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6" r:id="rId5"/>
    <p:sldId id="259" r:id="rId6"/>
    <p:sldId id="268" r:id="rId7"/>
    <p:sldId id="26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0000800000000000000" pitchFamily="50"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3" d="100"/>
          <a:sy n="33" d="100"/>
        </p:scale>
        <p:origin x="-10" y="6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1/14/2022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ERGONOMÍA Y SEGURIDAD LABORAL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0" name="Kuva 9" descr="Rakennustyöntekijä leikkaamassa metallia">
            <a:extLst>
              <a:ext uri="{FF2B5EF4-FFF2-40B4-BE49-F238E27FC236}">
                <a16:creationId xmlns:a16="http://schemas.microsoft.com/office/drawing/2014/main" id="{F6095BCC-E4B1-41C1-932A-856B7ADED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4300"/>
            <a:ext cx="19874107" cy="1067456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ERGONOMÍA Y SEGURIDAD LABORAL</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02-2/ LU3: </a:t>
              </a:r>
              <a:r>
                <a:rPr lang="fi-FI" sz="2400" spc="150" dirty="0">
                  <a:solidFill>
                    <a:srgbClr val="FEFFF8"/>
                  </a:solidFill>
                  <a:latin typeface="Glacial Indifference Bold"/>
                </a:rPr>
                <a:t>GESTIÓN DE MONTAJE DE CONSTRUCCIÓN DE MADERA IN SITU</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Työntekijä suojavarusteissa katsomassa ylöspäin työmaalla">
            <a:extLst>
              <a:ext uri="{FF2B5EF4-FFF2-40B4-BE49-F238E27FC236}">
                <a16:creationId xmlns:a16="http://schemas.microsoft.com/office/drawing/2014/main" id="{C9A077FD-12B2-4F5E-89DC-BB9065F9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804952" y="595399"/>
            <a:ext cx="12483048" cy="83200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533593" cy="2831544"/>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RESUMEN DE LA PRESENTACIÓN</a:t>
              </a:r>
            </a:p>
          </p:txBody>
        </p:sp>
        <p:sp>
          <p:nvSpPr>
            <p:cNvPr id="6" name="TextBox 6"/>
            <p:cNvSpPr txBox="1"/>
            <p:nvPr/>
          </p:nvSpPr>
          <p:spPr>
            <a:xfrm>
              <a:off x="982007" y="6492488"/>
              <a:ext cx="9214823" cy="3445388"/>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Legislación</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Ergonomía</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Riesgos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Seguridad</a:t>
              </a:r>
              <a:r>
                <a:rPr lang="en-US" sz="2400" spc="120" dirty="0">
                  <a:solidFill>
                    <a:srgbClr val="456A2C"/>
                  </a:solidFill>
                  <a:latin typeface="Glacial Indifference"/>
                </a:rPr>
                <a:t> </a:t>
              </a:r>
              <a:r>
                <a:rPr lang="en-US" sz="2400" spc="120" dirty="0" err="1">
                  <a:solidFill>
                    <a:srgbClr val="456A2C"/>
                  </a:solidFill>
                  <a:latin typeface="Glacial Indifference"/>
                </a:rPr>
                <a:t>como</a:t>
              </a:r>
              <a:r>
                <a:rPr lang="en-US" sz="2400" spc="120" dirty="0">
                  <a:solidFill>
                    <a:srgbClr val="456A2C"/>
                  </a:solidFill>
                  <a:latin typeface="Glacial Indifference"/>
                </a:rPr>
                <a:t> </a:t>
              </a:r>
              <a:r>
                <a:rPr lang="en-US" sz="2400" spc="120" dirty="0" err="1">
                  <a:solidFill>
                    <a:srgbClr val="456A2C"/>
                  </a:solidFill>
                  <a:latin typeface="Glacial Indifference"/>
                </a:rPr>
                <a:t>sentido</a:t>
              </a:r>
              <a:r>
                <a:rPr lang="en-US" sz="2400" spc="120" dirty="0">
                  <a:solidFill>
                    <a:srgbClr val="456A2C"/>
                  </a:solidFill>
                  <a:latin typeface="Glacial Indifference"/>
                </a:rPr>
                <a:t> </a:t>
              </a:r>
              <a:r>
                <a:rPr lang="en-US" sz="2400" spc="120" dirty="0" err="1">
                  <a:solidFill>
                    <a:srgbClr val="456A2C"/>
                  </a:solidFill>
                  <a:latin typeface="Glacial Indifference"/>
                </a:rPr>
                <a:t>común</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Beneficios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Preguntas</a:t>
              </a:r>
              <a:r>
                <a:rPr lang="en-US" sz="2400" spc="120" dirty="0">
                  <a:solidFill>
                    <a:srgbClr val="456A2C"/>
                  </a:solidFill>
                  <a:latin typeface="Glacial Indifference"/>
                </a:rPr>
                <a:t> </a:t>
              </a:r>
              <a:r>
                <a:rPr lang="en-US" sz="2400" spc="120" dirty="0" err="1">
                  <a:solidFill>
                    <a:srgbClr val="456A2C"/>
                  </a:solidFill>
                  <a:latin typeface="Glacial Indifference"/>
                </a:rPr>
                <a:t>frecuentes</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tratados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69442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En la Unión Europea, la seguridad ocupacional se regula desde la directiva.</a:t>
            </a:r>
          </a:p>
          <a:p>
            <a:pPr marL="800100" lvl="1" indent="-342900">
              <a:lnSpc>
                <a:spcPts val="3359"/>
              </a:lnSpc>
              <a:buFont typeface="Arial" panose="020B0604020202020204" pitchFamily="34" charset="0"/>
              <a:buChar char="•"/>
            </a:pPr>
            <a:r>
              <a:rPr lang="es-ES" sz="2400" spc="120" dirty="0">
                <a:solidFill>
                  <a:srgbClr val="456A2C"/>
                </a:solidFill>
                <a:latin typeface="Glacial Indifference"/>
              </a:rPr>
              <a:t>La directiva forma parte de la legislación nacional y un acto adoptado en virtud del Tratado de la Unión Europea es vinculante en todos sus elementos.</a:t>
            </a:r>
          </a:p>
          <a:p>
            <a:pPr>
              <a:lnSpc>
                <a:spcPts val="3359"/>
              </a:lnSpc>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Un Estado miembro de la UE puede tener leyes nacionales sobre seguridad laboral, que deben estar en línea con la directiva de la UE.</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Un Estado miembro puede dictar reglamentos del Presidente del estado o del Consejo de Estado.</a:t>
            </a:r>
          </a:p>
          <a:p>
            <a:pPr>
              <a:lnSpc>
                <a:spcPts val="3359"/>
              </a:lnSpc>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Además, un Estado miembro puede tomar una decisión especificando una ley o reglamento.</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1046440"/>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Legislación</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5200142"/>
          </a:xfrm>
          <a:prstGeom prst="rect">
            <a:avLst/>
          </a:prstGeom>
        </p:spPr>
        <p:txBody>
          <a:bodyPr wrap="square" lIns="0" tIns="0" rIns="0" bIns="0" rtlCol="0" anchor="t">
            <a:spAutoFit/>
          </a:bodyPr>
          <a:lstStyle/>
          <a:p>
            <a:pPr>
              <a:lnSpc>
                <a:spcPts val="3359"/>
              </a:lnSpc>
            </a:pPr>
            <a:r>
              <a:rPr lang="es-ES" sz="2400" spc="120" dirty="0">
                <a:solidFill>
                  <a:srgbClr val="456A2C"/>
                </a:solidFill>
                <a:latin typeface="Glacial Indifference"/>
              </a:rPr>
              <a:t>El objetivo de la ergonomía es desarrollar la forma en que se realiza el trabajo de tal manera que sea lo más adecuado posible para cada persona en términos de número de tareas y necesidades de fuerza, y que la posición de trabajo y el entorno laboral apoyen el su desempeño.</a:t>
            </a:r>
            <a:endParaRPr lang="en-US" sz="2400" spc="120" dirty="0">
              <a:solidFill>
                <a:srgbClr val="456A2C"/>
              </a:solidFill>
              <a:latin typeface="Glacial Indifference"/>
            </a:endParaRPr>
          </a:p>
          <a:p>
            <a:pPr>
              <a:lnSpc>
                <a:spcPts val="3359"/>
              </a:lnSpc>
            </a:pPr>
            <a:endParaRPr lang="en-US" sz="2400" spc="120" dirty="0">
              <a:solidFill>
                <a:srgbClr val="456A2C"/>
              </a:solidFill>
              <a:latin typeface="Glacial Indifference"/>
            </a:endParaRPr>
          </a:p>
          <a:p>
            <a:pPr>
              <a:lnSpc>
                <a:spcPts val="3359"/>
              </a:lnSpc>
            </a:pPr>
            <a:r>
              <a:rPr lang="es-ES" sz="2400" spc="120" dirty="0">
                <a:solidFill>
                  <a:srgbClr val="456A2C"/>
                </a:solidFill>
                <a:latin typeface="Glacial Indifference"/>
              </a:rPr>
              <a:t>Los requisitos de potencia del trabajo se puede regular por medio de la ergonomía.</a:t>
            </a:r>
          </a:p>
          <a:p>
            <a:pPr>
              <a:lnSpc>
                <a:spcPts val="3359"/>
              </a:lnSpc>
            </a:pPr>
            <a:endParaRPr lang="en-US" sz="2400" spc="120" dirty="0">
              <a:solidFill>
                <a:srgbClr val="456A2C"/>
              </a:solidFill>
              <a:latin typeface="Glacial Indifference"/>
            </a:endParaRPr>
          </a:p>
          <a:p>
            <a:pPr>
              <a:lnSpc>
                <a:spcPts val="3359"/>
              </a:lnSpc>
            </a:pPr>
            <a:r>
              <a:rPr lang="es-ES" sz="2400" spc="120" dirty="0">
                <a:solidFill>
                  <a:srgbClr val="456A2C"/>
                </a:solidFill>
                <a:latin typeface="Glacial Indifference"/>
              </a:rPr>
              <a:t>Para aumentar la ergonomía, se pueden utilizar ayudas técnicas como máquinas y equipos en el trabajo.</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1046440"/>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Ergonomía</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9641559" y="923710"/>
            <a:ext cx="8385422" cy="7755969"/>
          </a:xfrm>
          <a:prstGeom prst="rect">
            <a:avLst/>
          </a:prstGeom>
        </p:spPr>
        <p:txBody>
          <a:bodyPr lIns="0" tIns="0" rIns="0" bIns="0" rtlCol="0" anchor="t">
            <a:spAutoFit/>
          </a:bodyPr>
          <a:lstStyle/>
          <a:p>
            <a:pPr marL="342900" indent="-342900">
              <a:buFont typeface="Arial" panose="020B0604020202020204" pitchFamily="34" charset="0"/>
              <a:buChar char="•"/>
            </a:pPr>
            <a:r>
              <a:rPr lang="en-US" sz="2400" spc="120" dirty="0" err="1">
                <a:solidFill>
                  <a:srgbClr val="456A2C"/>
                </a:solidFill>
                <a:latin typeface="Glacial Indifference"/>
              </a:rPr>
              <a:t>Riesgos</a:t>
            </a:r>
            <a:r>
              <a:rPr lang="en-US" sz="2400" spc="120" dirty="0">
                <a:solidFill>
                  <a:srgbClr val="456A2C"/>
                </a:solidFill>
                <a:latin typeface="Glacial Indifference"/>
              </a:rPr>
              <a:t> </a:t>
            </a:r>
            <a:r>
              <a:rPr lang="en-US" sz="2400" spc="120" dirty="0" err="1">
                <a:solidFill>
                  <a:srgbClr val="456A2C"/>
                </a:solidFill>
                <a:latin typeface="Glacial Indifference"/>
              </a:rPr>
              <a:t>derivados</a:t>
            </a:r>
            <a:r>
              <a:rPr lang="en-US" sz="2400" spc="120" dirty="0">
                <a:solidFill>
                  <a:srgbClr val="456A2C"/>
                </a:solidFill>
                <a:latin typeface="Glacial Indifference"/>
              </a:rPr>
              <a:t> del </a:t>
            </a:r>
            <a:r>
              <a:rPr lang="en-US" sz="2400" spc="120" dirty="0" err="1">
                <a:solidFill>
                  <a:srgbClr val="456A2C"/>
                </a:solidFill>
                <a:latin typeface="Glacial Indifference"/>
              </a:rPr>
              <a:t>trabajo</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Polvo</a:t>
            </a:r>
            <a:r>
              <a:rPr lang="en-US" sz="2400" spc="120" dirty="0">
                <a:solidFill>
                  <a:srgbClr val="456A2C"/>
                </a:solidFill>
                <a:latin typeface="Glacial Indifference"/>
              </a:rPr>
              <a:t>, </a:t>
            </a:r>
            <a:r>
              <a:rPr lang="en-US" sz="2400" spc="120" dirty="0" err="1">
                <a:solidFill>
                  <a:srgbClr val="456A2C"/>
                </a:solidFill>
                <a:latin typeface="Glacial Indifference"/>
              </a:rPr>
              <a:t>esporas</a:t>
            </a:r>
            <a:r>
              <a:rPr lang="en-US" sz="2400" spc="120" dirty="0">
                <a:solidFill>
                  <a:srgbClr val="456A2C"/>
                </a:solidFill>
                <a:latin typeface="Glacial Indifference"/>
              </a:rPr>
              <a:t> de </a:t>
            </a:r>
            <a:r>
              <a:rPr lang="en-US" sz="2400" spc="120" dirty="0" err="1">
                <a:solidFill>
                  <a:srgbClr val="456A2C"/>
                </a:solidFill>
                <a:latin typeface="Glacial Indifference"/>
              </a:rPr>
              <a:t>moho</a:t>
            </a:r>
            <a:r>
              <a:rPr lang="en-US" sz="2400" spc="120" dirty="0">
                <a:solidFill>
                  <a:srgbClr val="456A2C"/>
                </a:solidFill>
                <a:latin typeface="Glacial Indifference"/>
              </a:rPr>
              <a:t>, </a:t>
            </a:r>
            <a:r>
              <a:rPr lang="en-US" sz="2400" spc="120" dirty="0" err="1">
                <a:solidFill>
                  <a:srgbClr val="456A2C"/>
                </a:solidFill>
                <a:latin typeface="Glacial Indifference"/>
              </a:rPr>
              <a:t>bacterias</a:t>
            </a:r>
            <a:r>
              <a:rPr lang="en-US" sz="2400" spc="120" dirty="0">
                <a:solidFill>
                  <a:srgbClr val="456A2C"/>
                </a:solidFill>
                <a:latin typeface="Glacial Indifference"/>
              </a:rPr>
              <a:t>, </a:t>
            </a:r>
            <a:r>
              <a:rPr lang="en-US" sz="2400" spc="120" dirty="0" err="1">
                <a:solidFill>
                  <a:srgbClr val="456A2C"/>
                </a:solidFill>
                <a:latin typeface="Glacial Indifference"/>
              </a:rPr>
              <a:t>compuestos</a:t>
            </a:r>
            <a:r>
              <a:rPr lang="en-US" sz="2400" spc="120" dirty="0">
                <a:solidFill>
                  <a:srgbClr val="456A2C"/>
                </a:solidFill>
                <a:latin typeface="Glacial Indifference"/>
              </a:rPr>
              <a:t> </a:t>
            </a:r>
            <a:r>
              <a:rPr lang="en-US" sz="2400" spc="120" dirty="0" err="1">
                <a:solidFill>
                  <a:srgbClr val="456A2C"/>
                </a:solidFill>
                <a:latin typeface="Glacial Indifference"/>
              </a:rPr>
              <a:t>orgánicos</a:t>
            </a:r>
            <a:r>
              <a:rPr lang="en-US" sz="2400" spc="120" dirty="0">
                <a:solidFill>
                  <a:srgbClr val="456A2C"/>
                </a:solidFill>
                <a:latin typeface="Glacial Indifference"/>
              </a:rPr>
              <a:t> </a:t>
            </a:r>
            <a:r>
              <a:rPr lang="en-US" sz="2400" spc="120" dirty="0" err="1">
                <a:solidFill>
                  <a:srgbClr val="456A2C"/>
                </a:solidFill>
                <a:latin typeface="Glacial Indifference"/>
              </a:rPr>
              <a:t>volátiles</a:t>
            </a:r>
            <a:r>
              <a:rPr lang="en-US" sz="2400" spc="120" dirty="0">
                <a:solidFill>
                  <a:srgbClr val="456A2C"/>
                </a:solidFill>
                <a:latin typeface="Glacial Indifference"/>
              </a:rPr>
              <a:t> y gases</a:t>
            </a:r>
          </a:p>
          <a:p>
            <a:pPr marL="800100" lvl="1" indent="-342900">
              <a:buFont typeface="Arial" panose="020B0604020202020204" pitchFamily="34" charset="0"/>
              <a:buChar char="•"/>
            </a:pPr>
            <a:r>
              <a:rPr lang="en-US" sz="2400" spc="120" dirty="0" err="1">
                <a:solidFill>
                  <a:srgbClr val="456A2C"/>
                </a:solidFill>
                <a:latin typeface="Glacial Indifference"/>
              </a:rPr>
              <a:t>Sonidos</a:t>
            </a:r>
            <a:r>
              <a:rPr lang="en-US" sz="2400" spc="120" dirty="0">
                <a:solidFill>
                  <a:srgbClr val="456A2C"/>
                </a:solidFill>
                <a:latin typeface="Glacial Indifference"/>
              </a:rPr>
              <a:t>, </a:t>
            </a:r>
            <a:r>
              <a:rPr lang="en-US" sz="2400" spc="120" dirty="0" err="1">
                <a:solidFill>
                  <a:srgbClr val="456A2C"/>
                </a:solidFill>
                <a:latin typeface="Glacial Indifference"/>
              </a:rPr>
              <a:t>vibraciones</a:t>
            </a:r>
            <a:r>
              <a:rPr lang="en-US" sz="2400" spc="120" dirty="0">
                <a:solidFill>
                  <a:srgbClr val="456A2C"/>
                </a:solidFill>
                <a:latin typeface="Glacial Indifference"/>
              </a:rPr>
              <a:t>, </a:t>
            </a:r>
            <a:r>
              <a:rPr lang="en-US" sz="2400" spc="120" dirty="0" err="1">
                <a:solidFill>
                  <a:srgbClr val="456A2C"/>
                </a:solidFill>
                <a:latin typeface="Glacial Indifference"/>
              </a:rPr>
              <a:t>calor</a:t>
            </a:r>
            <a:r>
              <a:rPr lang="en-US" sz="2400" spc="120" dirty="0">
                <a:solidFill>
                  <a:srgbClr val="456A2C"/>
                </a:solidFill>
                <a:latin typeface="Glacial Indifference"/>
              </a:rPr>
              <a:t>, </a:t>
            </a:r>
            <a:r>
              <a:rPr lang="en-US" sz="2400" spc="120" dirty="0" err="1">
                <a:solidFill>
                  <a:srgbClr val="456A2C"/>
                </a:solidFill>
                <a:latin typeface="Glacial Indifference"/>
              </a:rPr>
              <a:t>frío</a:t>
            </a:r>
            <a:r>
              <a:rPr lang="en-US" sz="2400" spc="120" dirty="0">
                <a:solidFill>
                  <a:srgbClr val="456A2C"/>
                </a:solidFill>
                <a:latin typeface="Glacial Indifference"/>
              </a:rPr>
              <a:t> y </a:t>
            </a:r>
            <a:r>
              <a:rPr lang="en-US" sz="2400" spc="120" dirty="0" err="1">
                <a:solidFill>
                  <a:srgbClr val="456A2C"/>
                </a:solidFill>
                <a:latin typeface="Glacial Indifference"/>
              </a:rPr>
              <a:t>tonelaje</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Iluminación</a:t>
            </a:r>
            <a:r>
              <a:rPr lang="en-US" sz="2400" spc="120" dirty="0">
                <a:solidFill>
                  <a:srgbClr val="456A2C"/>
                </a:solidFill>
                <a:latin typeface="Glacial Indifference"/>
              </a:rPr>
              <a:t>, </a:t>
            </a:r>
            <a:r>
              <a:rPr lang="en-US" sz="2400" spc="120" dirty="0" err="1">
                <a:solidFill>
                  <a:srgbClr val="456A2C"/>
                </a:solidFill>
                <a:latin typeface="Glacial Indifference"/>
              </a:rPr>
              <a:t>destellos</a:t>
            </a:r>
            <a:r>
              <a:rPr lang="en-US" sz="2400" spc="120" dirty="0">
                <a:solidFill>
                  <a:srgbClr val="456A2C"/>
                </a:solidFill>
                <a:latin typeface="Glacial Indifference"/>
              </a:rPr>
              <a:t>, </a:t>
            </a:r>
            <a:r>
              <a:rPr lang="en-US" sz="2400" spc="120" dirty="0" err="1">
                <a:solidFill>
                  <a:srgbClr val="456A2C"/>
                </a:solidFill>
                <a:latin typeface="Glacial Indifference"/>
              </a:rPr>
              <a:t>humo</a:t>
            </a:r>
            <a:r>
              <a:rPr lang="en-US" sz="2400" spc="120" dirty="0">
                <a:solidFill>
                  <a:srgbClr val="456A2C"/>
                </a:solidFill>
                <a:latin typeface="Glacial Indifference"/>
              </a:rPr>
              <a:t>, o </a:t>
            </a:r>
            <a:r>
              <a:rPr lang="en-US" sz="2400" spc="120" dirty="0" err="1">
                <a:solidFill>
                  <a:srgbClr val="456A2C"/>
                </a:solidFill>
                <a:latin typeface="Glacial Indifference"/>
              </a:rPr>
              <a:t>vapores</a:t>
            </a:r>
            <a:r>
              <a:rPr lang="en-US" sz="2400" spc="120" dirty="0">
                <a:solidFill>
                  <a:srgbClr val="456A2C"/>
                </a:solidFill>
                <a:latin typeface="Glacial Indifference"/>
              </a:rPr>
              <a:t> </a:t>
            </a:r>
            <a:r>
              <a:rPr lang="en-US" sz="2400" spc="120" dirty="0" err="1">
                <a:solidFill>
                  <a:srgbClr val="456A2C"/>
                </a:solidFill>
                <a:latin typeface="Glacial Indifference"/>
              </a:rPr>
              <a:t>exhaustivos</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Exposición</a:t>
            </a:r>
            <a:r>
              <a:rPr lang="en-US" sz="2400" spc="120" dirty="0">
                <a:solidFill>
                  <a:srgbClr val="456A2C"/>
                </a:solidFill>
                <a:latin typeface="Glacial Indifference"/>
              </a:rPr>
              <a:t> a </a:t>
            </a:r>
            <a:r>
              <a:rPr lang="en-US" sz="2400" spc="120" dirty="0" err="1">
                <a:solidFill>
                  <a:srgbClr val="456A2C"/>
                </a:solidFill>
                <a:latin typeface="Glacial Indifference"/>
              </a:rPr>
              <a:t>toxinas</a:t>
            </a:r>
            <a:r>
              <a:rPr lang="en-US" sz="2400" spc="120" dirty="0">
                <a:solidFill>
                  <a:srgbClr val="456A2C"/>
                </a:solidFill>
                <a:latin typeface="Glacial Indifference"/>
              </a:rPr>
              <a:t>, gases y </a:t>
            </a:r>
            <a:r>
              <a:rPr lang="en-US" sz="2400" spc="120" dirty="0" err="1">
                <a:solidFill>
                  <a:srgbClr val="456A2C"/>
                </a:solidFill>
                <a:latin typeface="Glacial Indifference"/>
              </a:rPr>
              <a:t>disolventes</a:t>
            </a:r>
            <a:endParaRPr lang="en-US" sz="2400" spc="120" dirty="0">
              <a:solidFill>
                <a:srgbClr val="456A2C"/>
              </a:solidFill>
              <a:latin typeface="Glacial Indifference"/>
            </a:endParaRPr>
          </a:p>
          <a:p>
            <a:pPr lvl="1"/>
            <a:endParaRPr lang="en-US" sz="2400" spc="120" dirty="0">
              <a:solidFill>
                <a:srgbClr val="456A2C"/>
              </a:solidFill>
              <a:latin typeface="Glacial Indifference"/>
            </a:endParaRPr>
          </a:p>
          <a:p>
            <a:pPr marL="342900" indent="-342900">
              <a:buFont typeface="Arial" panose="020B0604020202020204" pitchFamily="34" charset="0"/>
              <a:buChar char="•"/>
            </a:pPr>
            <a:r>
              <a:rPr lang="en-US" sz="2400" spc="120" dirty="0" err="1">
                <a:solidFill>
                  <a:srgbClr val="456A2C"/>
                </a:solidFill>
                <a:latin typeface="Glacial Indifference"/>
              </a:rPr>
              <a:t>Riesgos</a:t>
            </a:r>
            <a:r>
              <a:rPr lang="en-US" sz="2400" spc="120" dirty="0">
                <a:solidFill>
                  <a:srgbClr val="456A2C"/>
                </a:solidFill>
                <a:latin typeface="Glacial Indifference"/>
              </a:rPr>
              <a:t> </a:t>
            </a:r>
            <a:r>
              <a:rPr lang="en-US" sz="2400" spc="120" dirty="0" err="1">
                <a:solidFill>
                  <a:srgbClr val="456A2C"/>
                </a:solidFill>
                <a:latin typeface="Glacial Indifference"/>
              </a:rPr>
              <a:t>relacionados</a:t>
            </a:r>
            <a:r>
              <a:rPr lang="en-US" sz="2400" spc="120" dirty="0">
                <a:solidFill>
                  <a:srgbClr val="456A2C"/>
                </a:solidFill>
                <a:latin typeface="Glacial Indifference"/>
              </a:rPr>
              <a:t> con </a:t>
            </a:r>
            <a:r>
              <a:rPr lang="en-US" sz="2400" spc="120" dirty="0" err="1">
                <a:solidFill>
                  <a:srgbClr val="456A2C"/>
                </a:solidFill>
                <a:latin typeface="Glacial Indifference"/>
              </a:rPr>
              <a:t>el</a:t>
            </a:r>
            <a:r>
              <a:rPr lang="en-US" sz="2400" spc="120" dirty="0">
                <a:solidFill>
                  <a:srgbClr val="456A2C"/>
                </a:solidFill>
                <a:latin typeface="Glacial Indifference"/>
              </a:rPr>
              <a:t> </a:t>
            </a:r>
            <a:r>
              <a:rPr lang="en-US" sz="2400" spc="120" dirty="0" err="1">
                <a:solidFill>
                  <a:srgbClr val="456A2C"/>
                </a:solidFill>
                <a:latin typeface="Glacial Indifference"/>
              </a:rPr>
              <a:t>entorno</a:t>
            </a:r>
            <a:r>
              <a:rPr lang="en-US" sz="2400" spc="120" dirty="0">
                <a:solidFill>
                  <a:srgbClr val="456A2C"/>
                </a:solidFill>
                <a:latin typeface="Glacial Indifference"/>
              </a:rPr>
              <a:t> de </a:t>
            </a:r>
            <a:r>
              <a:rPr lang="en-US" sz="2400" spc="120" dirty="0" err="1">
                <a:solidFill>
                  <a:srgbClr val="456A2C"/>
                </a:solidFill>
                <a:latin typeface="Glacial Indifference"/>
              </a:rPr>
              <a:t>trabajo</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Trafico</a:t>
            </a:r>
            <a:r>
              <a:rPr lang="en-US" sz="2400" spc="120" dirty="0">
                <a:solidFill>
                  <a:srgbClr val="456A2C"/>
                </a:solidFill>
                <a:latin typeface="Glacial Indifference"/>
              </a:rPr>
              <a:t> </a:t>
            </a:r>
            <a:r>
              <a:rPr lang="en-US" sz="2400" spc="120" dirty="0" err="1">
                <a:solidFill>
                  <a:srgbClr val="456A2C"/>
                </a:solidFill>
                <a:latin typeface="Glacial Indifference"/>
              </a:rPr>
              <a:t>interno</a:t>
            </a:r>
            <a:r>
              <a:rPr lang="en-US" sz="2400" spc="120" dirty="0">
                <a:solidFill>
                  <a:srgbClr val="456A2C"/>
                </a:solidFill>
                <a:latin typeface="Glacial Indifference"/>
              </a:rPr>
              <a:t> y </a:t>
            </a:r>
            <a:r>
              <a:rPr lang="en-US" sz="2400" spc="120" dirty="0" err="1">
                <a:solidFill>
                  <a:srgbClr val="456A2C"/>
                </a:solidFill>
                <a:latin typeface="Glacial Indifference"/>
              </a:rPr>
              <a:t>externo</a:t>
            </a:r>
            <a:r>
              <a:rPr lang="en-US" sz="2400" spc="120" dirty="0">
                <a:solidFill>
                  <a:srgbClr val="456A2C"/>
                </a:solidFill>
                <a:latin typeface="Glacial Indifference"/>
              </a:rPr>
              <a:t> al </a:t>
            </a:r>
            <a:r>
              <a:rPr lang="en-US" sz="2400" spc="120" dirty="0" err="1">
                <a:solidFill>
                  <a:srgbClr val="456A2C"/>
                </a:solidFill>
                <a:latin typeface="Glacial Indifference"/>
              </a:rPr>
              <a:t>emplazamiento</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Uso</a:t>
            </a:r>
            <a:r>
              <a:rPr lang="en-US" sz="2400" spc="120" dirty="0">
                <a:solidFill>
                  <a:srgbClr val="456A2C"/>
                </a:solidFill>
                <a:latin typeface="Glacial Indifference"/>
              </a:rPr>
              <a:t> de </a:t>
            </a:r>
            <a:r>
              <a:rPr lang="en-US" sz="2400" spc="120" dirty="0" err="1">
                <a:solidFill>
                  <a:srgbClr val="456A2C"/>
                </a:solidFill>
                <a:latin typeface="Glacial Indifference"/>
              </a:rPr>
              <a:t>implementos</a:t>
            </a:r>
            <a:r>
              <a:rPr lang="en-US" sz="2400" spc="120" dirty="0">
                <a:solidFill>
                  <a:srgbClr val="456A2C"/>
                </a:solidFill>
                <a:latin typeface="Glacial Indifference"/>
              </a:rPr>
              <a:t> y </a:t>
            </a:r>
            <a:r>
              <a:rPr lang="en-US" sz="2400" spc="120" dirty="0" err="1">
                <a:solidFill>
                  <a:srgbClr val="456A2C"/>
                </a:solidFill>
                <a:latin typeface="Glacial Indifference"/>
              </a:rPr>
              <a:t>herramientas</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Almacenamiento</a:t>
            </a:r>
            <a:r>
              <a:rPr lang="en-US" sz="2400" spc="120" dirty="0">
                <a:solidFill>
                  <a:srgbClr val="456A2C"/>
                </a:solidFill>
                <a:latin typeface="Glacial Indifference"/>
              </a:rPr>
              <a:t> y gestion de </a:t>
            </a:r>
            <a:r>
              <a:rPr lang="en-US" sz="2400" spc="120" dirty="0" err="1">
                <a:solidFill>
                  <a:srgbClr val="456A2C"/>
                </a:solidFill>
                <a:latin typeface="Glacial Indifference"/>
              </a:rPr>
              <a:t>residuos</a:t>
            </a:r>
            <a:r>
              <a:rPr lang="en-US" sz="2400" spc="120" dirty="0">
                <a:solidFill>
                  <a:srgbClr val="456A2C"/>
                </a:solidFill>
                <a:latin typeface="Glacial Indifference"/>
              </a:rPr>
              <a:t> y </a:t>
            </a:r>
            <a:r>
              <a:rPr lang="en-US" sz="2400" spc="120" dirty="0" err="1">
                <a:solidFill>
                  <a:srgbClr val="456A2C"/>
                </a:solidFill>
                <a:latin typeface="Glacial Indifference"/>
              </a:rPr>
              <a:t>sustancias</a:t>
            </a:r>
            <a:r>
              <a:rPr lang="en-US" sz="2400" spc="120" dirty="0">
                <a:solidFill>
                  <a:srgbClr val="456A2C"/>
                </a:solidFill>
                <a:latin typeface="Glacial Indifference"/>
              </a:rPr>
              <a:t>  </a:t>
            </a:r>
            <a:r>
              <a:rPr lang="en-US" sz="2400" spc="120" dirty="0" err="1">
                <a:solidFill>
                  <a:srgbClr val="456A2C"/>
                </a:solidFill>
                <a:latin typeface="Glacial Indifference"/>
              </a:rPr>
              <a:t>peligrosas</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Agentes</a:t>
            </a:r>
            <a:r>
              <a:rPr lang="en-US" sz="2400" spc="120" dirty="0">
                <a:solidFill>
                  <a:srgbClr val="456A2C"/>
                </a:solidFill>
                <a:latin typeface="Glacial Indifference"/>
              </a:rPr>
              <a:t> </a:t>
            </a:r>
            <a:r>
              <a:rPr lang="en-US" sz="2400" spc="120" dirty="0" err="1">
                <a:solidFill>
                  <a:srgbClr val="456A2C"/>
                </a:solidFill>
                <a:latin typeface="Glacial Indifference"/>
              </a:rPr>
              <a:t>externos</a:t>
            </a:r>
            <a:r>
              <a:rPr lang="en-US" sz="2400" spc="120" dirty="0">
                <a:solidFill>
                  <a:srgbClr val="456A2C"/>
                </a:solidFill>
                <a:latin typeface="Glacial Indifference"/>
              </a:rPr>
              <a:t>(e.g., </a:t>
            </a:r>
            <a:r>
              <a:rPr lang="en-US" sz="2400" spc="120" dirty="0" err="1">
                <a:solidFill>
                  <a:srgbClr val="456A2C"/>
                </a:solidFill>
                <a:latin typeface="Glacial Indifference"/>
              </a:rPr>
              <a:t>residentes</a:t>
            </a:r>
            <a:r>
              <a:rPr lang="en-US" sz="2400" spc="120" dirty="0">
                <a:solidFill>
                  <a:srgbClr val="456A2C"/>
                </a:solidFill>
                <a:latin typeface="Glacial Indifference"/>
              </a:rPr>
              <a:t>, curiosos, etc.)</a:t>
            </a:r>
          </a:p>
          <a:p>
            <a:pPr marL="800100" lvl="1" indent="-342900">
              <a:buFont typeface="Arial" panose="020B0604020202020204" pitchFamily="34" charset="0"/>
              <a:buChar char="•"/>
            </a:pPr>
            <a:r>
              <a:rPr lang="en-US" sz="2400" spc="120" dirty="0" err="1">
                <a:solidFill>
                  <a:srgbClr val="456A2C"/>
                </a:solidFill>
                <a:latin typeface="Glacial Indifference"/>
              </a:rPr>
              <a:t>Uso</a:t>
            </a:r>
            <a:r>
              <a:rPr lang="en-US" sz="2400" spc="120" dirty="0">
                <a:solidFill>
                  <a:srgbClr val="456A2C"/>
                </a:solidFill>
                <a:latin typeface="Glacial Indifference"/>
              </a:rPr>
              <a:t> de </a:t>
            </a:r>
            <a:r>
              <a:rPr lang="en-US" sz="2400" spc="120" dirty="0" err="1">
                <a:solidFill>
                  <a:srgbClr val="456A2C"/>
                </a:solidFill>
                <a:latin typeface="Glacial Indifference"/>
              </a:rPr>
              <a:t>espacios</a:t>
            </a:r>
            <a:r>
              <a:rPr lang="en-US" sz="2400" spc="120" dirty="0">
                <a:solidFill>
                  <a:srgbClr val="456A2C"/>
                </a:solidFill>
                <a:latin typeface="Glacial Indifference"/>
              </a:rPr>
              <a:t> de </a:t>
            </a:r>
            <a:r>
              <a:rPr lang="en-US" sz="2400" spc="120" dirty="0" err="1">
                <a:solidFill>
                  <a:srgbClr val="456A2C"/>
                </a:solidFill>
                <a:latin typeface="Glacial Indifference"/>
              </a:rPr>
              <a:t>trabajo</a:t>
            </a:r>
            <a:r>
              <a:rPr lang="en-US" sz="2400" spc="120" dirty="0">
                <a:solidFill>
                  <a:srgbClr val="456A2C"/>
                </a:solidFill>
                <a:latin typeface="Glacial Indifference"/>
              </a:rPr>
              <a:t> </a:t>
            </a:r>
            <a:r>
              <a:rPr lang="en-US" sz="2400" spc="120" dirty="0" err="1">
                <a:solidFill>
                  <a:srgbClr val="456A2C"/>
                </a:solidFill>
                <a:latin typeface="Glacial Indifference"/>
              </a:rPr>
              <a:t>durante</a:t>
            </a:r>
            <a:r>
              <a:rPr lang="en-US" sz="2400" spc="120" dirty="0">
                <a:solidFill>
                  <a:srgbClr val="456A2C"/>
                </a:solidFill>
                <a:latin typeface="Glacial Indifference"/>
              </a:rPr>
              <a:t> </a:t>
            </a:r>
            <a:r>
              <a:rPr lang="en-US" sz="2400" spc="120" dirty="0" err="1">
                <a:solidFill>
                  <a:srgbClr val="456A2C"/>
                </a:solidFill>
                <a:latin typeface="Glacial Indifference"/>
              </a:rPr>
              <a:t>el</a:t>
            </a:r>
            <a:r>
              <a:rPr lang="en-US" sz="2400" spc="120" dirty="0">
                <a:solidFill>
                  <a:srgbClr val="456A2C"/>
                </a:solidFill>
                <a:latin typeface="Glacial Indifference"/>
              </a:rPr>
              <a:t> </a:t>
            </a:r>
            <a:r>
              <a:rPr lang="en-US" sz="2400" spc="120" dirty="0" err="1">
                <a:solidFill>
                  <a:srgbClr val="456A2C"/>
                </a:solidFill>
                <a:latin typeface="Glacial Indifference"/>
              </a:rPr>
              <a:t>trabajo</a:t>
            </a:r>
            <a:r>
              <a:rPr lang="en-US" sz="2400" spc="120" dirty="0">
                <a:solidFill>
                  <a:srgbClr val="456A2C"/>
                </a:solidFill>
                <a:latin typeface="Glacial Indifference"/>
              </a:rPr>
              <a:t> y </a:t>
            </a:r>
            <a:r>
              <a:rPr lang="en-US" sz="2400" spc="120" dirty="0" err="1">
                <a:solidFill>
                  <a:srgbClr val="456A2C"/>
                </a:solidFill>
                <a:latin typeface="Glacial Indifference"/>
              </a:rPr>
              <a:t>movimiento</a:t>
            </a:r>
            <a:r>
              <a:rPr lang="en-US" sz="2400" spc="120" dirty="0">
                <a:solidFill>
                  <a:srgbClr val="456A2C"/>
                </a:solidFill>
                <a:latin typeface="Glacial Indifference"/>
              </a:rPr>
              <a:t> de </a:t>
            </a:r>
            <a:r>
              <a:rPr lang="en-US" sz="2400" spc="120" dirty="0" err="1">
                <a:solidFill>
                  <a:srgbClr val="456A2C"/>
                </a:solidFill>
                <a:latin typeface="Glacial Indifference"/>
              </a:rPr>
              <a:t>partes</a:t>
            </a:r>
            <a:r>
              <a:rPr lang="en-US" sz="2400" spc="120" dirty="0">
                <a:solidFill>
                  <a:srgbClr val="456A2C"/>
                </a:solidFill>
                <a:latin typeface="Glacial Indifference"/>
              </a:rPr>
              <a:t> de </a:t>
            </a:r>
            <a:r>
              <a:rPr lang="en-US" sz="2400" spc="120" dirty="0" err="1">
                <a:solidFill>
                  <a:srgbClr val="456A2C"/>
                </a:solidFill>
                <a:latin typeface="Glacial Indifference"/>
              </a:rPr>
              <a:t>maquinaria</a:t>
            </a:r>
            <a:endParaRPr lang="en-US" sz="2400" spc="120" dirty="0">
              <a:solidFill>
                <a:srgbClr val="456A2C"/>
              </a:solidFill>
              <a:latin typeface="Glacial Indifference"/>
            </a:endParaRPr>
          </a:p>
          <a:p>
            <a:pPr marL="800100" lvl="1" indent="-342900">
              <a:buFont typeface="Arial" panose="020B0604020202020204" pitchFamily="34" charset="0"/>
              <a:buChar char="•"/>
            </a:pPr>
            <a:endParaRPr lang="en-US" sz="2400" spc="120" dirty="0">
              <a:solidFill>
                <a:srgbClr val="456A2C"/>
              </a:solidFill>
              <a:latin typeface="Glacial Indifference"/>
            </a:endParaRPr>
          </a:p>
          <a:p>
            <a:pPr marL="342900" indent="-342900">
              <a:buFont typeface="Arial" panose="020B0604020202020204" pitchFamily="34" charset="0"/>
              <a:buChar char="•"/>
            </a:pPr>
            <a:r>
              <a:rPr lang="en-US" sz="2400" spc="120" dirty="0" err="1">
                <a:solidFill>
                  <a:srgbClr val="456A2C"/>
                </a:solidFill>
                <a:latin typeface="Glacial Indifference"/>
              </a:rPr>
              <a:t>Riesgos</a:t>
            </a:r>
            <a:r>
              <a:rPr lang="en-US" sz="2400" spc="120" dirty="0">
                <a:solidFill>
                  <a:srgbClr val="456A2C"/>
                </a:solidFill>
                <a:latin typeface="Glacial Indifference"/>
              </a:rPr>
              <a:t> </a:t>
            </a:r>
            <a:r>
              <a:rPr lang="en-US" sz="2400" spc="120" dirty="0" err="1">
                <a:solidFill>
                  <a:srgbClr val="456A2C"/>
                </a:solidFill>
                <a:latin typeface="Glacial Indifference"/>
              </a:rPr>
              <a:t>derivados</a:t>
            </a:r>
            <a:r>
              <a:rPr lang="en-US" sz="2400" spc="120" dirty="0">
                <a:solidFill>
                  <a:srgbClr val="456A2C"/>
                </a:solidFill>
                <a:latin typeface="Glacial Indifference"/>
              </a:rPr>
              <a:t> del </a:t>
            </a:r>
            <a:r>
              <a:rPr lang="en-US" sz="2400" spc="120" dirty="0" err="1">
                <a:solidFill>
                  <a:srgbClr val="456A2C"/>
                </a:solidFill>
                <a:latin typeface="Glacial Indifference"/>
              </a:rPr>
              <a:t>planemientos</a:t>
            </a:r>
            <a:r>
              <a:rPr lang="en-US" sz="2400" spc="120" dirty="0">
                <a:solidFill>
                  <a:srgbClr val="456A2C"/>
                </a:solidFill>
                <a:latin typeface="Glacial Indifference"/>
              </a:rPr>
              <a:t> de </a:t>
            </a:r>
            <a:r>
              <a:rPr lang="en-US" sz="2400" spc="120" dirty="0" err="1">
                <a:solidFill>
                  <a:srgbClr val="456A2C"/>
                </a:solidFill>
                <a:latin typeface="Glacial Indifference"/>
              </a:rPr>
              <a:t>trabajo</a:t>
            </a:r>
            <a:r>
              <a:rPr lang="en-US" sz="2400" spc="120" dirty="0">
                <a:solidFill>
                  <a:srgbClr val="456A2C"/>
                </a:solidFill>
                <a:latin typeface="Glacial Indifference"/>
              </a:rPr>
              <a:t> y </a:t>
            </a:r>
            <a:r>
              <a:rPr lang="en-US" sz="2400" spc="120" dirty="0" err="1">
                <a:solidFill>
                  <a:srgbClr val="456A2C"/>
                </a:solidFill>
                <a:latin typeface="Glacial Indifference"/>
              </a:rPr>
              <a:t>su</a:t>
            </a:r>
            <a:r>
              <a:rPr lang="en-US" sz="2400" spc="120" dirty="0">
                <a:solidFill>
                  <a:srgbClr val="456A2C"/>
                </a:solidFill>
                <a:latin typeface="Glacial Indifference"/>
              </a:rPr>
              <a:t> gestion:</a:t>
            </a:r>
          </a:p>
          <a:p>
            <a:pPr marL="800100" lvl="1" indent="-342900">
              <a:buFont typeface="Arial" panose="020B0604020202020204" pitchFamily="34" charset="0"/>
              <a:buChar char="•"/>
            </a:pPr>
            <a:r>
              <a:rPr lang="en-US" sz="2400" spc="120" dirty="0" err="1">
                <a:solidFill>
                  <a:srgbClr val="456A2C"/>
                </a:solidFill>
                <a:latin typeface="Glacial Indifference"/>
              </a:rPr>
              <a:t>Planificación</a:t>
            </a:r>
            <a:r>
              <a:rPr lang="en-US" sz="2400" spc="120" dirty="0">
                <a:solidFill>
                  <a:srgbClr val="456A2C"/>
                </a:solidFill>
                <a:latin typeface="Glacial Indifference"/>
              </a:rPr>
              <a:t> del </a:t>
            </a:r>
            <a:r>
              <a:rPr lang="en-US" sz="2400" spc="120" dirty="0" err="1">
                <a:solidFill>
                  <a:srgbClr val="456A2C"/>
                </a:solidFill>
                <a:latin typeface="Glacial Indifference"/>
              </a:rPr>
              <a:t>lugar</a:t>
            </a:r>
            <a:r>
              <a:rPr lang="en-US" sz="2400" spc="120" dirty="0">
                <a:solidFill>
                  <a:srgbClr val="456A2C"/>
                </a:solidFill>
                <a:latin typeface="Glacial Indifference"/>
              </a:rPr>
              <a:t> del </a:t>
            </a:r>
            <a:r>
              <a:rPr lang="en-US" sz="2400" spc="120" dirty="0" err="1">
                <a:solidFill>
                  <a:srgbClr val="456A2C"/>
                </a:solidFill>
                <a:latin typeface="Glacial Indifference"/>
              </a:rPr>
              <a:t>trabajo</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Trabajos</a:t>
            </a:r>
            <a:r>
              <a:rPr lang="en-US" sz="2400" spc="120" dirty="0">
                <a:solidFill>
                  <a:srgbClr val="456A2C"/>
                </a:solidFill>
                <a:latin typeface="Glacial Indifference"/>
              </a:rPr>
              <a:t> </a:t>
            </a:r>
            <a:r>
              <a:rPr lang="en-US" sz="2400" spc="120" dirty="0" err="1">
                <a:solidFill>
                  <a:srgbClr val="456A2C"/>
                </a:solidFill>
                <a:latin typeface="Glacial Indifference"/>
              </a:rPr>
              <a:t>simultaneos</a:t>
            </a:r>
            <a:endParaRPr lang="en-US" sz="2400" spc="120" dirty="0">
              <a:solidFill>
                <a:srgbClr val="456A2C"/>
              </a:solidFill>
              <a:latin typeface="Glacial Indifference"/>
            </a:endParaRPr>
          </a:p>
          <a:p>
            <a:pPr marL="800100" lvl="1" indent="-342900">
              <a:buFont typeface="Arial" panose="020B0604020202020204" pitchFamily="34" charset="0"/>
              <a:buChar char="•"/>
            </a:pPr>
            <a:r>
              <a:rPr lang="en-US" sz="2400" spc="120" dirty="0" err="1">
                <a:solidFill>
                  <a:srgbClr val="456A2C"/>
                </a:solidFill>
                <a:latin typeface="Glacial Indifference"/>
              </a:rPr>
              <a:t>Gestión</a:t>
            </a:r>
            <a:r>
              <a:rPr lang="en-US" sz="2400" spc="120" dirty="0">
                <a:solidFill>
                  <a:srgbClr val="456A2C"/>
                </a:solidFill>
                <a:latin typeface="Glacial Indifference"/>
              </a:rPr>
              <a:t> </a:t>
            </a:r>
            <a:r>
              <a:rPr lang="en-US" sz="2400" spc="120" dirty="0" err="1">
                <a:solidFill>
                  <a:srgbClr val="456A2C"/>
                </a:solidFill>
                <a:latin typeface="Glacial Indifference"/>
              </a:rPr>
              <a:t>inconsistente</a:t>
            </a:r>
            <a:r>
              <a:rPr lang="en-US" sz="2400" spc="120" dirty="0">
                <a:solidFill>
                  <a:srgbClr val="456A2C"/>
                </a:solidFill>
                <a:latin typeface="Glacial Indifference"/>
              </a:rPr>
              <a:t> y </a:t>
            </a:r>
            <a:r>
              <a:rPr lang="en-US" sz="2400" spc="120" dirty="0" err="1">
                <a:solidFill>
                  <a:srgbClr val="456A2C"/>
                </a:solidFill>
                <a:latin typeface="Glacial Indifference"/>
              </a:rPr>
              <a:t>degradación</a:t>
            </a:r>
            <a:r>
              <a:rPr lang="en-US" sz="2400" spc="120" dirty="0">
                <a:solidFill>
                  <a:srgbClr val="456A2C"/>
                </a:solidFill>
                <a:latin typeface="Glacial Indifference"/>
              </a:rPr>
              <a:t> de la </a:t>
            </a:r>
            <a:r>
              <a:rPr lang="en-US" sz="2400" spc="120" dirty="0" err="1">
                <a:solidFill>
                  <a:srgbClr val="456A2C"/>
                </a:solidFill>
                <a:latin typeface="Glacial Indifference"/>
              </a:rPr>
              <a:t>calidad</a:t>
            </a:r>
            <a:endParaRPr lang="en-US" sz="2400" spc="120" dirty="0">
              <a:solidFill>
                <a:srgbClr val="456A2C"/>
              </a:solidFill>
              <a:latin typeface="Glacial Indifference"/>
            </a:endParaRPr>
          </a:p>
        </p:txBody>
      </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95253"/>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Riesgos</a:t>
              </a:r>
              <a:endParaRPr lang="en-US" sz="6200" spc="310" dirty="0">
                <a:solidFill>
                  <a:srgbClr val="FEFFF8"/>
                </a:solidFill>
                <a:latin typeface="League Spartan"/>
              </a:endParaRPr>
            </a:p>
          </p:txBody>
        </p:sp>
      </p:grpSp>
      <p:sp>
        <p:nvSpPr>
          <p:cNvPr id="16" name="TextBox 3">
            <a:extLst>
              <a:ext uri="{FF2B5EF4-FFF2-40B4-BE49-F238E27FC236}">
                <a16:creationId xmlns:a16="http://schemas.microsoft.com/office/drawing/2014/main" id="{8251BD57-DF4A-4786-9DA0-D4F84A416FEC}"/>
              </a:ext>
            </a:extLst>
          </p:cNvPr>
          <p:cNvSpPr txBox="1"/>
          <p:nvPr/>
        </p:nvSpPr>
        <p:spPr>
          <a:xfrm>
            <a:off x="1024110" y="4000500"/>
            <a:ext cx="7617741" cy="476412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Riesgos</a:t>
            </a:r>
            <a:r>
              <a:rPr lang="en-US" sz="2400" spc="120" dirty="0">
                <a:solidFill>
                  <a:srgbClr val="456A2C"/>
                </a:solidFill>
                <a:latin typeface="Glacial Indifference"/>
              </a:rPr>
              <a:t> </a:t>
            </a:r>
            <a:r>
              <a:rPr lang="en-US" sz="2400" spc="120" dirty="0" err="1">
                <a:solidFill>
                  <a:srgbClr val="456A2C"/>
                </a:solidFill>
                <a:latin typeface="Glacial Indifference"/>
              </a:rPr>
              <a:t>relacionados</a:t>
            </a:r>
            <a:r>
              <a:rPr lang="en-US" sz="2400" spc="120" dirty="0">
                <a:solidFill>
                  <a:srgbClr val="456A2C"/>
                </a:solidFill>
                <a:latin typeface="Glacial Indifference"/>
              </a:rPr>
              <a:t> con </a:t>
            </a:r>
            <a:r>
              <a:rPr lang="en-US" sz="2400" spc="120" dirty="0" err="1">
                <a:solidFill>
                  <a:srgbClr val="456A2C"/>
                </a:solidFill>
                <a:latin typeface="Glacial Indifference"/>
              </a:rPr>
              <a:t>el</a:t>
            </a:r>
            <a:r>
              <a:rPr lang="en-US" sz="2400" spc="120" dirty="0">
                <a:solidFill>
                  <a:srgbClr val="456A2C"/>
                </a:solidFill>
                <a:latin typeface="Glacial Indifference"/>
              </a:rPr>
              <a:t> </a:t>
            </a:r>
            <a:r>
              <a:rPr lang="en-US" sz="2400" spc="120" dirty="0" err="1">
                <a:solidFill>
                  <a:srgbClr val="456A2C"/>
                </a:solidFill>
                <a:latin typeface="Glacial Indifference"/>
              </a:rPr>
              <a:t>trabajo</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s-ES" sz="2400" spc="120" dirty="0">
                <a:solidFill>
                  <a:srgbClr val="456A2C"/>
                </a:solidFill>
                <a:latin typeface="Glacial Indifference"/>
              </a:rPr>
              <a:t>Compras y traslados de materiales y personal</a:t>
            </a: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Andamios</a:t>
            </a:r>
            <a:r>
              <a:rPr lang="en-US" sz="2400" spc="120" dirty="0">
                <a:solidFill>
                  <a:srgbClr val="456A2C"/>
                </a:solidFill>
                <a:latin typeface="Glacial Indifference"/>
              </a:rPr>
              <a:t> y </a:t>
            </a:r>
            <a:r>
              <a:rPr lang="en-US" sz="2400" spc="120" dirty="0" err="1">
                <a:solidFill>
                  <a:srgbClr val="456A2C"/>
                </a:solidFill>
                <a:latin typeface="Glacial Indifference"/>
              </a:rPr>
              <a:t>soportes</a:t>
            </a:r>
            <a:r>
              <a:rPr lang="en-US" sz="2400" spc="120" dirty="0">
                <a:solidFill>
                  <a:srgbClr val="456A2C"/>
                </a:solidFill>
                <a:latin typeface="Glacial Indifference"/>
              </a:rPr>
              <a:t> para </a:t>
            </a:r>
            <a:r>
              <a:rPr lang="en-US" sz="2400" spc="120" dirty="0" err="1">
                <a:solidFill>
                  <a:srgbClr val="456A2C"/>
                </a:solidFill>
                <a:latin typeface="Glacial Indifference"/>
              </a:rPr>
              <a:t>el</a:t>
            </a:r>
            <a:r>
              <a:rPr lang="en-US" sz="2400" spc="120" dirty="0">
                <a:solidFill>
                  <a:srgbClr val="456A2C"/>
                </a:solidFill>
                <a:latin typeface="Glacial Indifference"/>
              </a:rPr>
              <a:t> </a:t>
            </a:r>
            <a:r>
              <a:rPr lang="en-US" sz="2400" spc="120" dirty="0" err="1">
                <a:solidFill>
                  <a:srgbClr val="456A2C"/>
                </a:solidFill>
                <a:latin typeface="Glacial Indifference"/>
              </a:rPr>
              <a:t>trabajo</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Instalación</a:t>
            </a:r>
            <a:r>
              <a:rPr lang="en-US" sz="2400" spc="120" dirty="0">
                <a:solidFill>
                  <a:srgbClr val="456A2C"/>
                </a:solidFill>
                <a:latin typeface="Glacial Indifference"/>
              </a:rPr>
              <a:t> de </a:t>
            </a:r>
            <a:r>
              <a:rPr lang="en-US" sz="2400" spc="120" dirty="0" err="1">
                <a:solidFill>
                  <a:srgbClr val="456A2C"/>
                </a:solidFill>
                <a:latin typeface="Glacial Indifference"/>
              </a:rPr>
              <a:t>elementos</a:t>
            </a:r>
            <a:r>
              <a:rPr lang="en-US" sz="2400" spc="120" dirty="0">
                <a:solidFill>
                  <a:srgbClr val="456A2C"/>
                </a:solidFill>
                <a:latin typeface="Glacial Indifference"/>
              </a:rPr>
              <a:t> y </a:t>
            </a:r>
            <a:r>
              <a:rPr lang="en-US" sz="2400" spc="120" dirty="0" err="1">
                <a:solidFill>
                  <a:srgbClr val="456A2C"/>
                </a:solidFill>
                <a:latin typeface="Glacial Indifference"/>
              </a:rPr>
              <a:t>moldes</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Labores</a:t>
            </a:r>
            <a:r>
              <a:rPr lang="en-US" sz="2400" spc="120" dirty="0">
                <a:solidFill>
                  <a:srgbClr val="456A2C"/>
                </a:solidFill>
                <a:latin typeface="Glacial Indifference"/>
              </a:rPr>
              <a:t> de </a:t>
            </a:r>
            <a:r>
              <a:rPr lang="en-US" sz="2400" spc="120" dirty="0" err="1">
                <a:solidFill>
                  <a:srgbClr val="456A2C"/>
                </a:solidFill>
                <a:latin typeface="Glacial Indifference"/>
              </a:rPr>
              <a:t>demolición</a:t>
            </a:r>
            <a:r>
              <a:rPr lang="en-US" sz="2400" spc="120" dirty="0">
                <a:solidFill>
                  <a:srgbClr val="456A2C"/>
                </a:solidFill>
                <a:latin typeface="Glacial Indifference"/>
              </a:rPr>
              <a:t> y </a:t>
            </a:r>
            <a:r>
              <a:rPr lang="en-US" sz="2400" spc="120" dirty="0" err="1">
                <a:solidFill>
                  <a:srgbClr val="456A2C"/>
                </a:solidFill>
                <a:latin typeface="Glacial Indifference"/>
              </a:rPr>
              <a:t>excavación</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Trabajo</a:t>
            </a:r>
            <a:r>
              <a:rPr lang="en-US" sz="2400" spc="120" dirty="0">
                <a:solidFill>
                  <a:srgbClr val="456A2C"/>
                </a:solidFill>
                <a:latin typeface="Glacial Indifference"/>
              </a:rPr>
              <a:t> </a:t>
            </a:r>
            <a:r>
              <a:rPr lang="en-US" sz="2400" spc="120" dirty="0" err="1">
                <a:solidFill>
                  <a:srgbClr val="456A2C"/>
                </a:solidFill>
                <a:latin typeface="Glacial Indifference"/>
              </a:rPr>
              <a:t>eléctrico</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Trabajos</a:t>
            </a:r>
            <a:r>
              <a:rPr lang="en-US" sz="2400" spc="120" dirty="0">
                <a:solidFill>
                  <a:srgbClr val="456A2C"/>
                </a:solidFill>
                <a:latin typeface="Glacial Indifference"/>
              </a:rPr>
              <a:t> de </a:t>
            </a:r>
            <a:r>
              <a:rPr lang="en-US" sz="2400" spc="120" dirty="0" err="1">
                <a:solidFill>
                  <a:srgbClr val="456A2C"/>
                </a:solidFill>
                <a:latin typeface="Glacial Indifference"/>
              </a:rPr>
              <a:t>fuego</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Trabajo</a:t>
            </a:r>
            <a:r>
              <a:rPr lang="en-US" sz="2400" spc="120" dirty="0">
                <a:solidFill>
                  <a:srgbClr val="456A2C"/>
                </a:solidFill>
                <a:latin typeface="Glacial Indifference"/>
              </a:rPr>
              <a:t> </a:t>
            </a:r>
            <a:r>
              <a:rPr lang="en-US" sz="2400" spc="120" dirty="0" err="1">
                <a:solidFill>
                  <a:srgbClr val="456A2C"/>
                </a:solidFill>
                <a:latin typeface="Glacial Indifference"/>
              </a:rPr>
              <a:t>en</a:t>
            </a:r>
            <a:r>
              <a:rPr lang="en-US" sz="2400" spc="120" dirty="0">
                <a:solidFill>
                  <a:srgbClr val="456A2C"/>
                </a:solidFill>
                <a:latin typeface="Glacial Indifference"/>
              </a:rPr>
              <a:t> las areas de las </a:t>
            </a:r>
            <a:r>
              <a:rPr lang="en-US" sz="2400" spc="120" dirty="0" err="1">
                <a:solidFill>
                  <a:srgbClr val="456A2C"/>
                </a:solidFill>
                <a:latin typeface="Glacial Indifference"/>
              </a:rPr>
              <a:t>vías</a:t>
            </a:r>
            <a:r>
              <a:rPr lang="en-US" sz="2400" spc="120" dirty="0">
                <a:solidFill>
                  <a:srgbClr val="456A2C"/>
                </a:solidFill>
                <a:latin typeface="Glacial Indifference"/>
              </a:rPr>
              <a:t> o </a:t>
            </a:r>
            <a:r>
              <a:rPr lang="en-US" sz="2400" spc="120" dirty="0" err="1">
                <a:solidFill>
                  <a:srgbClr val="456A2C"/>
                </a:solidFill>
                <a:latin typeface="Glacial Indifference"/>
              </a:rPr>
              <a:t>carreteras</a:t>
            </a:r>
            <a:endParaRPr lang="en-US" sz="2400" spc="120" dirty="0">
              <a:solidFill>
                <a:srgbClr val="456A2C"/>
              </a:solidFill>
              <a:latin typeface="Glacial Indifference"/>
            </a:endParaRP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Trabajos</a:t>
            </a:r>
            <a:r>
              <a:rPr lang="en-US" sz="2400" spc="120" dirty="0">
                <a:solidFill>
                  <a:srgbClr val="456A2C"/>
                </a:solidFill>
                <a:latin typeface="Glacial Indifference"/>
              </a:rPr>
              <a:t> de asbestos</a:t>
            </a: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Trabajos</a:t>
            </a:r>
            <a:r>
              <a:rPr lang="en-US" sz="2400" spc="120" dirty="0">
                <a:solidFill>
                  <a:srgbClr val="456A2C"/>
                </a:solidFill>
                <a:latin typeface="Glacial Indifference"/>
              </a:rPr>
              <a:t> </a:t>
            </a:r>
            <a:r>
              <a:rPr lang="en-US" sz="2400" spc="120" dirty="0" err="1">
                <a:solidFill>
                  <a:srgbClr val="456A2C"/>
                </a:solidFill>
                <a:latin typeface="Glacial Indifference"/>
              </a:rPr>
              <a:t>próximos</a:t>
            </a:r>
            <a:r>
              <a:rPr lang="en-US" sz="2400" spc="120" dirty="0">
                <a:solidFill>
                  <a:srgbClr val="456A2C"/>
                </a:solidFill>
                <a:latin typeface="Glacial Indifference"/>
              </a:rPr>
              <a:t> a </a:t>
            </a:r>
            <a:r>
              <a:rPr lang="en-US" sz="2400" spc="120" dirty="0" err="1">
                <a:solidFill>
                  <a:srgbClr val="456A2C"/>
                </a:solidFill>
                <a:latin typeface="Glacial Indifference"/>
              </a:rPr>
              <a:t>procesos</a:t>
            </a:r>
            <a:r>
              <a:rPr lang="en-US" sz="2400" spc="120" dirty="0">
                <a:solidFill>
                  <a:srgbClr val="456A2C"/>
                </a:solidFill>
                <a:latin typeface="Glacial Indifference"/>
              </a:rPr>
              <a:t> de </a:t>
            </a:r>
            <a:r>
              <a:rPr lang="en-US" sz="2400" spc="120" dirty="0" err="1">
                <a:solidFill>
                  <a:srgbClr val="456A2C"/>
                </a:solidFill>
                <a:latin typeface="Glacial Indifference"/>
              </a:rPr>
              <a:t>línea</a:t>
            </a:r>
            <a:r>
              <a:rPr lang="en-US" sz="2400" spc="120" dirty="0">
                <a:solidFill>
                  <a:srgbClr val="456A2C"/>
                </a:solidFill>
                <a:latin typeface="Glacial Indifference"/>
              </a:rPr>
              <a:t> industrial</a:t>
            </a:r>
          </a:p>
        </p:txBody>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345607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Sitio de construcción común</a:t>
            </a: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0-pensamiento de accidente</a:t>
            </a: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Observación de seguridad</a:t>
            </a: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Trabajo de arnés</a:t>
            </a: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Equipo de </a:t>
            </a:r>
            <a:r>
              <a:rPr lang="es-ES" sz="2400" spc="120" dirty="0" err="1">
                <a:solidFill>
                  <a:srgbClr val="456A2C"/>
                </a:solidFill>
                <a:latin typeface="Glacial Indifference"/>
              </a:rPr>
              <a:t>proteccion</a:t>
            </a:r>
            <a:endParaRPr lang="es-ES"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Ayudas para levantar cargas</a:t>
            </a: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Inducción</a:t>
            </a: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Orientación laboral</a:t>
            </a:r>
            <a:endParaRPr lang="en-US"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3200876"/>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Seguridad</a:t>
            </a:r>
            <a:r>
              <a:rPr lang="en-US" sz="6200" spc="310" dirty="0">
                <a:solidFill>
                  <a:schemeClr val="bg1"/>
                </a:solidFill>
                <a:latin typeface="League Spartan"/>
              </a:rPr>
              <a:t> </a:t>
            </a:r>
            <a:r>
              <a:rPr lang="en-US" sz="6200" spc="310" dirty="0" err="1">
                <a:solidFill>
                  <a:schemeClr val="bg1"/>
                </a:solidFill>
                <a:latin typeface="League Spartan"/>
              </a:rPr>
              <a:t>como</a:t>
            </a:r>
            <a:r>
              <a:rPr lang="en-US" sz="6200" spc="310" dirty="0">
                <a:solidFill>
                  <a:schemeClr val="bg1"/>
                </a:solidFill>
                <a:latin typeface="League Spartan"/>
              </a:rPr>
              <a:t> </a:t>
            </a:r>
            <a:r>
              <a:rPr lang="en-US" sz="6200" spc="310" dirty="0" err="1">
                <a:solidFill>
                  <a:schemeClr val="bg1"/>
                </a:solidFill>
                <a:latin typeface="League Spartan"/>
              </a:rPr>
              <a:t>aspecto</a:t>
            </a:r>
            <a:r>
              <a:rPr lang="en-US" sz="6200" spc="310" dirty="0">
                <a:solidFill>
                  <a:schemeClr val="bg1"/>
                </a:solidFill>
                <a:latin typeface="League Spartan"/>
              </a:rPr>
              <a:t> </a:t>
            </a:r>
            <a:r>
              <a:rPr lang="en-US" sz="6200" spc="310" dirty="0" err="1">
                <a:solidFill>
                  <a:schemeClr val="bg1"/>
                </a:solidFill>
                <a:latin typeface="League Spartan"/>
              </a:rPr>
              <a:t>común</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83029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Beneficios</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ALBARDILLA</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Las lugares y las posiciones de trabajo ergonómicas facilitan el trabajo, incluso </a:t>
              </a:r>
              <a:r>
                <a:rPr lang="es-ES" sz="2400" spc="120">
                  <a:solidFill>
                    <a:srgbClr val="456A2C"/>
                  </a:solidFill>
                  <a:latin typeface="Glacial Indifference"/>
                </a:rPr>
                <a:t>lo hacen </a:t>
              </a:r>
              <a:r>
                <a:rPr lang="es-ES" sz="2400" spc="120" dirty="0">
                  <a:solidFill>
                    <a:srgbClr val="456A2C"/>
                  </a:solidFill>
                  <a:latin typeface="Glacial Indifference"/>
                </a:rPr>
                <a:t>más rápido y reducen las lesiones por estrés.</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Se reduce el absentismo, mejora la capacidad de afrontamiento en el trabajo y los trabajadores mayores pueden permanecer en el trabajo por más tiempo.</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BIENESTAR EN EL TRABAJO</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En un entorno de trabajo seguro, la satisfacción laboral mejora y se reducen los riesgos de accidentes.</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84102"/>
            <a:ext cx="6760417" cy="1999965"/>
            <a:chOff x="0" y="-6813"/>
            <a:chExt cx="9013889" cy="2155186"/>
          </a:xfrm>
        </p:grpSpPr>
        <p:sp>
          <p:nvSpPr>
            <p:cNvPr id="17" name="TextBox 17"/>
            <p:cNvSpPr txBox="1"/>
            <p:nvPr/>
          </p:nvSpPr>
          <p:spPr>
            <a:xfrm>
              <a:off x="552" y="-6813"/>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COSTOS</a:t>
              </a:r>
            </a:p>
          </p:txBody>
        </p:sp>
        <p:sp>
          <p:nvSpPr>
            <p:cNvPr id="18" name="TextBox 18"/>
            <p:cNvSpPr txBox="1"/>
            <p:nvPr/>
          </p:nvSpPr>
          <p:spPr>
            <a:xfrm>
              <a:off x="0" y="773351"/>
              <a:ext cx="9013889" cy="1375022"/>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s-ES" altLang="fi-FI" sz="2400" dirty="0">
                  <a:solidFill>
                    <a:srgbClr val="456A2C"/>
                  </a:solidFill>
                  <a:latin typeface="Glacial Indifference" panose="020B0604020202020204" charset="0"/>
                </a:rPr>
                <a:t>La productividad mejora a medida que se reducen las bajas por enfermedad y al mismo tiempo se reducen los costos de atención médica.</a:t>
              </a:r>
              <a:endParaRPr kumimoji="0" lang="fi-FI" altLang="fi-FI" sz="2400" b="0" i="0" u="none" strike="noStrike" cap="none" normalizeH="0" baseline="0" dirty="0">
                <a:ln>
                  <a:noFill/>
                </a:ln>
                <a:solidFill>
                  <a:srgbClr val="456A2C"/>
                </a:solidFill>
                <a:effectLst/>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525</Words>
  <Application>Microsoft Office PowerPoint</Application>
  <PresentationFormat>Personalizado</PresentationFormat>
  <Paragraphs>77</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League Spartan</vt:lpstr>
      <vt:lpstr>Calibri</vt:lpstr>
      <vt:lpstr>Glacial Indifference Bold</vt:lpstr>
      <vt:lpstr>Glacial Indifference</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57</cp:revision>
  <dcterms:created xsi:type="dcterms:W3CDTF">2006-08-16T00:00:00Z</dcterms:created>
  <dcterms:modified xsi:type="dcterms:W3CDTF">2022-01-14T12:45:07Z</dcterms:modified>
  <dc:identifier>DAD7Xzioke4</dc:identifier>
</cp:coreProperties>
</file>