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79" r:id="rId5"/>
    <p:sldId id="281" r:id="rId6"/>
    <p:sldId id="260" r:id="rId7"/>
  </p:sldIdLst>
  <p:sldSz cx="18288000" cy="10287000"/>
  <p:notesSz cx="6858000" cy="9144000"/>
  <p:embeddedFontLst>
    <p:embeddedFont>
      <p:font typeface="Arial Black" panose="020B0A04020102020204" pitchFamily="34" charset="0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Glacial Indifference" panose="020B0604020202020204" charset="0"/>
      <p:regular r:id="rId14"/>
    </p:embeddedFont>
    <p:embeddedFont>
      <p:font typeface="League Spartan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onysios Solomos" initials="DS" lastIdx="1" clrIdx="0">
    <p:extLst>
      <p:ext uri="{19B8F6BF-5375-455C-9EA6-DF929625EA0E}">
        <p15:presenceInfo xmlns:p15="http://schemas.microsoft.com/office/powerpoint/2012/main" userId="S::solomos@exelia.gr::5337c452-030b-4de5-a4f5-5c443c39fd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A2C"/>
    <a:srgbClr val="52584D"/>
    <a:srgbClr val="1E4D65"/>
    <a:srgbClr val="68A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82BC47-84C6-4B05-B06F-A67F1D1086F4}" v="3" dt="2020-12-17T17:48:38.5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5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4BC02-181C-4246-9F45-727B00AE36C0}" type="datetimeFigureOut">
              <a:rPr lang="en-US" smtClean="0"/>
              <a:t>4/19/2022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049B05-4D01-431C-B399-F8068D5982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74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EAB2-0C41-4B4D-A519-DDE51BE49A44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DE1CA-8CB9-4D53-A394-8F89E5933EF0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F368B-37A0-4045-A003-F995AE9B4DF8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8F653-8D4B-4074-BA55-316FAC1CF7EB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D123A-A015-4989-AE0A-0A288775B34B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F4D5-2841-4DA0-9536-A60958379296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0FE9E-174F-4711-9F9B-F09FCD92DFEC}" type="datetime1">
              <a:rPr lang="en-US" smtClean="0"/>
              <a:t>4/19/2022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85A74-64FA-4DB3-A00C-023BEC69FE18}" type="datetime1">
              <a:rPr lang="en-US" smtClean="0"/>
              <a:t>4/19/2022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9E067-CAD5-4721-9769-9D3EE85F3135}" type="datetime1">
              <a:rPr lang="en-US" smtClean="0"/>
              <a:t>4/19/2022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9">
            <a:extLst>
              <a:ext uri="{FF2B5EF4-FFF2-40B4-BE49-F238E27FC236}">
                <a16:creationId xmlns:a16="http://schemas.microsoft.com/office/drawing/2014/main" id="{14AF3C01-96C4-4D24-9F42-8A78AA579D39}"/>
              </a:ext>
            </a:extLst>
          </p:cNvPr>
          <p:cNvSpPr txBox="1"/>
          <p:nvPr userDrawn="1"/>
        </p:nvSpPr>
        <p:spPr>
          <a:xfrm>
            <a:off x="10363200" y="9783604"/>
            <a:ext cx="7607740" cy="262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40"/>
              </a:lnSpc>
            </a:pPr>
            <a:r>
              <a:rPr lang="en-US" sz="1600" spc="80" dirty="0">
                <a:solidFill>
                  <a:srgbClr val="52584D"/>
                </a:solidFill>
                <a:latin typeface="Glacial Indifference"/>
              </a:rPr>
              <a:t>LIITTIMIEN JA LIIMOJEN KÄYTTÖ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012D5-32BE-4D9C-BC05-37EDD6FE6A24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A79CE-B6F2-42D1-8137-F31C8458EB57}" type="datetime1">
              <a:rPr lang="en-US" smtClean="0"/>
              <a:t>4/19/2022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CDA32-2106-4F9B-A860-0480101ED23F}" type="datetime1">
              <a:rPr lang="en-US" smtClean="0"/>
              <a:t>4/19/2022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 descr="Henkilö työskentelee pöydän ääressä">
            <a:extLst>
              <a:ext uri="{FF2B5EF4-FFF2-40B4-BE49-F238E27FC236}">
                <a16:creationId xmlns:a16="http://schemas.microsoft.com/office/drawing/2014/main" id="{58A1F716-C84F-4080-9811-E748EB56FB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930" y="-533400"/>
            <a:ext cx="17549334" cy="116967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0" y="2806797"/>
            <a:ext cx="14956263" cy="4673405"/>
            <a:chOff x="0" y="0"/>
            <a:chExt cx="19941685" cy="6231207"/>
          </a:xfrm>
          <a:solidFill>
            <a:srgbClr val="456A2C"/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19941685" cy="6231207"/>
            </a:xfrm>
            <a:prstGeom prst="rect">
              <a:avLst/>
            </a:prstGeom>
            <a:grpFill/>
          </p:spPr>
        </p:sp>
        <p:sp>
          <p:nvSpPr>
            <p:cNvPr id="5" name="TextBox 5"/>
            <p:cNvSpPr txBox="1"/>
            <p:nvPr/>
          </p:nvSpPr>
          <p:spPr>
            <a:xfrm>
              <a:off x="1913347" y="2404404"/>
              <a:ext cx="17714932" cy="3469071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10580"/>
                </a:lnSpc>
              </a:pPr>
              <a:r>
                <a:rPr lang="en-US" sz="6600" spc="92">
                  <a:solidFill>
                    <a:srgbClr val="FEFFF8"/>
                  </a:solidFill>
                  <a:latin typeface="Arial Black" panose="020B0A04020102020204" pitchFamily="34" charset="0"/>
                </a:rPr>
                <a:t>LUENTO 5: </a:t>
              </a:r>
              <a:r>
                <a:rPr lang="en-US" sz="6600" spc="92" dirty="0">
                  <a:solidFill>
                    <a:srgbClr val="FEFFF8"/>
                  </a:solidFill>
                  <a:latin typeface="Arial Black" panose="020B0A04020102020204" pitchFamily="34" charset="0"/>
                </a:rPr>
                <a:t>LIITTIMIEN JA LIIMOJEN KÄYTTÖ</a:t>
              </a:r>
            </a:p>
          </p:txBody>
        </p:sp>
        <p:sp>
          <p:nvSpPr>
            <p:cNvPr id="7" name="AutoShape 7"/>
            <p:cNvSpPr/>
            <p:nvPr/>
          </p:nvSpPr>
          <p:spPr>
            <a:xfrm>
              <a:off x="1913347" y="694377"/>
              <a:ext cx="11633201" cy="1167753"/>
            </a:xfrm>
            <a:prstGeom prst="rect">
              <a:avLst/>
            </a:prstGeom>
            <a:grpFill/>
          </p:spPr>
        </p:sp>
        <p:sp>
          <p:nvSpPr>
            <p:cNvPr id="8" name="TextBox 8"/>
            <p:cNvSpPr txBox="1"/>
            <p:nvPr/>
          </p:nvSpPr>
          <p:spPr>
            <a:xfrm>
              <a:off x="2333699" y="1021080"/>
              <a:ext cx="17294580" cy="1005745"/>
            </a:xfrm>
            <a:prstGeom prst="rect">
              <a:avLst/>
            </a:prstGeom>
            <a:grpFill/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3000"/>
                </a:lnSpc>
              </a:pPr>
              <a:r>
                <a:rPr lang="en-US" sz="2400" spc="150" dirty="0">
                  <a:solidFill>
                    <a:srgbClr val="FEFFF8"/>
                  </a:solidFill>
                  <a:latin typeface="Arial Black" panose="020B0A04020102020204" pitchFamily="34" charset="0"/>
                </a:rPr>
                <a:t>OPINTOYKSIKKÖ 2: </a:t>
              </a:r>
              <a:r>
                <a:rPr lang="fi-FI" sz="2400" spc="150" dirty="0">
                  <a:solidFill>
                    <a:srgbClr val="FEFFF8"/>
                  </a:solidFill>
                  <a:latin typeface="Arial Black" panose="020B0A04020102020204" pitchFamily="34" charset="0"/>
                </a:rPr>
                <a:t>PUURAKENTAMINEN, REKONSTRUKTOINTI JA PURKAMINEN</a:t>
              </a:r>
              <a:endParaRPr lang="en-US" sz="2400" spc="150" dirty="0">
                <a:solidFill>
                  <a:srgbClr val="FEFFF8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7978125"/>
            <a:ext cx="1447800" cy="18540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Kuva 15">
            <a:extLst>
              <a:ext uri="{FF2B5EF4-FFF2-40B4-BE49-F238E27FC236}">
                <a16:creationId xmlns:a16="http://schemas.microsoft.com/office/drawing/2014/main" id="{8B8D28FE-C4C0-451A-9E8D-05C3BD1C1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95300"/>
            <a:ext cx="12797307" cy="8531539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219200" y="-472888"/>
            <a:ext cx="8385423" cy="8119650"/>
            <a:chOff x="254000" y="-211895"/>
            <a:chExt cx="11180564" cy="10826200"/>
          </a:xfrm>
          <a:solidFill>
            <a:schemeClr val="bg1">
              <a:lumMod val="95000"/>
            </a:schemeClr>
          </a:solidFill>
        </p:grpSpPr>
        <p:sp>
          <p:nvSpPr>
            <p:cNvPr id="4" name="AutoShape 4"/>
            <p:cNvSpPr/>
            <p:nvPr/>
          </p:nvSpPr>
          <p:spPr>
            <a:xfrm>
              <a:off x="254000" y="-211895"/>
              <a:ext cx="11180564" cy="10826200"/>
            </a:xfrm>
            <a:prstGeom prst="rect">
              <a:avLst/>
            </a:prstGeom>
            <a:grpFill/>
            <a:ln>
              <a:solidFill>
                <a:schemeClr val="accent3"/>
              </a:solidFill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982007" y="1079022"/>
              <a:ext cx="9216551" cy="2831544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>
                  <a:solidFill>
                    <a:srgbClr val="456A2C"/>
                  </a:solidFill>
                  <a:latin typeface="Arial Black" panose="020B0A04020102020204" pitchFamily="34" charset="0"/>
                </a:rPr>
                <a:t>ESITYKSEN SISÄLTÖ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828188" y="7110678"/>
              <a:ext cx="9214823" cy="2282676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lnSpc>
                  <a:spcPts val="3359"/>
                </a:lnSpc>
                <a:buFontTx/>
                <a:buChar char="-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Ruuvit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>
                <a:lnSpc>
                  <a:spcPts val="3359"/>
                </a:lnSpc>
                <a:buFontTx/>
                <a:buChar char="-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Liimat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>
                <a:lnSpc>
                  <a:spcPts val="3359"/>
                </a:lnSpc>
                <a:buFontTx/>
                <a:buChar char="-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Erilaisia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liimoja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  <a:p>
              <a:pPr marL="342900" indent="-342900">
                <a:lnSpc>
                  <a:spcPts val="3359"/>
                </a:lnSpc>
                <a:buFontTx/>
                <a:buChar char="-"/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Liittimien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ja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liimojen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edut</a:t>
              </a:r>
              <a:endParaRPr lang="en-US" sz="2400" spc="120" dirty="0">
                <a:solidFill>
                  <a:srgbClr val="456A2C"/>
                </a:solidFill>
                <a:latin typeface="Glacial Indifference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827235" y="5651022"/>
              <a:ext cx="9215776" cy="782265"/>
            </a:xfrm>
            <a:prstGeom prst="rect">
              <a:avLst/>
            </a:prstGeom>
            <a:grpFill/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r>
                <a:rPr lang="en-US" sz="3700" spc="185" dirty="0" err="1">
                  <a:solidFill>
                    <a:srgbClr val="456A2C"/>
                  </a:solidFill>
                  <a:latin typeface="Arial Black" panose="020B0A04020102020204" pitchFamily="34" charset="0"/>
                </a:rPr>
                <a:t>Käsiteltävät</a:t>
              </a:r>
              <a:r>
                <a:rPr lang="en-US" sz="3700" spc="185" dirty="0">
                  <a:solidFill>
                    <a:srgbClr val="456A2C"/>
                  </a:solidFill>
                  <a:latin typeface="Arial Black" panose="020B0A04020102020204" pitchFamily="34" charset="0"/>
                </a:rPr>
                <a:t> </a:t>
              </a:r>
              <a:r>
                <a:rPr lang="en-US" sz="3700" spc="185" dirty="0" err="1">
                  <a:solidFill>
                    <a:srgbClr val="456A2C"/>
                  </a:solidFill>
                  <a:latin typeface="Arial Black" panose="020B0A04020102020204" pitchFamily="34" charset="0"/>
                </a:rPr>
                <a:t>aiheet</a:t>
              </a:r>
              <a:endParaRPr lang="en-US" sz="3700" spc="185" dirty="0">
                <a:solidFill>
                  <a:srgbClr val="456A2C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0" name="AutoShape 10"/>
          <p:cNvSpPr/>
          <p:nvPr/>
        </p:nvSpPr>
        <p:spPr>
          <a:xfrm>
            <a:off x="2057400" y="9462135"/>
            <a:ext cx="16230600" cy="38100"/>
          </a:xfrm>
          <a:prstGeom prst="rect">
            <a:avLst/>
          </a:prstGeom>
          <a:solidFill>
            <a:srgbClr val="52584D"/>
          </a:solidFill>
        </p:spPr>
      </p: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253C7A8A-4238-4388-B3E7-7BE2F4FB7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76200" y="978360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456A2C"/>
                </a:solidFill>
                <a:latin typeface="Glacial Indifference"/>
              </a:rPr>
              <a:pPr algn="l"/>
              <a:t>2</a:t>
            </a:fld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868164" y="953576"/>
            <a:ext cx="8385423" cy="65081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fi-FI" sz="2400" b="1" spc="120" dirty="0">
                <a:solidFill>
                  <a:srgbClr val="456A2C"/>
                </a:solidFill>
                <a:latin typeface="Glacial Indifference"/>
              </a:rPr>
              <a:t>Ruuvikiinnityksissä huomioitavaa</a:t>
            </a: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Selvitä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ensin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Mihin rakennusmateriaaliin kiinnität?</a:t>
            </a: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Minkälaisia olosuhteita asennuksen tulee kestää?</a:t>
            </a: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Minkälainen kuormitus asennukseen kohdistuu?</a:t>
            </a: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Tee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asennustyö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huolella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:</a:t>
            </a: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Poraa oikean kokoinen porareikä</a:t>
            </a: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Puhdista porareikä harjalla ja ilmalla</a:t>
            </a: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Noudata annettuja asennussyvyyksiä</a:t>
            </a: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kiristä asennus huolellisesti</a:t>
            </a:r>
          </a:p>
          <a:p>
            <a:pPr marL="800100" lvl="1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Käytä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vain CE-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merkittyjä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kiinnitystuotteita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Käytä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suojavarusteita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.</a:t>
            </a: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1765205" y="957263"/>
            <a:ext cx="6912414" cy="3001313"/>
            <a:chOff x="0" y="-95249"/>
            <a:chExt cx="9216551" cy="4001751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1395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Ruuvit</a:t>
              </a:r>
              <a:endParaRPr lang="en-US" sz="6200" spc="31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8"/>
              <a:ext cx="9215776" cy="738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24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3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pic>
        <p:nvPicPr>
          <p:cNvPr id="5" name="Kuva 4" descr="Kuva, joka sisältää kohteen ulko&#10;&#10;Kuvaus luotu automaattisesti">
            <a:extLst>
              <a:ext uri="{FF2B5EF4-FFF2-40B4-BE49-F238E27FC236}">
                <a16:creationId xmlns:a16="http://schemas.microsoft.com/office/drawing/2014/main" id="{36B193BD-D313-4BE6-ADD6-AF923C31DE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4" t="19940" b="10975"/>
          <a:stretch/>
        </p:blipFill>
        <p:spPr>
          <a:xfrm>
            <a:off x="1904998" y="3681576"/>
            <a:ext cx="7728567" cy="450992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150627" y="515007"/>
            <a:ext cx="8057749" cy="91242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Puusta tehdään harvoin esinettä, joka olisi yhtä puukappaletta, koska puukappale elää kosteuden mukaan ja se ei ole kaikkiin suuntiin yhtä luja, siksi puuesineet kootaan aina useista kappaleista liitoksilla. 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Liimaliitoksiin vaikuttaa liimojen laatu, liimattavat pinnat ja liima pinta-ala.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b="1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Puun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hitsaus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</a:t>
            </a:r>
            <a:r>
              <a:rPr lang="en-US" sz="2400" spc="120" dirty="0" err="1">
                <a:solidFill>
                  <a:srgbClr val="456A2C"/>
                </a:solidFill>
                <a:latin typeface="Glacial Indifference"/>
              </a:rPr>
              <a:t>eli</a:t>
            </a:r>
            <a:r>
              <a:rPr lang="en-US" sz="2400" spc="120" dirty="0">
                <a:solidFill>
                  <a:srgbClr val="456A2C"/>
                </a:solidFill>
                <a:latin typeface="Glacial Indifference"/>
              </a:rPr>
              <a:t> wood welding </a:t>
            </a: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on liimausta korvaava menetelmä. Siinä kahta puukappaletta hangataan hetken aikaa hyvin voimakkaasti yhteen, jolloin ne kuumenevat kitkan ansiosta. Seurauksena selluloosakuitujen päät aukenevat ja pystyvät kiinnittymään vastakappaleen vastaavanlaisiin selluloosakuituihin. </a:t>
            </a:r>
            <a:endParaRPr lang="en-US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Puun hitsauksessa lehtipuilla muodostuu sidos, joka vastaa vahvuudeltaan liimausta, mutta sidos ei kuitenkaan kestä kosteutta. Havupuilla tällainen liitos on heikohko.</a:t>
            </a:r>
          </a:p>
        </p:txBody>
      </p:sp>
      <p:sp>
        <p:nvSpPr>
          <p:cNvPr id="3" name="AutoShape 3"/>
          <p:cNvSpPr/>
          <p:nvPr/>
        </p:nvSpPr>
        <p:spPr>
          <a:xfrm>
            <a:off x="9906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1765205" y="957263"/>
            <a:ext cx="6912414" cy="3062868"/>
            <a:chOff x="0" y="-95249"/>
            <a:chExt cx="9216551" cy="4083824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1395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Liimat</a:t>
              </a:r>
              <a:endParaRPr lang="en-US" sz="6200" spc="31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8"/>
              <a:ext cx="9215776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4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  <p:pic>
        <p:nvPicPr>
          <p:cNvPr id="16" name="Kuva 15" descr="Kuva, joka sisältää kohteen teksti, työkalu&#10;&#10;Kuvaus luotu automaattisesti">
            <a:extLst>
              <a:ext uri="{FF2B5EF4-FFF2-40B4-BE49-F238E27FC236}">
                <a16:creationId xmlns:a16="http://schemas.microsoft.com/office/drawing/2014/main" id="{6C932510-4807-4C9E-BDD4-B4D30359EB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4" t="9305" r="18333"/>
          <a:stretch/>
        </p:blipFill>
        <p:spPr>
          <a:xfrm rot="5400000">
            <a:off x="4430288" y="3167416"/>
            <a:ext cx="4500000" cy="586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11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673977" y="515007"/>
            <a:ext cx="8534400" cy="91242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2900" indent="-342900" algn="l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Liiman valinnassa on huomioitava on olosuhteet, joihin valmis liimasauma joutuu. </a:t>
            </a:r>
          </a:p>
          <a:p>
            <a:pPr marL="342900" indent="-342900">
              <a:lnSpc>
                <a:spcPts val="3359"/>
              </a:lnSpc>
              <a:buFont typeface="Arial" panose="020B0604020202020204" pitchFamily="34" charset="0"/>
              <a:buChar char="•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342900" indent="-342900" algn="l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Karkeasti liimat voidaan jakaa kolmeen ryhmään kestävyyden mukaan:</a:t>
            </a:r>
          </a:p>
          <a:p>
            <a:pPr marL="1165225" indent="-457200" algn="l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Säänkestävät liimat; liimojen on oltava kaikissa olosuhteissa puuainesta kestävämpää. Sauman on kestettävä sääolosuhteita, keittämistä ja mikro-organismeja. Nämä vaatimukset täyttää fenoli- ja </a:t>
            </a:r>
            <a:r>
              <a:rPr lang="fi-FI" sz="2400" spc="120" dirty="0" err="1">
                <a:solidFill>
                  <a:srgbClr val="456A2C"/>
                </a:solidFill>
                <a:latin typeface="Glacial Indifference"/>
              </a:rPr>
              <a:t>resorsinoliliimat</a:t>
            </a: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 sekä niiden seokset.</a:t>
            </a:r>
          </a:p>
          <a:p>
            <a:pPr marL="1165225" indent="-457200" algn="l">
              <a:lnSpc>
                <a:spcPts val="3359"/>
              </a:lnSpc>
              <a:buFont typeface="+mj-lt"/>
              <a:buAutoNum type="arabicPeriod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1165225" indent="-457200" algn="l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Kosteuden kestävät liimat; liimat soveltuvat sisäkäyttöön, jossa suhteellinen kosteus saattaa olla varsin korkea. Tähän ryhmään kuuluu melamiiniliimat, sekä jotkut urealiimat ja </a:t>
            </a:r>
            <a:r>
              <a:rPr lang="fi-FI" sz="2400" spc="120" dirty="0" err="1">
                <a:solidFill>
                  <a:srgbClr val="456A2C"/>
                </a:solidFill>
                <a:latin typeface="Glacial Indifference"/>
              </a:rPr>
              <a:t>PVAc</a:t>
            </a: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- liimat.</a:t>
            </a:r>
          </a:p>
          <a:p>
            <a:pPr marL="1165225" indent="-457200" algn="l">
              <a:lnSpc>
                <a:spcPts val="3359"/>
              </a:lnSpc>
              <a:buFont typeface="+mj-lt"/>
              <a:buAutoNum type="arabicPeriod"/>
            </a:pPr>
            <a:endParaRPr lang="fi-FI" sz="2400" spc="120" dirty="0">
              <a:solidFill>
                <a:srgbClr val="456A2C"/>
              </a:solidFill>
              <a:latin typeface="Glacial Indifference"/>
            </a:endParaRPr>
          </a:p>
          <a:p>
            <a:pPr marL="1165225" indent="-457200" algn="l">
              <a:lnSpc>
                <a:spcPts val="3359"/>
              </a:lnSpc>
              <a:buFont typeface="Arial" panose="020B0604020202020204" pitchFamily="34" charset="0"/>
              <a:buChar char="•"/>
            </a:pP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Sisäkäyttöön soveltuvat liimat; liimat eivät kestä vesiliotusta ja kestävät rajoitetun ajan kosteissa tiloissa. Eniten käytetyt puuliimat, urea- ja </a:t>
            </a:r>
            <a:r>
              <a:rPr lang="fi-FI" sz="2400" spc="120" dirty="0" err="1">
                <a:solidFill>
                  <a:srgbClr val="456A2C"/>
                </a:solidFill>
                <a:latin typeface="Glacial Indifference"/>
              </a:rPr>
              <a:t>PVAc</a:t>
            </a:r>
            <a:r>
              <a:rPr lang="fi-FI" sz="2400" spc="120" dirty="0">
                <a:solidFill>
                  <a:srgbClr val="456A2C"/>
                </a:solidFill>
                <a:latin typeface="Glacial Indifference"/>
              </a:rPr>
              <a:t>- liimat kuuluvat tähän ryhmään.</a:t>
            </a:r>
          </a:p>
        </p:txBody>
      </p:sp>
      <p:sp>
        <p:nvSpPr>
          <p:cNvPr id="3" name="AutoShape 3"/>
          <p:cNvSpPr/>
          <p:nvPr/>
        </p:nvSpPr>
        <p:spPr>
          <a:xfrm>
            <a:off x="1028700" y="-335920"/>
            <a:ext cx="8385423" cy="10958840"/>
          </a:xfrm>
          <a:prstGeom prst="rect">
            <a:avLst/>
          </a:prstGeom>
          <a:solidFill>
            <a:srgbClr val="456A2C"/>
          </a:solidFill>
        </p:spPr>
        <p:txBody>
          <a:bodyPr/>
          <a:lstStyle/>
          <a:p>
            <a:endParaRPr lang="en-US" dirty="0"/>
          </a:p>
        </p:txBody>
      </p:sp>
      <p:grpSp>
        <p:nvGrpSpPr>
          <p:cNvPr id="7" name="Group 7"/>
          <p:cNvGrpSpPr/>
          <p:nvPr/>
        </p:nvGrpSpPr>
        <p:grpSpPr>
          <a:xfrm>
            <a:off x="1765205" y="957263"/>
            <a:ext cx="6912414" cy="3062868"/>
            <a:chOff x="0" y="-95249"/>
            <a:chExt cx="9216551" cy="4083824"/>
          </a:xfrm>
        </p:grpSpPr>
        <p:sp>
          <p:nvSpPr>
            <p:cNvPr id="8" name="TextBox 8"/>
            <p:cNvSpPr txBox="1"/>
            <p:nvPr/>
          </p:nvSpPr>
          <p:spPr>
            <a:xfrm>
              <a:off x="0" y="-95249"/>
              <a:ext cx="9216551" cy="28315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8370"/>
                </a:lnSpc>
              </a:pPr>
              <a:r>
                <a:rPr lang="en-US" sz="6200" spc="310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Erilaisia</a:t>
              </a:r>
              <a:r>
                <a:rPr lang="en-US" sz="6200" spc="31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</a:t>
              </a:r>
              <a:r>
                <a:rPr lang="en-US" sz="6200" spc="310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liimoja</a:t>
              </a:r>
              <a:endParaRPr lang="en-US" sz="6200" spc="310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167838"/>
              <a:ext cx="9215776" cy="820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810"/>
                </a:lnSpc>
              </a:pPr>
              <a:endParaRPr lang="en-US" sz="3700" spc="185" dirty="0">
                <a:solidFill>
                  <a:schemeClr val="bg1"/>
                </a:solidFill>
                <a:latin typeface="League Spartan"/>
              </a:endParaRPr>
            </a:p>
          </p:txBody>
        </p:sp>
      </p:grpSp>
      <p:sp>
        <p:nvSpPr>
          <p:cNvPr id="13" name="Θέση αριθμού διαφάνειας 12">
            <a:extLst>
              <a:ext uri="{FF2B5EF4-FFF2-40B4-BE49-F238E27FC236}">
                <a16:creationId xmlns:a16="http://schemas.microsoft.com/office/drawing/2014/main" id="{7EFA6B45-4A81-43D2-9CF3-2C413345447A}"/>
              </a:ext>
            </a:extLst>
          </p:cNvPr>
          <p:cNvSpPr txBox="1">
            <a:spLocks/>
          </p:cNvSpPr>
          <p:nvPr/>
        </p:nvSpPr>
        <p:spPr>
          <a:xfrm>
            <a:off x="15240" y="97759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6F15528-21DE-4FAA-801E-634DDDAF4B2B}" type="slidenum">
              <a:rPr lang="en-US" sz="2400" spc="120" smtClean="0">
                <a:solidFill>
                  <a:srgbClr val="D9D9D9"/>
                </a:solidFill>
                <a:latin typeface="Glacial Indifference"/>
              </a:rPr>
              <a:pPr algn="l"/>
              <a:t>5</a:t>
            </a:fld>
            <a:endParaRPr lang="en-US" sz="2400" spc="120" dirty="0">
              <a:solidFill>
                <a:srgbClr val="D9D9D9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1940409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F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962977"/>
            <a:ext cx="16192500" cy="8133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682"/>
              </a:lnSpc>
            </a:pPr>
            <a:r>
              <a:rPr lang="en-US" sz="5000" spc="100" dirty="0" err="1">
                <a:solidFill>
                  <a:srgbClr val="456A2C"/>
                </a:solidFill>
                <a:latin typeface="Arial Black" panose="020B0A04020102020204" pitchFamily="34" charset="0"/>
              </a:rPr>
              <a:t>Liittimien</a:t>
            </a:r>
            <a:r>
              <a:rPr lang="en-US" sz="5000" spc="100" dirty="0">
                <a:solidFill>
                  <a:srgbClr val="456A2C"/>
                </a:solidFill>
                <a:latin typeface="Arial Black" panose="020B0A04020102020204" pitchFamily="34" charset="0"/>
              </a:rPr>
              <a:t> ja </a:t>
            </a:r>
            <a:r>
              <a:rPr lang="en-US" sz="5000" spc="100" dirty="0" err="1">
                <a:solidFill>
                  <a:srgbClr val="456A2C"/>
                </a:solidFill>
                <a:latin typeface="Arial Black" panose="020B0A04020102020204" pitchFamily="34" charset="0"/>
              </a:rPr>
              <a:t>liimojen</a:t>
            </a:r>
            <a:r>
              <a:rPr lang="en-US" sz="5000" spc="100" dirty="0">
                <a:solidFill>
                  <a:srgbClr val="456A2C"/>
                </a:solidFill>
                <a:latin typeface="Arial Black" panose="020B0A04020102020204" pitchFamily="34" charset="0"/>
              </a:rPr>
              <a:t> </a:t>
            </a:r>
            <a:r>
              <a:rPr lang="en-US" sz="5000" spc="100" dirty="0" err="1">
                <a:solidFill>
                  <a:srgbClr val="456A2C"/>
                </a:solidFill>
                <a:latin typeface="Arial Black" panose="020B0A04020102020204" pitchFamily="34" charset="0"/>
              </a:rPr>
              <a:t>edut</a:t>
            </a:r>
            <a:endParaRPr lang="en-US" sz="5000" spc="100" dirty="0">
              <a:solidFill>
                <a:srgbClr val="456A2C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AutoShape 3"/>
          <p:cNvSpPr/>
          <p:nvPr/>
        </p:nvSpPr>
        <p:spPr>
          <a:xfrm>
            <a:off x="1028700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4" name="Group 4"/>
          <p:cNvGrpSpPr/>
          <p:nvPr/>
        </p:nvGrpSpPr>
        <p:grpSpPr>
          <a:xfrm>
            <a:off x="1557306" y="6672746"/>
            <a:ext cx="6760417" cy="1575305"/>
            <a:chOff x="0" y="-19050"/>
            <a:chExt cx="9013889" cy="2100406"/>
          </a:xfrm>
        </p:grpSpPr>
        <p:sp>
          <p:nvSpPr>
            <p:cNvPr id="5" name="TextBox 5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YMPÄRISTÖ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961391"/>
              <a:ext cx="9013889" cy="111996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Oikein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valitut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kiinnikkeen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materiaalit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kestävät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vaikeissakin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olosuhteissa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</a:p>
          </p:txBody>
        </p:sp>
      </p:grpSp>
      <p:sp>
        <p:nvSpPr>
          <p:cNvPr id="7" name="AutoShape 7"/>
          <p:cNvSpPr/>
          <p:nvPr/>
        </p:nvSpPr>
        <p:spPr>
          <a:xfrm>
            <a:off x="990600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8" name="Group 8"/>
          <p:cNvGrpSpPr/>
          <p:nvPr/>
        </p:nvGrpSpPr>
        <p:grpSpPr>
          <a:xfrm>
            <a:off x="1557306" y="3090408"/>
            <a:ext cx="6760417" cy="2011321"/>
            <a:chOff x="0" y="-19050"/>
            <a:chExt cx="9013889" cy="2681760"/>
          </a:xfrm>
        </p:grpSpPr>
        <p:sp>
          <p:nvSpPr>
            <p:cNvPr id="9" name="TextBox 9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TUOTTAVUUS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961391"/>
              <a:ext cx="9013889" cy="1701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Oikean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liiman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tai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liittimen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valinta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lyhentää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tuotantoaikaa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ja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parantaa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tuotantoprosessin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toimivuutta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</a:p>
          </p:txBody>
        </p:sp>
      </p:grpSp>
      <p:sp>
        <p:nvSpPr>
          <p:cNvPr id="11" name="AutoShape 11"/>
          <p:cNvSpPr/>
          <p:nvPr/>
        </p:nvSpPr>
        <p:spPr>
          <a:xfrm>
            <a:off x="9403572" y="2400300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12" name="Group 12"/>
          <p:cNvGrpSpPr/>
          <p:nvPr/>
        </p:nvGrpSpPr>
        <p:grpSpPr>
          <a:xfrm>
            <a:off x="9970277" y="3090408"/>
            <a:ext cx="6760417" cy="2011321"/>
            <a:chOff x="0" y="-19050"/>
            <a:chExt cx="9013889" cy="2681760"/>
          </a:xfrm>
        </p:grpSpPr>
        <p:sp>
          <p:nvSpPr>
            <p:cNvPr id="13" name="TextBox 13"/>
            <p:cNvSpPr txBox="1"/>
            <p:nvPr/>
          </p:nvSpPr>
          <p:spPr>
            <a:xfrm>
              <a:off x="1105" y="-19050"/>
              <a:ext cx="9012784" cy="681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TEHOKKUUS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961391"/>
              <a:ext cx="9013889" cy="1701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Oikeaoppinen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kiinnittimen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käytö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ja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oikea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kiinnitysväline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parantaa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työn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tehokkuutta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ja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vähentää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 </a:t>
              </a:r>
              <a:r>
                <a:rPr lang="en-US" sz="2400" spc="120" dirty="0" err="1">
                  <a:solidFill>
                    <a:srgbClr val="456A2C"/>
                  </a:solidFill>
                  <a:latin typeface="Glacial Indifference"/>
                </a:rPr>
                <a:t>materiaalihukkaa</a:t>
              </a:r>
              <a:r>
                <a:rPr lang="en-US" sz="2400" spc="120" dirty="0">
                  <a:solidFill>
                    <a:srgbClr val="456A2C"/>
                  </a:solidFill>
                  <a:latin typeface="Glacial Indifference"/>
                </a:rPr>
                <a:t>.</a:t>
              </a:r>
            </a:p>
          </p:txBody>
        </p:sp>
      </p:grpSp>
      <p:sp>
        <p:nvSpPr>
          <p:cNvPr id="15" name="AutoShape 15"/>
          <p:cNvSpPr/>
          <p:nvPr/>
        </p:nvSpPr>
        <p:spPr>
          <a:xfrm>
            <a:off x="9441672" y="6076013"/>
            <a:ext cx="7817628" cy="318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456A2C"/>
            </a:solidFill>
          </a:ln>
        </p:spPr>
      </p:sp>
      <p:grpSp>
        <p:nvGrpSpPr>
          <p:cNvPr id="16" name="Group 16"/>
          <p:cNvGrpSpPr/>
          <p:nvPr/>
        </p:nvGrpSpPr>
        <p:grpSpPr>
          <a:xfrm>
            <a:off x="9970277" y="6672746"/>
            <a:ext cx="6760417" cy="2447339"/>
            <a:chOff x="0" y="-19050"/>
            <a:chExt cx="9013889" cy="2637282"/>
          </a:xfrm>
        </p:grpSpPr>
        <p:sp>
          <p:nvSpPr>
            <p:cNvPr id="17" name="TextBox 17"/>
            <p:cNvSpPr txBox="1"/>
            <p:nvPr/>
          </p:nvSpPr>
          <p:spPr>
            <a:xfrm>
              <a:off x="1105" y="-19050"/>
              <a:ext cx="9012784" cy="5389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25"/>
                </a:lnSpc>
              </a:pPr>
              <a:r>
                <a:rPr lang="en-US" sz="3300" b="1" spc="165" dirty="0">
                  <a:solidFill>
                    <a:srgbClr val="456A2C"/>
                  </a:solidFill>
                  <a:latin typeface="Glacial Indifference"/>
                </a:rPr>
                <a:t>KUSTANNUKSET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773352"/>
              <a:ext cx="9013889" cy="18448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lvl="0" algn="ctr" eaLnBrk="0" fontAlgn="base" hangingPunct="0">
                <a:lnSpc>
                  <a:spcPts val="3359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Liiman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tai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kiinnikkeen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hinta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voi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ostohetkellä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olla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korkeampi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vaikeisiin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olosuhteisiin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tarvittavilla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rakenteilla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,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mutta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paremmalla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kestävyydellä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saadaan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pidempi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 </a:t>
              </a:r>
              <a:r>
                <a:rPr lang="en-US" altLang="fi-FI" sz="2400" dirty="0" err="1">
                  <a:solidFill>
                    <a:srgbClr val="456A2C"/>
                  </a:solidFill>
                  <a:latin typeface="Glacial Indifference" panose="020B0604020202020204" charset="0"/>
                </a:rPr>
                <a:t>käyttöikä</a:t>
              </a:r>
              <a:r>
                <a:rPr lang="en-US" altLang="fi-FI" sz="2400" dirty="0">
                  <a:solidFill>
                    <a:srgbClr val="456A2C"/>
                  </a:solidFill>
                  <a:latin typeface="Glacial Indifference" panose="020B0604020202020204" charset="0"/>
                </a:rPr>
                <a:t>.</a:t>
              </a:r>
              <a:endParaRPr lang="en-US" sz="2400" spc="120" dirty="0">
                <a:solidFill>
                  <a:srgbClr val="456A2C"/>
                </a:solidFill>
                <a:latin typeface="Glacial Indifference" panose="020B0604020202020204" charset="0"/>
              </a:endParaRPr>
            </a:p>
          </p:txBody>
        </p:sp>
      </p:grpSp>
      <p:sp>
        <p:nvSpPr>
          <p:cNvPr id="25" name="Θέση αριθμού διαφάνειας 12">
            <a:extLst>
              <a:ext uri="{FF2B5EF4-FFF2-40B4-BE49-F238E27FC236}">
                <a16:creationId xmlns:a16="http://schemas.microsoft.com/office/drawing/2014/main" id="{646CCC54-4B16-4120-A3BA-A2E3EABB3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240" y="9775984"/>
            <a:ext cx="2133600" cy="365125"/>
          </a:xfrm>
        </p:spPr>
        <p:txBody>
          <a:bodyPr/>
          <a:lstStyle/>
          <a:p>
            <a:pPr algn="l"/>
            <a:fld id="{B6F15528-21DE-4FAA-801E-634DDDAF4B2B}" type="slidenum">
              <a:rPr lang="en-US" sz="2400" spc="120">
                <a:solidFill>
                  <a:srgbClr val="1E4D65"/>
                </a:solidFill>
                <a:latin typeface="Glacial Indifference"/>
              </a:rPr>
              <a:pPr algn="l"/>
              <a:t>6</a:t>
            </a:fld>
            <a:endParaRPr lang="en-US" sz="2400" spc="120" dirty="0">
              <a:solidFill>
                <a:srgbClr val="1E4D65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3370</TotalTime>
  <Words>353</Words>
  <Application>Microsoft Office PowerPoint</Application>
  <PresentationFormat>Mukautettu</PresentationFormat>
  <Paragraphs>55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2" baseType="lpstr">
      <vt:lpstr>Arial Black</vt:lpstr>
      <vt:lpstr>Glacial Indifference</vt:lpstr>
      <vt:lpstr>Calibri</vt:lpstr>
      <vt:lpstr>League Spartan</vt:lpstr>
      <vt:lpstr>Arial</vt:lpstr>
      <vt:lpstr>Office Theme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Washed Out Fishing Laws Wide Presentation</dc:title>
  <dc:creator>sakis</dc:creator>
  <cp:lastModifiedBy>Arttu Heikkinen</cp:lastModifiedBy>
  <cp:revision>65</cp:revision>
  <dcterms:created xsi:type="dcterms:W3CDTF">2006-08-16T00:00:00Z</dcterms:created>
  <dcterms:modified xsi:type="dcterms:W3CDTF">2022-04-19T19:07:45Z</dcterms:modified>
  <dc:identifier>DAD7Xzioke4</dc:identifier>
</cp:coreProperties>
</file>