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79" r:id="rId6"/>
    <p:sldId id="280" r:id="rId7"/>
  </p:sldIdLst>
  <p:sldSz cx="18288000" cy="10287000"/>
  <p:notesSz cx="6858000" cy="9144000"/>
  <p:embeddedFontLst>
    <p:embeddedFont>
      <p:font typeface="Verdana" panose="020B0604030504040204" pitchFamily="34" charset="0"/>
      <p:regular r:id="rId9"/>
      <p:bold r:id="rId10"/>
      <p:italic r:id="rId11"/>
      <p:boldItalic r:id="rId12"/>
    </p:embeddedFont>
    <p:embeddedFont>
      <p:font typeface="League Spartan" panose="020B0604020202020204" charset="0"/>
      <p:regular r:id="rId13"/>
    </p:embeddedFont>
    <p:embeddedFont>
      <p:font typeface="Glacial Indifference" panose="020B0604020202020204"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78" y="11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5/12/2022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153189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56275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5/12/2022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325423"/>
            </a:xfrm>
            <a:prstGeom prst="rect">
              <a:avLst/>
            </a:prstGeom>
            <a:grpFill/>
          </p:spPr>
          <p:txBody>
            <a:bodyPr lIns="0" tIns="0" rIns="0" bIns="0" rtlCol="0" anchor="t">
              <a:spAutoFit/>
            </a:bodyPr>
            <a:lstStyle/>
            <a:p>
              <a:pPr>
                <a:lnSpc>
                  <a:spcPts val="10580"/>
                </a:lnSpc>
              </a:pPr>
              <a:r>
                <a:rPr lang="el-GR" sz="6600" b="1" spc="92" dirty="0" smtClean="0">
                  <a:solidFill>
                    <a:srgbClr val="FEFFF8"/>
                  </a:solidFill>
                </a:rPr>
                <a:t>Μάθημα</a:t>
              </a:r>
              <a:r>
                <a:rPr lang="el-GR" sz="6600" spc="92" dirty="0" smtClean="0">
                  <a:solidFill>
                    <a:srgbClr val="FEFFF8"/>
                  </a:solidFill>
                  <a:latin typeface="League Spartan"/>
                </a:rPr>
                <a:t> </a:t>
              </a:r>
              <a:r>
                <a:rPr lang="nl-NL" sz="6600" b="1" spc="92" dirty="0" smtClean="0">
                  <a:solidFill>
                    <a:srgbClr val="FEFFF8"/>
                  </a:solidFill>
                </a:rPr>
                <a:t>5</a:t>
              </a:r>
              <a:r>
                <a:rPr lang="en-US" sz="6600" b="1" spc="92" dirty="0" smtClean="0">
                  <a:solidFill>
                    <a:srgbClr val="FEFFF8"/>
                  </a:solidFill>
                </a:rPr>
                <a:t>: </a:t>
              </a:r>
              <a:endParaRPr lang="en-US" sz="6600" b="1" spc="92" dirty="0">
                <a:solidFill>
                  <a:srgbClr val="FEFFF8"/>
                </a:solidFill>
              </a:endParaRPr>
            </a:p>
            <a:p>
              <a:pPr marR="17780">
                <a:lnSpc>
                  <a:spcPts val="3000"/>
                </a:lnSpc>
                <a:spcAft>
                  <a:spcPts val="800"/>
                </a:spcAft>
              </a:pPr>
              <a:r>
                <a:rPr lang="el-GR" sz="2400" spc="150" dirty="0" smtClean="0">
                  <a:solidFill>
                    <a:srgbClr val="FEFFF8"/>
                  </a:solidFill>
                </a:rPr>
                <a:t>Βραχύ φράγμα υδρατμών</a:t>
              </a:r>
              <a:endParaRPr lang="en-US" sz="2400" spc="150" dirty="0">
                <a:solidFill>
                  <a:srgbClr val="FEFFF8"/>
                </a:solidFill>
              </a:endParaRPr>
            </a:p>
          </p:txBody>
        </p:sp>
        <p:sp>
          <p:nvSpPr>
            <p:cNvPr id="6" name="TextBox 6"/>
            <p:cNvSpPr txBox="1"/>
            <p:nvPr/>
          </p:nvSpPr>
          <p:spPr>
            <a:xfrm>
              <a:off x="1913347" y="5398580"/>
              <a:ext cx="11229247" cy="615553"/>
            </a:xfrm>
            <a:prstGeom prst="rect">
              <a:avLst/>
            </a:prstGeom>
            <a:grpFill/>
          </p:spPr>
          <p:txBody>
            <a:bodyPr lIns="0" tIns="0" rIns="0" bIns="0" rtlCol="0" anchor="t">
              <a:spAutoFit/>
            </a:bodyPr>
            <a:lstStyle/>
            <a:p>
              <a:pPr algn="l">
                <a:lnSpc>
                  <a:spcPts val="3645"/>
                </a:lnSpc>
              </a:pPr>
              <a:r>
                <a:rPr lang="el-GR" sz="2700" spc="135" dirty="0" smtClean="0">
                  <a:solidFill>
                    <a:srgbClr val="FEFFF8"/>
                  </a:solidFill>
                </a:rPr>
                <a:t>Παρουσίαση</a:t>
              </a:r>
              <a:endParaRPr lang="en-US" sz="2700" spc="135" dirty="0">
                <a:solidFill>
                  <a:srgbClr val="FEFFF8"/>
                </a:solidFill>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1557745" y="1021080"/>
              <a:ext cx="17650181" cy="1538883"/>
            </a:xfrm>
            <a:prstGeom prst="rect">
              <a:avLst/>
            </a:prstGeom>
            <a:grpFill/>
          </p:spPr>
          <p:txBody>
            <a:bodyPr wrap="square" lIns="0" tIns="0" rIns="0" bIns="0" rtlCol="0" anchor="t">
              <a:spAutoFit/>
            </a:bodyPr>
            <a:lstStyle/>
            <a:p>
              <a:pPr>
                <a:lnSpc>
                  <a:spcPts val="3000"/>
                </a:lnSpc>
              </a:pPr>
              <a:r>
                <a:rPr lang="el-GR" sz="2400" b="1" spc="150" dirty="0" smtClean="0">
                  <a:solidFill>
                    <a:srgbClr val="FEFFF8"/>
                  </a:solidFill>
                </a:rPr>
                <a:t>ΜΑΘΗΣΙΑΚΗ ΕΝΟΤΗΤΑ </a:t>
              </a:r>
              <a:r>
                <a:rPr lang="el-GR" sz="2800" b="1" spc="150" dirty="0" smtClean="0">
                  <a:solidFill>
                    <a:srgbClr val="FEFFF8"/>
                  </a:solidFill>
                </a:rPr>
                <a:t>3</a:t>
              </a:r>
              <a:r>
                <a:rPr lang="es-ES" sz="2800" b="1" spc="150" dirty="0" smtClean="0">
                  <a:solidFill>
                    <a:srgbClr val="FEFFF8"/>
                  </a:solidFill>
                </a:rPr>
                <a:t>: </a:t>
              </a:r>
              <a:r>
                <a:rPr lang="el-GR" sz="2800" b="1" spc="150" dirty="0">
                  <a:solidFill>
                    <a:srgbClr val="FEFFF8"/>
                  </a:solidFill>
                </a:rPr>
                <a:t>Εποπτεία, διαχείριση και συναρμολόγηση ξύλινων κατασκευών στο εργοτάξιο</a:t>
              </a:r>
              <a:endParaRPr lang="en-US" sz="2800" b="1" spc="150" dirty="0">
                <a:solidFill>
                  <a:srgbClr val="FEFFF8"/>
                </a:solidFill>
              </a:endParaRPr>
            </a:p>
            <a:p>
              <a:pPr>
                <a:lnSpc>
                  <a:spcPts val="3000"/>
                </a:lnSpc>
              </a:pPr>
              <a:r>
                <a:rPr lang="el-GR" sz="2800" b="1" spc="150" dirty="0">
                  <a:solidFill>
                    <a:srgbClr val="FEFFF8"/>
                  </a:solidFill>
                  <a:latin typeface="Glacial Indifference Bold"/>
                </a:rPr>
                <a:t> </a:t>
              </a:r>
              <a:endParaRPr lang="en-US" sz="2800" b="1"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72581"/>
            </a:xfrm>
            <a:prstGeom prst="rect">
              <a:avLst/>
            </a:prstGeom>
            <a:grpFill/>
          </p:spPr>
          <p:txBody>
            <a:bodyPr lIns="0" tIns="0" rIns="0" bIns="0" rtlCol="0" anchor="t">
              <a:spAutoFit/>
            </a:bodyPr>
            <a:lstStyle/>
            <a:p>
              <a:pPr algn="l">
                <a:lnSpc>
                  <a:spcPts val="8370"/>
                </a:lnSpc>
              </a:pPr>
              <a:r>
                <a:rPr lang="el-GR" sz="6200" b="1" spc="310" dirty="0" smtClean="0">
                  <a:solidFill>
                    <a:srgbClr val="456A2C"/>
                  </a:solidFill>
                </a:rPr>
                <a:t>Περίληψη Παρουσίασης</a:t>
              </a:r>
              <a:endParaRPr lang="en-US" sz="6200" b="1" spc="310" dirty="0">
                <a:solidFill>
                  <a:srgbClr val="456A2C"/>
                </a:solidFill>
              </a:endParaRPr>
            </a:p>
          </p:txBody>
        </p:sp>
        <p:sp>
          <p:nvSpPr>
            <p:cNvPr id="6" name="TextBox 6"/>
            <p:cNvSpPr txBox="1"/>
            <p:nvPr/>
          </p:nvSpPr>
          <p:spPr>
            <a:xfrm>
              <a:off x="982007" y="6492487"/>
              <a:ext cx="9214823" cy="2325423"/>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n-US" sz="2400" spc="120" dirty="0" smtClean="0">
                  <a:solidFill>
                    <a:srgbClr val="456A2C"/>
                  </a:solidFill>
                  <a:latin typeface="Glacial Indifference"/>
                </a:rPr>
                <a:t> </a:t>
              </a:r>
              <a:r>
                <a:rPr lang="el-GR" sz="2400" spc="120" dirty="0" smtClean="0">
                  <a:solidFill>
                    <a:srgbClr val="456A2C"/>
                  </a:solidFill>
                  <a:latin typeface="Glacial Indifference"/>
                </a:rPr>
                <a:t>Βραχύ φράγμα υδρατμών</a:t>
              </a:r>
              <a:endParaRPr lang="en-US" sz="2400" spc="120" dirty="0">
                <a:solidFill>
                  <a:srgbClr val="456A2C"/>
                </a:solidFill>
                <a:latin typeface="Glacial Indifference"/>
              </a:endParaRPr>
            </a:p>
            <a:p>
              <a:pPr marL="342900" indent="-342900" algn="l">
                <a:lnSpc>
                  <a:spcPts val="3359"/>
                </a:lnSpc>
                <a:buFontTx/>
                <a:buChar char="-"/>
              </a:pPr>
              <a:r>
                <a:rPr lang="el-GR" sz="2400" spc="120" dirty="0" smtClean="0">
                  <a:solidFill>
                    <a:srgbClr val="456A2C"/>
                  </a:solidFill>
                  <a:latin typeface="Glacial Indifference"/>
                </a:rPr>
                <a:t>Υλικά</a:t>
              </a:r>
              <a:endParaRPr lang="en-US" sz="2400" spc="120" dirty="0">
                <a:solidFill>
                  <a:srgbClr val="456A2C"/>
                </a:solidFill>
                <a:latin typeface="Glacial Indifference"/>
              </a:endParaRPr>
            </a:p>
            <a:p>
              <a:pPr marL="342900" indent="-342900" algn="l">
                <a:lnSpc>
                  <a:spcPts val="3359"/>
                </a:lnSpc>
                <a:buFontTx/>
                <a:buChar char="-"/>
              </a:pPr>
              <a:r>
                <a:rPr lang="el-GR" sz="2400" spc="120" dirty="0" smtClean="0">
                  <a:solidFill>
                    <a:srgbClr val="456A2C"/>
                  </a:solidFill>
                  <a:latin typeface="Glacial Indifference"/>
                </a:rPr>
                <a:t>Διάταξη</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l-GR" sz="3700" spc="185" dirty="0" smtClean="0">
                  <a:solidFill>
                    <a:srgbClr val="456A2C"/>
                  </a:solidFill>
                </a:rPr>
                <a:t>Θέματα προς ανάπτυξη</a:t>
              </a:r>
              <a:endParaRPr lang="en-US" sz="3700" spc="185" dirty="0">
                <a:solidFill>
                  <a:srgbClr val="456A2C"/>
                </a:solidFill>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xmlns=""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xmlns="" id="{E80131B0-EC66-48F2-B46F-AB55F1E57D82}"/>
              </a:ext>
            </a:extLst>
          </p:cNvPr>
          <p:cNvSpPr txBox="1"/>
          <p:nvPr/>
        </p:nvSpPr>
        <p:spPr>
          <a:xfrm>
            <a:off x="11963400" y="9574054"/>
            <a:ext cx="5943600" cy="750783"/>
          </a:xfrm>
          <a:prstGeom prst="rect">
            <a:avLst/>
          </a:prstGeom>
        </p:spPr>
        <p:txBody>
          <a:bodyPr wrap="square" lIns="0" tIns="0" rIns="0" bIns="0" rtlCol="0" anchor="t">
            <a:spAutoFit/>
          </a:bodyPr>
          <a:lstStyle/>
          <a:p>
            <a:pPr marR="17780">
              <a:lnSpc>
                <a:spcPts val="3000"/>
              </a:lnSpc>
              <a:spcAft>
                <a:spcPts val="800"/>
              </a:spcAft>
            </a:pPr>
            <a:r>
              <a:rPr lang="el-GR" sz="1600" spc="80" dirty="0">
                <a:solidFill>
                  <a:srgbClr val="52584D"/>
                </a:solidFill>
                <a:latin typeface="Glacial Indifference"/>
              </a:rPr>
              <a:t>Μ</a:t>
            </a:r>
            <a:r>
              <a:rPr lang="el-GR" sz="1600" spc="80" dirty="0" smtClean="0">
                <a:solidFill>
                  <a:srgbClr val="52584D"/>
                </a:solidFill>
                <a:latin typeface="Glacial Indifference"/>
              </a:rPr>
              <a:t>ΑΘΗΜΑ 5</a:t>
            </a:r>
            <a:r>
              <a:rPr lang="el-GR" sz="1600" spc="80" dirty="0">
                <a:solidFill>
                  <a:srgbClr val="52584D"/>
                </a:solidFill>
                <a:latin typeface="Glacial Indifference"/>
              </a:rPr>
              <a:t>: </a:t>
            </a:r>
            <a:r>
              <a:rPr lang="el-GR" sz="1600" spc="80" dirty="0">
                <a:solidFill>
                  <a:srgbClr val="52584D"/>
                </a:solidFill>
                <a:latin typeface="Glacial Indifference"/>
              </a:rPr>
              <a:t>Βραχύ φράγμα υδρατμών</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411465"/>
            </a:xfrm>
            <a:prstGeom prst="rect">
              <a:avLst/>
            </a:prstGeom>
          </p:spPr>
          <p:txBody>
            <a:bodyPr lIns="0" tIns="0" rIns="0" bIns="0" rtlCol="0" anchor="t">
              <a:spAutoFit/>
            </a:bodyPr>
            <a:lstStyle/>
            <a:p>
              <a:pPr>
                <a:lnSpc>
                  <a:spcPts val="8370"/>
                </a:lnSpc>
                <a:spcAft>
                  <a:spcPts val="600"/>
                </a:spcAft>
                <a:tabLst>
                  <a:tab pos="228600" algn="l"/>
                </a:tabLst>
              </a:pPr>
              <a:r>
                <a:rPr lang="el-GR" sz="5400" b="1" spc="150" dirty="0" smtClean="0">
                  <a:solidFill>
                    <a:srgbClr val="FEFFF8"/>
                  </a:solidFill>
                </a:rPr>
                <a:t>ΒΡΑΧΥ ΦΡΑΓΜΑ ΥΔΡΑΤΜΩΝ</a:t>
              </a:r>
              <a:endParaRPr lang="es-ES" sz="5400" b="1" spc="150" dirty="0">
                <a:solidFill>
                  <a:srgbClr val="FEFFF8"/>
                </a:solidFill>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xmlns=""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xmlns="" id="{53F2FB2F-FD56-411B-9E9A-321608A65697}"/>
              </a:ext>
            </a:extLst>
          </p:cNvPr>
          <p:cNvSpPr txBox="1"/>
          <p:nvPr/>
        </p:nvSpPr>
        <p:spPr>
          <a:xfrm>
            <a:off x="10159085" y="995846"/>
            <a:ext cx="7114272" cy="7950895"/>
          </a:xfrm>
          <a:prstGeom prst="rect">
            <a:avLst/>
          </a:prstGeom>
        </p:spPr>
        <p:txBody>
          <a:bodyPr lIns="0" tIns="0" rIns="0" bIns="0" rtlCol="0" anchor="t">
            <a:spAutoFit/>
          </a:bodyPr>
          <a:lstStyle/>
          <a:p>
            <a:pPr marR="17780" indent="-457200" algn="just">
              <a:lnSpc>
                <a:spcPts val="3359"/>
              </a:lnSpc>
              <a:spcAft>
                <a:spcPts val="600"/>
              </a:spcAft>
              <a:buClr>
                <a:srgbClr val="385623"/>
              </a:buClr>
              <a:buSzPts val="2400"/>
              <a:buFont typeface="Arial"/>
              <a:buNone/>
            </a:pPr>
            <a:r>
              <a:rPr lang="el-GR" sz="2400" spc="120" dirty="0">
                <a:solidFill>
                  <a:srgbClr val="456A2C"/>
                </a:solidFill>
                <a:cs typeface="Calibri" panose="020F0502020204030204" pitchFamily="34" charset="0"/>
              </a:rPr>
              <a:t>Το ξύλο επιτρέπει τη διέλευση του αέρα και ταυτόχρονα απορροφά μεγάλη ποσότητα νερού, αυτές οι πτυχές πρέπει να λαμβάνονται υπόψη κατά την εγκατάσταση του </a:t>
            </a:r>
            <a:r>
              <a:rPr lang="el-GR" sz="2400" spc="120" dirty="0" smtClean="0">
                <a:solidFill>
                  <a:srgbClr val="456A2C"/>
                </a:solidFill>
                <a:cs typeface="Calibri" panose="020F0502020204030204" pitchFamily="34" charset="0"/>
              </a:rPr>
              <a:t>βραχέως φράγματος υδρατμών. </a:t>
            </a:r>
            <a:r>
              <a:rPr lang="el-GR" sz="2400" spc="120" dirty="0">
                <a:solidFill>
                  <a:srgbClr val="456A2C"/>
                </a:solidFill>
                <a:cs typeface="Calibri" panose="020F0502020204030204" pitchFamily="34" charset="0"/>
              </a:rPr>
              <a:t>Οι συνέπειες της μη συνεκτίμησης της συμπεριφοράς του ξύλου μπορεί να προκαλέσουν</a:t>
            </a:r>
            <a:r>
              <a:rPr lang="el-GR" sz="2400" spc="120" dirty="0" smtClean="0">
                <a:solidFill>
                  <a:srgbClr val="456A2C"/>
                </a:solidFill>
                <a:cs typeface="Calibri" panose="020F0502020204030204" pitchFamily="34" charset="0"/>
              </a:rPr>
              <a:t>:</a:t>
            </a:r>
          </a:p>
          <a:p>
            <a:pPr marR="17780" indent="-457200" algn="just">
              <a:lnSpc>
                <a:spcPts val="3359"/>
              </a:lnSpc>
              <a:spcAft>
                <a:spcPts val="600"/>
              </a:spcAft>
              <a:buClr>
                <a:srgbClr val="385623"/>
              </a:buClr>
              <a:buSzPts val="2400"/>
              <a:buFont typeface="Arial"/>
              <a:buNone/>
            </a:pPr>
            <a:endParaRPr lang="el-GR" sz="2400" spc="120" dirty="0" smtClean="0">
              <a:solidFill>
                <a:srgbClr val="456A2C"/>
              </a:solidFill>
              <a:cs typeface="Calibri" panose="020F0502020204030204" pitchFamily="34" charset="0"/>
            </a:endParaRPr>
          </a:p>
          <a:p>
            <a:pPr marR="17780" indent="-457200" algn="just">
              <a:lnSpc>
                <a:spcPts val="3359"/>
              </a:lnSpc>
              <a:spcAft>
                <a:spcPts val="600"/>
              </a:spcAft>
              <a:buClr>
                <a:srgbClr val="385623"/>
              </a:buClr>
              <a:buSzPts val="2400"/>
              <a:buFont typeface="Arial" panose="020B0604020202020204" pitchFamily="34" charset="0"/>
              <a:buChar char="•"/>
            </a:pPr>
            <a:r>
              <a:rPr lang="el-GR" sz="2400" spc="120" dirty="0" smtClean="0">
                <a:solidFill>
                  <a:srgbClr val="456A2C"/>
                </a:solidFill>
                <a:cs typeface="Calibri" panose="020F0502020204030204" pitchFamily="34" charset="0"/>
              </a:rPr>
              <a:t>διόγκωση </a:t>
            </a:r>
            <a:r>
              <a:rPr lang="el-GR" sz="2400" spc="120" dirty="0">
                <a:solidFill>
                  <a:srgbClr val="456A2C"/>
                </a:solidFill>
                <a:cs typeface="Calibri" panose="020F0502020204030204" pitchFamily="34" charset="0"/>
              </a:rPr>
              <a:t>των </a:t>
            </a:r>
            <a:r>
              <a:rPr lang="el-GR" sz="2400" spc="120" dirty="0" smtClean="0">
                <a:solidFill>
                  <a:srgbClr val="456A2C"/>
                </a:solidFill>
                <a:cs typeface="Calibri" panose="020F0502020204030204" pitchFamily="34" charset="0"/>
              </a:rPr>
              <a:t>τοίχων</a:t>
            </a:r>
          </a:p>
          <a:p>
            <a:pPr marR="17780" indent="-457200" algn="just">
              <a:lnSpc>
                <a:spcPts val="3359"/>
              </a:lnSpc>
              <a:spcAft>
                <a:spcPts val="600"/>
              </a:spcAft>
              <a:buClr>
                <a:srgbClr val="385623"/>
              </a:buClr>
              <a:buSzPts val="2400"/>
              <a:buFont typeface="Arial" panose="020B0604020202020204" pitchFamily="34" charset="0"/>
              <a:buChar char="•"/>
            </a:pPr>
            <a:r>
              <a:rPr lang="el-GR" sz="2400" spc="120" dirty="0" smtClean="0">
                <a:solidFill>
                  <a:srgbClr val="456A2C"/>
                </a:solidFill>
                <a:cs typeface="Calibri" panose="020F0502020204030204" pitchFamily="34" charset="0"/>
              </a:rPr>
              <a:t>κατάρρευση </a:t>
            </a:r>
            <a:r>
              <a:rPr lang="el-GR" sz="2400" spc="120" dirty="0">
                <a:solidFill>
                  <a:srgbClr val="456A2C"/>
                </a:solidFill>
                <a:cs typeface="Calibri" panose="020F0502020204030204" pitchFamily="34" charset="0"/>
              </a:rPr>
              <a:t>του κτιρίου λόγω της αύξησης του πυκνότητας του </a:t>
            </a:r>
            <a:r>
              <a:rPr lang="el-GR" sz="2400" spc="120" dirty="0" smtClean="0">
                <a:solidFill>
                  <a:srgbClr val="456A2C"/>
                </a:solidFill>
                <a:cs typeface="Calibri" panose="020F0502020204030204" pitchFamily="34" charset="0"/>
              </a:rPr>
              <a:t>ξύλου </a:t>
            </a:r>
          </a:p>
          <a:p>
            <a:pPr marR="17780" indent="-457200" algn="just">
              <a:lnSpc>
                <a:spcPts val="3359"/>
              </a:lnSpc>
              <a:spcAft>
                <a:spcPts val="600"/>
              </a:spcAft>
              <a:buClr>
                <a:srgbClr val="385623"/>
              </a:buClr>
              <a:buSzPts val="2400"/>
              <a:buFont typeface="Arial" panose="020B0604020202020204" pitchFamily="34" charset="0"/>
              <a:buChar char="•"/>
            </a:pPr>
            <a:r>
              <a:rPr lang="el-GR" sz="2400" spc="120" dirty="0" smtClean="0">
                <a:solidFill>
                  <a:srgbClr val="456A2C"/>
                </a:solidFill>
                <a:cs typeface="Calibri" panose="020F0502020204030204" pitchFamily="34" charset="0"/>
              </a:rPr>
              <a:t>προβλήματα </a:t>
            </a:r>
            <a:r>
              <a:rPr lang="el-GR" sz="2400" spc="120" dirty="0">
                <a:solidFill>
                  <a:srgbClr val="456A2C"/>
                </a:solidFill>
                <a:cs typeface="Calibri" panose="020F0502020204030204" pitchFamily="34" charset="0"/>
              </a:rPr>
              <a:t>με το τελικό επίχρισμα και την επένδυση των τοίχων </a:t>
            </a:r>
            <a:endParaRPr lang="el-GR" sz="2400" spc="120" dirty="0" smtClean="0">
              <a:solidFill>
                <a:srgbClr val="456A2C"/>
              </a:solidFill>
              <a:cs typeface="Calibri" panose="020F0502020204030204" pitchFamily="34" charset="0"/>
            </a:endParaRPr>
          </a:p>
          <a:p>
            <a:pPr marR="17780" indent="-457200" algn="just">
              <a:lnSpc>
                <a:spcPts val="3359"/>
              </a:lnSpc>
              <a:spcAft>
                <a:spcPts val="600"/>
              </a:spcAft>
              <a:buClr>
                <a:srgbClr val="385623"/>
              </a:buClr>
              <a:buSzPts val="2400"/>
              <a:buFont typeface="Arial" panose="020B0604020202020204" pitchFamily="34" charset="0"/>
              <a:buChar char="•"/>
            </a:pPr>
            <a:r>
              <a:rPr lang="el-GR" sz="2400" spc="120" dirty="0" smtClean="0">
                <a:solidFill>
                  <a:srgbClr val="456A2C"/>
                </a:solidFill>
                <a:cs typeface="Calibri" panose="020F0502020204030204" pitchFamily="34" charset="0"/>
              </a:rPr>
              <a:t>μούχλα </a:t>
            </a:r>
            <a:r>
              <a:rPr lang="el-GR" sz="2400" spc="120" dirty="0">
                <a:solidFill>
                  <a:srgbClr val="456A2C"/>
                </a:solidFill>
                <a:cs typeface="Calibri" panose="020F0502020204030204" pitchFamily="34" charset="0"/>
              </a:rPr>
              <a:t>στη γωνία του </a:t>
            </a:r>
            <a:r>
              <a:rPr lang="el-GR" sz="2400" spc="120" dirty="0" smtClean="0">
                <a:solidFill>
                  <a:srgbClr val="456A2C"/>
                </a:solidFill>
                <a:cs typeface="Calibri" panose="020F0502020204030204" pitchFamily="34" charset="0"/>
              </a:rPr>
              <a:t>κτιρίου</a:t>
            </a:r>
          </a:p>
          <a:p>
            <a:pPr marR="17780" indent="-457200" algn="just">
              <a:lnSpc>
                <a:spcPts val="3359"/>
              </a:lnSpc>
              <a:spcAft>
                <a:spcPts val="600"/>
              </a:spcAft>
              <a:buClr>
                <a:srgbClr val="385623"/>
              </a:buClr>
              <a:buSzPts val="2400"/>
              <a:buFont typeface="Arial" panose="020B0604020202020204" pitchFamily="34" charset="0"/>
              <a:buChar char="•"/>
            </a:pPr>
            <a:r>
              <a:rPr lang="el-GR" sz="2400" spc="120" dirty="0" smtClean="0">
                <a:solidFill>
                  <a:srgbClr val="456A2C"/>
                </a:solidFill>
                <a:cs typeface="Calibri" panose="020F0502020204030204" pitchFamily="34" charset="0"/>
              </a:rPr>
              <a:t>παραμόρφωση </a:t>
            </a:r>
            <a:r>
              <a:rPr lang="el-GR" sz="2400" spc="120" dirty="0">
                <a:solidFill>
                  <a:srgbClr val="456A2C"/>
                </a:solidFill>
                <a:cs typeface="Calibri" panose="020F0502020204030204" pitchFamily="34" charset="0"/>
              </a:rPr>
              <a:t>των τοίχων λόγω ρωγμών και παγωμένου </a:t>
            </a:r>
            <a:r>
              <a:rPr lang="el-GR" sz="2400" spc="120" dirty="0" smtClean="0">
                <a:solidFill>
                  <a:srgbClr val="456A2C"/>
                </a:solidFill>
                <a:cs typeface="Calibri" panose="020F0502020204030204" pitchFamily="34" charset="0"/>
              </a:rPr>
              <a:t>νερού</a:t>
            </a:r>
          </a:p>
          <a:p>
            <a:pPr marR="17780" indent="-457200" algn="just">
              <a:lnSpc>
                <a:spcPts val="3359"/>
              </a:lnSpc>
              <a:spcAft>
                <a:spcPts val="600"/>
              </a:spcAft>
              <a:buClr>
                <a:srgbClr val="385623"/>
              </a:buClr>
              <a:buSzPts val="2400"/>
              <a:buFont typeface="Arial" panose="020B0604020202020204" pitchFamily="34" charset="0"/>
              <a:buChar char="•"/>
            </a:pPr>
            <a:r>
              <a:rPr lang="el-GR" sz="2400" spc="120" dirty="0" smtClean="0">
                <a:solidFill>
                  <a:srgbClr val="456A2C"/>
                </a:solidFill>
                <a:cs typeface="Calibri" panose="020F0502020204030204" pitchFamily="34" charset="0"/>
              </a:rPr>
              <a:t>απορρόφηση </a:t>
            </a:r>
            <a:r>
              <a:rPr lang="el-GR" sz="2400" spc="120" dirty="0">
                <a:solidFill>
                  <a:srgbClr val="456A2C"/>
                </a:solidFill>
                <a:cs typeface="Calibri" panose="020F0502020204030204" pitchFamily="34" charset="0"/>
              </a:rPr>
              <a:t>υγρασίας από το μονωτικό υλικό και συνακόλουθη </a:t>
            </a:r>
            <a:r>
              <a:rPr lang="el-GR" sz="2400" spc="120" dirty="0" smtClean="0">
                <a:solidFill>
                  <a:srgbClr val="456A2C"/>
                </a:solidFill>
                <a:cs typeface="Calibri" panose="020F0502020204030204" pitchFamily="34" charset="0"/>
              </a:rPr>
              <a:t>καταστροφή</a:t>
            </a:r>
            <a:r>
              <a:rPr lang="nl-NL" sz="2400" spc="120" dirty="0">
                <a:solidFill>
                  <a:srgbClr val="456A2C"/>
                </a:solidFill>
                <a:cs typeface="Calibri" panose="020F0502020204030204" pitchFamily="34" charset="0"/>
              </a:rPr>
              <a:t> </a:t>
            </a:r>
            <a:r>
              <a:rPr lang="el-GR" sz="2400" spc="120" dirty="0" smtClean="0">
                <a:solidFill>
                  <a:srgbClr val="456A2C"/>
                </a:solidFill>
                <a:cs typeface="Calibri" panose="020F0502020204030204" pitchFamily="34" charset="0"/>
              </a:rPr>
              <a:t>του.</a:t>
            </a:r>
            <a:endParaRPr lang="es-ES" sz="1800" kern="1000" dirty="0">
              <a:effectLst/>
              <a:ea typeface="Calibri" panose="020F0502020204030204" pitchFamily="34" charset="0"/>
              <a:cs typeface="Calibri" panose="020F0502020204030204" pitchFamily="34" charset="0"/>
            </a:endParaRPr>
          </a:p>
        </p:txBody>
      </p:sp>
      <p:pic>
        <p:nvPicPr>
          <p:cNvPr id="20" name="Imagen 19">
            <a:extLst>
              <a:ext uri="{FF2B5EF4-FFF2-40B4-BE49-F238E27FC236}">
                <a16:creationId xmlns:a16="http://schemas.microsoft.com/office/drawing/2014/main" xmlns="" id="{3AE32BDF-E826-4BA4-A38F-6F10BA455121}"/>
              </a:ext>
            </a:extLst>
          </p:cNvPr>
          <p:cNvPicPr>
            <a:picLocks noChangeAspect="1"/>
          </p:cNvPicPr>
          <p:nvPr/>
        </p:nvPicPr>
        <p:blipFill>
          <a:blip r:embed="rId2"/>
          <a:stretch>
            <a:fillRect/>
          </a:stretch>
        </p:blipFill>
        <p:spPr>
          <a:xfrm>
            <a:off x="2850807" y="3961412"/>
            <a:ext cx="4142892" cy="5646623"/>
          </a:xfrm>
          <a:prstGeom prst="rect">
            <a:avLst/>
          </a:prstGeom>
        </p:spPr>
      </p:pic>
      <p:sp>
        <p:nvSpPr>
          <p:cNvPr id="21" name="TextBox 5">
            <a:extLst>
              <a:ext uri="{FF2B5EF4-FFF2-40B4-BE49-F238E27FC236}">
                <a16:creationId xmlns:a16="http://schemas.microsoft.com/office/drawing/2014/main" xmlns="" id="{2B50F5A0-BC25-4B88-A063-EA7A5DDDFDFF}"/>
              </a:ext>
            </a:extLst>
          </p:cNvPr>
          <p:cNvSpPr txBox="1"/>
          <p:nvPr/>
        </p:nvSpPr>
        <p:spPr>
          <a:xfrm>
            <a:off x="14173200" y="9574054"/>
            <a:ext cx="3733800" cy="342017"/>
          </a:xfrm>
          <a:prstGeom prst="rect">
            <a:avLst/>
          </a:prstGeom>
        </p:spPr>
        <p:txBody>
          <a:bodyPr wrap="square" lIns="0" tIns="0" rIns="0" bIns="0" rtlCol="0" anchor="t">
            <a:spAutoFit/>
          </a:bodyPr>
          <a:lstStyle/>
          <a:p>
            <a:pPr marR="17780">
              <a:lnSpc>
                <a:spcPts val="3000"/>
              </a:lnSpc>
              <a:spcAft>
                <a:spcPts val="800"/>
              </a:spcAft>
            </a:pPr>
            <a:r>
              <a:rPr lang="el-GR" sz="1600" spc="80" dirty="0">
                <a:solidFill>
                  <a:srgbClr val="52584D"/>
                </a:solidFill>
                <a:latin typeface="Glacial Indifference"/>
              </a:rPr>
              <a:t>ΜΑΘΗΜΑ 5: Βραχύ φράγμα υδρατμών</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666733"/>
            </a:xfrm>
            <a:prstGeom prst="rect">
              <a:avLst/>
            </a:prstGeom>
            <a:grpFill/>
          </p:spPr>
          <p:txBody>
            <a:bodyPr wrap="square" lIns="0" tIns="0" rIns="0" bIns="0" rtlCol="0" anchor="t">
              <a:spAutoFit/>
            </a:bodyPr>
            <a:lstStyle/>
            <a:p>
              <a:pPr algn="l">
                <a:lnSpc>
                  <a:spcPts val="8370"/>
                </a:lnSpc>
              </a:pPr>
              <a:r>
                <a:rPr lang="el-GR" sz="6200" b="1" spc="310" dirty="0" smtClean="0">
                  <a:solidFill>
                    <a:srgbClr val="FEFFF8"/>
                  </a:solidFill>
                </a:rPr>
                <a:t>ΥΛΙΚΑ</a:t>
              </a:r>
              <a:endParaRPr lang="en-US" sz="6200" b="1" spc="310" dirty="0">
                <a:solidFill>
                  <a:srgbClr val="FEFFF8"/>
                </a:solidFill>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xmlns=""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xmlns="" id="{CD3826F4-81EC-4FBE-B627-096145F5BFAD}"/>
              </a:ext>
            </a:extLst>
          </p:cNvPr>
          <p:cNvSpPr txBox="1"/>
          <p:nvPr/>
        </p:nvSpPr>
        <p:spPr>
          <a:xfrm>
            <a:off x="10177402" y="4782719"/>
            <a:ext cx="7607740" cy="3738203"/>
          </a:xfrm>
          <a:prstGeom prst="rect">
            <a:avLst/>
          </a:prstGeom>
        </p:spPr>
        <p:txBody>
          <a:bodyPr lIns="0" tIns="0" rIns="0" bIns="0" rtlCol="0" anchor="t">
            <a:spAutoFit/>
          </a:bodyPr>
          <a:lstStyle/>
          <a:p>
            <a:pPr marR="17780" indent="-457200" algn="just">
              <a:lnSpc>
                <a:spcPts val="3359"/>
              </a:lnSpc>
              <a:spcBef>
                <a:spcPts val="1000"/>
              </a:spcBef>
              <a:spcAft>
                <a:spcPts val="600"/>
              </a:spcAft>
              <a:buClr>
                <a:srgbClr val="385623"/>
              </a:buClr>
              <a:buSzPts val="2400"/>
            </a:pPr>
            <a:r>
              <a:rPr lang="el-GR" sz="2400" b="1" spc="120" dirty="0">
                <a:solidFill>
                  <a:srgbClr val="456A2C"/>
                </a:solidFill>
              </a:rPr>
              <a:t>Ταινία πολυαιθυλενίου</a:t>
            </a:r>
            <a:r>
              <a:rPr lang="el-GR" sz="2400" b="1" spc="120" dirty="0">
                <a:solidFill>
                  <a:srgbClr val="456A2C"/>
                </a:solidFill>
                <a:latin typeface="Glacial Indifference"/>
              </a:rPr>
              <a:t> </a:t>
            </a:r>
            <a:endParaRPr lang="el-GR" sz="2400" b="1" spc="120" dirty="0" smtClean="0">
              <a:solidFill>
                <a:srgbClr val="456A2C"/>
              </a:solidFill>
              <a:latin typeface="Glacial Indifference"/>
            </a:endParaRPr>
          </a:p>
          <a:p>
            <a:pPr marR="17780" indent="-457200" algn="just">
              <a:lnSpc>
                <a:spcPts val="3359"/>
              </a:lnSpc>
              <a:spcBef>
                <a:spcPts val="1000"/>
              </a:spcBef>
              <a:spcAft>
                <a:spcPts val="600"/>
              </a:spcAft>
              <a:buClr>
                <a:srgbClr val="385623"/>
              </a:buClr>
              <a:buSzPts val="2400"/>
            </a:pPr>
            <a:r>
              <a:rPr lang="el-GR" sz="2400" spc="120" dirty="0">
                <a:solidFill>
                  <a:srgbClr val="456A2C"/>
                </a:solidFill>
              </a:rPr>
              <a:t>Συνήθως χρησιμοποιούνται με πάχος 1 mm και είναι η πιο απλή και φθηνή επιλογή. Το μειονέκτημα είναι η πλήρης παρεμπόδιση της κυκλοφορίας του αέρα και οι τοίχοι δεν μπορούν να αναπνεύσουν σωστά. Η χρήση αυτών των υλικών πρέπει να γίνεται προσεκτικά και δεν είναι απαραίτητο να τεντώνεται κατά την εγκατάσταση.</a:t>
            </a:r>
            <a:endParaRPr lang="en-GB" sz="2400" b="1" spc="120" dirty="0">
              <a:solidFill>
                <a:srgbClr val="456A2C"/>
              </a:solidFill>
            </a:endParaRPr>
          </a:p>
        </p:txBody>
      </p:sp>
      <p:pic>
        <p:nvPicPr>
          <p:cNvPr id="29" name="Imagen 28">
            <a:extLst>
              <a:ext uri="{FF2B5EF4-FFF2-40B4-BE49-F238E27FC236}">
                <a16:creationId xmlns:a16="http://schemas.microsoft.com/office/drawing/2014/main" xmlns="" id="{C9CBC7E2-697E-437A-A049-A813D1B6371F}"/>
              </a:ext>
            </a:extLst>
          </p:cNvPr>
          <p:cNvPicPr>
            <a:picLocks noChangeAspect="1"/>
          </p:cNvPicPr>
          <p:nvPr/>
        </p:nvPicPr>
        <p:blipFill>
          <a:blip r:embed="rId3"/>
          <a:stretch>
            <a:fillRect/>
          </a:stretch>
        </p:blipFill>
        <p:spPr>
          <a:xfrm>
            <a:off x="1491442" y="4048517"/>
            <a:ext cx="6619158" cy="4472405"/>
          </a:xfrm>
          <a:prstGeom prst="rect">
            <a:avLst/>
          </a:prstGeom>
        </p:spPr>
      </p:pic>
      <p:sp>
        <p:nvSpPr>
          <p:cNvPr id="31" name="TextBox 5">
            <a:extLst>
              <a:ext uri="{FF2B5EF4-FFF2-40B4-BE49-F238E27FC236}">
                <a16:creationId xmlns:a16="http://schemas.microsoft.com/office/drawing/2014/main" xmlns="" id="{2FC0E166-2624-4BB6-B2A9-A11964AF1E13}"/>
              </a:ext>
            </a:extLst>
          </p:cNvPr>
          <p:cNvSpPr txBox="1"/>
          <p:nvPr/>
        </p:nvSpPr>
        <p:spPr>
          <a:xfrm>
            <a:off x="14173200" y="9574054"/>
            <a:ext cx="3733800" cy="736227"/>
          </a:xfrm>
          <a:prstGeom prst="rect">
            <a:avLst/>
          </a:prstGeom>
        </p:spPr>
        <p:txBody>
          <a:bodyPr wrap="square" lIns="0" tIns="0" rIns="0" bIns="0" rtlCol="0" anchor="t">
            <a:spAutoFit/>
          </a:bodyPr>
          <a:lstStyle/>
          <a:p>
            <a:pPr marR="17780">
              <a:lnSpc>
                <a:spcPts val="3000"/>
              </a:lnSpc>
              <a:spcAft>
                <a:spcPts val="800"/>
              </a:spcAft>
            </a:pPr>
            <a:r>
              <a:rPr lang="el-GR" sz="1600" spc="80" dirty="0">
                <a:solidFill>
                  <a:srgbClr val="52584D"/>
                </a:solidFill>
                <a:latin typeface="Glacial Indifference"/>
              </a:rPr>
              <a:t>ΜΑΘΗΜΑ 5: Βραχύ φράγμα υδρατμών</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nSpc>
                  <a:spcPts val="8370"/>
                </a:lnSpc>
              </a:pPr>
              <a:r>
                <a:rPr lang="el-GR" sz="6200" b="1" spc="310" dirty="0">
                  <a:solidFill>
                    <a:srgbClr val="FEFFF8"/>
                  </a:solidFill>
                </a:rPr>
                <a:t>ΥΛΙΚΑ</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xmlns=""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xmlns="" id="{CD3826F4-81EC-4FBE-B627-096145F5BFAD}"/>
              </a:ext>
            </a:extLst>
          </p:cNvPr>
          <p:cNvSpPr txBox="1"/>
          <p:nvPr/>
        </p:nvSpPr>
        <p:spPr>
          <a:xfrm>
            <a:off x="10125228" y="1297777"/>
            <a:ext cx="7081898" cy="7617470"/>
          </a:xfrm>
          <a:prstGeom prst="rect">
            <a:avLst/>
          </a:prstGeom>
        </p:spPr>
        <p:txBody>
          <a:bodyPr wrap="square" lIns="0" tIns="0" rIns="0" bIns="0" rtlCol="0" anchor="t">
            <a:spAutoFit/>
          </a:bodyPr>
          <a:lstStyle/>
          <a:p>
            <a:pPr marR="17780" indent="-457200" algn="just">
              <a:lnSpc>
                <a:spcPts val="3359"/>
              </a:lnSpc>
              <a:spcBef>
                <a:spcPts val="1000"/>
              </a:spcBef>
              <a:spcAft>
                <a:spcPts val="600"/>
              </a:spcAft>
              <a:buClr>
                <a:srgbClr val="385623"/>
              </a:buClr>
              <a:buSzPts val="2400"/>
            </a:pPr>
            <a:r>
              <a:rPr lang="el-GR" sz="2400" b="1" spc="120" dirty="0" smtClean="0">
                <a:solidFill>
                  <a:srgbClr val="456A2C"/>
                </a:solidFill>
              </a:rPr>
              <a:t>Φίλμ</a:t>
            </a:r>
            <a:r>
              <a:rPr lang="nl-NL" sz="2400" b="1" spc="120" dirty="0" smtClean="0">
                <a:solidFill>
                  <a:srgbClr val="456A2C"/>
                </a:solidFill>
              </a:rPr>
              <a:t> </a:t>
            </a:r>
            <a:r>
              <a:rPr lang="el-GR" sz="2400" b="1" spc="120" dirty="0" smtClean="0">
                <a:solidFill>
                  <a:srgbClr val="456A2C"/>
                </a:solidFill>
              </a:rPr>
              <a:t>Μεμβράνης</a:t>
            </a:r>
            <a:endParaRPr lang="en-GB" sz="2400" b="1" spc="120" dirty="0">
              <a:solidFill>
                <a:srgbClr val="456A2C"/>
              </a:solidFill>
            </a:endParaRPr>
          </a:p>
          <a:p>
            <a:pPr marR="17780" indent="-457200" algn="just">
              <a:lnSpc>
                <a:spcPts val="3359"/>
              </a:lnSpc>
              <a:spcBef>
                <a:spcPts val="1000"/>
              </a:spcBef>
              <a:spcAft>
                <a:spcPts val="600"/>
              </a:spcAft>
              <a:buClr>
                <a:srgbClr val="385623"/>
              </a:buClr>
              <a:buSzPts val="2400"/>
            </a:pPr>
            <a:r>
              <a:rPr lang="el-GR" sz="2400" spc="120" dirty="0">
                <a:solidFill>
                  <a:srgbClr val="456A2C"/>
                </a:solidFill>
              </a:rPr>
              <a:t>Θα μπορούσε να είναι μια πολύ έγκυρη επιλογή χάρη στα χαρακτηριστικά του που ενσωματώνουν αυτά των προηγούμενων υλικών. Αυτή η μεμβράνη παρέχει την κατάλληλη μόνωση και επιτρέπει την κυκλοφορία του αέρα, είναι η πιο χρησιμοποιούμενη επιλογή στις ξύλινες κατασκευές. Το υλικό αυτό προσφέρει καλή συμπεριφορά έναντι της συμπύκνωσης και προστατεύει από τη διείσδυση του νερού, μπορεί να αντέξει σε τεράστιες θερμοκρασιακές μεταβολές, παρέχει κατάλληλη ανταλλαγή αερίων μεταξύ εσωτερικού και εξωτερικού χώρου, η πολυστρωματική δομή του υλικού συνήθως ενισχύεται με χαρτί αλουμινίου και αυτό βοηθά στην </a:t>
            </a:r>
            <a:r>
              <a:rPr lang="el-GR" sz="2400" spc="120" dirty="0" smtClean="0">
                <a:solidFill>
                  <a:srgbClr val="456A2C"/>
                </a:solidFill>
              </a:rPr>
              <a:t>μόνωση </a:t>
            </a:r>
            <a:r>
              <a:rPr lang="el-GR" sz="2400" spc="120" dirty="0">
                <a:solidFill>
                  <a:srgbClr val="456A2C"/>
                </a:solidFill>
              </a:rPr>
              <a:t>και τη διατήρηση της θερμοκρασίας κατά τη διάρκεια του χειμώνα. </a:t>
            </a:r>
            <a:endParaRPr lang="en-GB" sz="2400" b="1" spc="120" dirty="0">
              <a:solidFill>
                <a:srgbClr val="456A2C"/>
              </a:solidFill>
            </a:endParaRPr>
          </a:p>
        </p:txBody>
      </p:sp>
      <p:pic>
        <p:nvPicPr>
          <p:cNvPr id="12" name="Imagen 11">
            <a:extLst>
              <a:ext uri="{FF2B5EF4-FFF2-40B4-BE49-F238E27FC236}">
                <a16:creationId xmlns:a16="http://schemas.microsoft.com/office/drawing/2014/main" xmlns="" id="{1FADFB10-1192-461D-9D31-8FCF3029EB05}"/>
              </a:ext>
            </a:extLst>
          </p:cNvPr>
          <p:cNvPicPr>
            <a:picLocks noChangeAspect="1"/>
          </p:cNvPicPr>
          <p:nvPr/>
        </p:nvPicPr>
        <p:blipFill>
          <a:blip r:embed="rId3"/>
          <a:stretch>
            <a:fillRect/>
          </a:stretch>
        </p:blipFill>
        <p:spPr>
          <a:xfrm>
            <a:off x="2148840" y="3619697"/>
            <a:ext cx="5525550" cy="5514564"/>
          </a:xfrm>
          <a:prstGeom prst="rect">
            <a:avLst/>
          </a:prstGeom>
        </p:spPr>
      </p:pic>
      <p:sp>
        <p:nvSpPr>
          <p:cNvPr id="13" name="TextBox 5">
            <a:extLst>
              <a:ext uri="{FF2B5EF4-FFF2-40B4-BE49-F238E27FC236}">
                <a16:creationId xmlns:a16="http://schemas.microsoft.com/office/drawing/2014/main" xmlns="" id="{AD21D852-5C95-42BC-932D-962D453E38C2}"/>
              </a:ext>
            </a:extLst>
          </p:cNvPr>
          <p:cNvSpPr txBox="1"/>
          <p:nvPr/>
        </p:nvSpPr>
        <p:spPr>
          <a:xfrm>
            <a:off x="14173200" y="9574054"/>
            <a:ext cx="3733800" cy="342017"/>
          </a:xfrm>
          <a:prstGeom prst="rect">
            <a:avLst/>
          </a:prstGeom>
        </p:spPr>
        <p:txBody>
          <a:bodyPr wrap="square" lIns="0" tIns="0" rIns="0" bIns="0" rtlCol="0" anchor="t">
            <a:spAutoFit/>
          </a:bodyPr>
          <a:lstStyle/>
          <a:p>
            <a:pPr marR="17780">
              <a:lnSpc>
                <a:spcPts val="3000"/>
              </a:lnSpc>
              <a:spcAft>
                <a:spcPts val="800"/>
              </a:spcAft>
            </a:pPr>
            <a:r>
              <a:rPr lang="el-GR" sz="1600" spc="80" dirty="0">
                <a:solidFill>
                  <a:srgbClr val="52584D"/>
                </a:solidFill>
                <a:latin typeface="Glacial Indifference"/>
              </a:rPr>
              <a:t>ΜΑΘΗΜΑ 5: Βραχύ φράγμα υδρατμών</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42078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l-GR" sz="6200" b="1" spc="310" dirty="0" smtClean="0">
                  <a:solidFill>
                    <a:srgbClr val="FEFFF8"/>
                  </a:solidFill>
                </a:rPr>
                <a:t>ΔΙΑΤΑΞΗ</a:t>
              </a:r>
              <a:endParaRPr lang="en-US" sz="6200" b="1" spc="310" dirty="0">
                <a:solidFill>
                  <a:srgbClr val="FEFFF8"/>
                </a:solidFill>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xmlns=""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xmlns="" id="{CD3826F4-81EC-4FBE-B627-096145F5BFAD}"/>
              </a:ext>
            </a:extLst>
          </p:cNvPr>
          <p:cNvSpPr txBox="1"/>
          <p:nvPr/>
        </p:nvSpPr>
        <p:spPr>
          <a:xfrm>
            <a:off x="1680462" y="3434733"/>
            <a:ext cx="7081898" cy="4796185"/>
          </a:xfrm>
          <a:prstGeom prst="rect">
            <a:avLst/>
          </a:prstGeom>
        </p:spPr>
        <p:txBody>
          <a:bodyPr wrap="square" lIns="0" tIns="0" rIns="0" bIns="0" rtlCol="0" anchor="t">
            <a:spAutoFit/>
          </a:bodyPr>
          <a:lstStyle/>
          <a:p>
            <a:pPr marR="17780" algn="just">
              <a:lnSpc>
                <a:spcPts val="3359"/>
              </a:lnSpc>
              <a:spcAft>
                <a:spcPts val="600"/>
              </a:spcAft>
              <a:buClr>
                <a:srgbClr val="385623"/>
              </a:buClr>
              <a:buSzPts val="2400"/>
            </a:pPr>
            <a:r>
              <a:rPr lang="el-GR" sz="2400" spc="120" dirty="0">
                <a:solidFill>
                  <a:srgbClr val="456A2C"/>
                </a:solidFill>
              </a:rPr>
              <a:t>Το </a:t>
            </a:r>
            <a:r>
              <a:rPr lang="el-GR" sz="2400" spc="120" dirty="0" smtClean="0">
                <a:solidFill>
                  <a:srgbClr val="456A2C"/>
                </a:solidFill>
              </a:rPr>
              <a:t>βραχύ φράγμα υδρατμών θα </a:t>
            </a:r>
            <a:r>
              <a:rPr lang="el-GR" sz="2400" spc="120" dirty="0">
                <a:solidFill>
                  <a:srgbClr val="456A2C"/>
                </a:solidFill>
              </a:rPr>
              <a:t>τοποθετηθεί ανάλογα με το είδος των εργασιών που εκτελούνται, σε μια κατοικία ο τοίχος απομονώνεται από το εσωτερικό, σε ένα υπόγειο το φράγμα υδρατμών θα είναι στο εξωτερικό και σε ορισμένες ιδιόμορφες καταστάσεις η </a:t>
            </a:r>
            <a:r>
              <a:rPr lang="el-GR" sz="2400" spc="120" dirty="0" smtClean="0">
                <a:solidFill>
                  <a:srgbClr val="456A2C"/>
                </a:solidFill>
              </a:rPr>
              <a:t>μόνωση </a:t>
            </a:r>
            <a:r>
              <a:rPr lang="el-GR" sz="2400" spc="120" dirty="0">
                <a:solidFill>
                  <a:srgbClr val="456A2C"/>
                </a:solidFill>
              </a:rPr>
              <a:t>θα πραγματοποιηθεί και στις δύο πλευρές, εσωτερική και εξωτερική. Όταν το φράγμα γίνεται εξωτερικά, πρέπει να λαμβάνεται υπόψη η δράση των ψυχρών ανέμων και της υγρασίας, παρέχοντας ένα φύλλο που το υποστηρίζει. </a:t>
            </a:r>
            <a:endParaRPr lang="en-GB" sz="2400" b="1" spc="120" dirty="0">
              <a:solidFill>
                <a:srgbClr val="456A2C"/>
              </a:solidFill>
            </a:endParaRPr>
          </a:p>
        </p:txBody>
      </p:sp>
      <p:pic>
        <p:nvPicPr>
          <p:cNvPr id="13" name="Imagen 12">
            <a:extLst>
              <a:ext uri="{FF2B5EF4-FFF2-40B4-BE49-F238E27FC236}">
                <a16:creationId xmlns:a16="http://schemas.microsoft.com/office/drawing/2014/main" xmlns="" id="{305AF149-F385-4637-A925-1934350BECAD}"/>
              </a:ext>
            </a:extLst>
          </p:cNvPr>
          <p:cNvPicPr>
            <a:picLocks noChangeAspect="1"/>
          </p:cNvPicPr>
          <p:nvPr/>
        </p:nvPicPr>
        <p:blipFill>
          <a:blip r:embed="rId3"/>
          <a:stretch>
            <a:fillRect/>
          </a:stretch>
        </p:blipFill>
        <p:spPr>
          <a:xfrm>
            <a:off x="10150628" y="599714"/>
            <a:ext cx="6850640" cy="7917991"/>
          </a:xfrm>
          <a:prstGeom prst="rect">
            <a:avLst/>
          </a:prstGeom>
        </p:spPr>
      </p:pic>
      <p:sp>
        <p:nvSpPr>
          <p:cNvPr id="15" name="TextBox 5">
            <a:extLst>
              <a:ext uri="{FF2B5EF4-FFF2-40B4-BE49-F238E27FC236}">
                <a16:creationId xmlns:a16="http://schemas.microsoft.com/office/drawing/2014/main" xmlns="" id="{D7DC133F-18D3-48FA-B90F-DD6E82A27205}"/>
              </a:ext>
            </a:extLst>
          </p:cNvPr>
          <p:cNvSpPr txBox="1"/>
          <p:nvPr/>
        </p:nvSpPr>
        <p:spPr>
          <a:xfrm>
            <a:off x="14173200" y="9574054"/>
            <a:ext cx="3733800" cy="736227"/>
          </a:xfrm>
          <a:prstGeom prst="rect">
            <a:avLst/>
          </a:prstGeom>
        </p:spPr>
        <p:txBody>
          <a:bodyPr wrap="square" lIns="0" tIns="0" rIns="0" bIns="0" rtlCol="0" anchor="t">
            <a:spAutoFit/>
          </a:bodyPr>
          <a:lstStyle/>
          <a:p>
            <a:pPr marR="17780">
              <a:lnSpc>
                <a:spcPts val="3000"/>
              </a:lnSpc>
              <a:spcAft>
                <a:spcPts val="800"/>
              </a:spcAft>
            </a:pPr>
            <a:r>
              <a:rPr lang="el-GR" sz="1600" spc="80" dirty="0">
                <a:solidFill>
                  <a:srgbClr val="52584D"/>
                </a:solidFill>
                <a:latin typeface="Glacial Indifference"/>
              </a:rPr>
              <a:t>ΜΑΘΗΜΑ 5: Βραχύ φράγμα υδρατμών</a:t>
            </a:r>
            <a:endParaRPr lang="en-US" sz="1600" spc="80" dirty="0">
              <a:solidFill>
                <a:srgbClr val="52584D"/>
              </a:solidFill>
              <a:latin typeface="Glacial Indifference"/>
            </a:endParaRPr>
          </a:p>
          <a:p>
            <a:pPr marR="17780">
              <a:lnSpc>
                <a:spcPct val="107000"/>
              </a:lnSpc>
              <a:spcAft>
                <a:spcPts val="800"/>
              </a:spcAft>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76866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404</Words>
  <Application>Microsoft Office PowerPoint</Application>
  <PresentationFormat>Custom</PresentationFormat>
  <Paragraphs>42</Paragraphs>
  <Slides>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Verdana</vt:lpstr>
      <vt:lpstr>League Spartan</vt:lpstr>
      <vt:lpstr>Arial</vt:lpstr>
      <vt:lpstr>Glacial Indifference</vt:lpstr>
      <vt:lpstr>Calibri</vt:lpstr>
      <vt:lpstr>Glacial Indifference Bold</vt:lpstr>
      <vt:lpstr>Angsana New</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Maria-Ioanna Pavlopoulou</cp:lastModifiedBy>
  <cp:revision>73</cp:revision>
  <dcterms:created xsi:type="dcterms:W3CDTF">2006-08-16T00:00:00Z</dcterms:created>
  <dcterms:modified xsi:type="dcterms:W3CDTF">2022-05-12T11:19:14Z</dcterms:modified>
  <dc:identifier>DAD7Xzioke4</dc:identifier>
</cp:coreProperties>
</file>