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79" r:id="rId8"/>
    <p:sldId id="267" r:id="rId9"/>
    <p:sldId id="283" r:id="rId10"/>
    <p:sldId id="26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League Sparta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1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WOODEN TRUSSES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ho, ulko, istuminen, rakennus&#10;&#10;Kuvaus luotu automaattisesti">
            <a:extLst>
              <a:ext uri="{FF2B5EF4-FFF2-40B4-BE49-F238E27FC236}">
                <a16:creationId xmlns:a16="http://schemas.microsoft.com/office/drawing/2014/main" id="{6DDE828B-5668-4C87-B0F0-D2F59F4E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1505046"/>
            <a:ext cx="16078328" cy="120587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169790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HOLZBINDER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02-6/ LU2: </a:t>
              </a:r>
              <a:r>
                <a:rPr lang="fi-FI" sz="2400" spc="150" dirty="0">
                  <a:solidFill>
                    <a:srgbClr val="FEFFF8"/>
                  </a:solidFill>
                  <a:latin typeface="Glacial Indifference Bold"/>
                </a:rPr>
                <a:t>HOLZBAU, RENOVIERUNG UND ABBRUCH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rakennus, sisä, juna, asema&#10;&#10;Kuvaus luotu automaattisesti">
            <a:extLst>
              <a:ext uri="{FF2B5EF4-FFF2-40B4-BE49-F238E27FC236}">
                <a16:creationId xmlns:a16="http://schemas.microsoft.com/office/drawing/2014/main" id="{4346AB9A-B192-443F-8318-756A1DB6B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0" y="495300"/>
            <a:ext cx="11338030" cy="8503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90"/>
            <a:ext cx="8385423" cy="9576389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118301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INHALTE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2624" y="7574685"/>
              <a:ext cx="9214823" cy="292128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Allgemeines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Lagerung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Montage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Bindern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Vorteile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Häufig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gestellte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Fragen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1671" y="6425817"/>
              <a:ext cx="9215776" cy="69588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-114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36503" y="1045064"/>
            <a:ext cx="7940535" cy="2913512"/>
            <a:chOff x="-1371602" y="21819"/>
            <a:chExt cx="10587378" cy="3884683"/>
          </a:xfrm>
        </p:grpSpPr>
        <p:sp>
          <p:nvSpPr>
            <p:cNvPr id="8" name="TextBox 8"/>
            <p:cNvSpPr txBox="1"/>
            <p:nvPr/>
          </p:nvSpPr>
          <p:spPr>
            <a:xfrm>
              <a:off x="-1371602" y="21819"/>
              <a:ext cx="10543999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Allgemeines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960914C-7804-489C-B2A1-1D9E4EF597BE}"/>
              </a:ext>
            </a:extLst>
          </p:cNvPr>
          <p:cNvSpPr txBox="1"/>
          <p:nvPr/>
        </p:nvSpPr>
        <p:spPr>
          <a:xfrm>
            <a:off x="8644505" y="84006"/>
            <a:ext cx="9521576" cy="9996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Dachbinder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z.B.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als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tragende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Obergeschossstrukturen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für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de-AT" sz="2400" spc="120" dirty="0">
                <a:solidFill>
                  <a:srgbClr val="456A2C"/>
                </a:solidFill>
                <a:latin typeface="Glacial Indifference"/>
              </a:rPr>
              <a:t>Einfamilienhäuser, Reihen- und Mehrfamilienhäuser sowie Lagerhallen verwendet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Dachbinder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sind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CE-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gekennzeichnet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unter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Qualitätskontrolle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hergestellt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Für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Dachbinder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wird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mechanisch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getrocknetes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gehobeltes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festigkeitssortiertes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Fichtenholz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verwendet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Lieferung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des Binders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beinhaltet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üblicherweise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Baupläne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Festigkeitsberechnungen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und Montage-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Handhabungshinweise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für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NR-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Konstruktionen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Teile des Dachbinders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First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Strebe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Stiel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Traufe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Stützhöhe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Bundbalken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026" name="Picture 2" descr="TUENTAMALLIEN VAIKUTUS KATTORISTIKKOSUUNNIT- TELUSSA">
            <a:extLst>
              <a:ext uri="{FF2B5EF4-FFF2-40B4-BE49-F238E27FC236}">
                <a16:creationId xmlns:a16="http://schemas.microsoft.com/office/drawing/2014/main" id="{702A95A3-F372-45AD-8ABF-2025B358A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15448" r="51738" b="20189"/>
          <a:stretch/>
        </p:blipFill>
        <p:spPr bwMode="auto">
          <a:xfrm>
            <a:off x="12141708" y="6591302"/>
            <a:ext cx="42915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9C31B00E-6F1B-4225-B770-95C2ACABCC85}"/>
              </a:ext>
            </a:extLst>
          </p:cNvPr>
          <p:cNvCxnSpPr>
            <a:cxnSpLocks/>
          </p:cNvCxnSpPr>
          <p:nvPr/>
        </p:nvCxnSpPr>
        <p:spPr>
          <a:xfrm flipV="1">
            <a:off x="11201400" y="8382006"/>
            <a:ext cx="1066800" cy="114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433D1A2E-8A96-4E71-8FAE-295983D30020}"/>
              </a:ext>
            </a:extLst>
          </p:cNvPr>
          <p:cNvCxnSpPr>
            <a:cxnSpLocks/>
          </p:cNvCxnSpPr>
          <p:nvPr/>
        </p:nvCxnSpPr>
        <p:spPr>
          <a:xfrm flipV="1">
            <a:off x="10972800" y="6947688"/>
            <a:ext cx="4800600" cy="30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53786E5B-D307-48A9-8F3B-C4DD9DCE4564}"/>
              </a:ext>
            </a:extLst>
          </p:cNvPr>
          <p:cNvCxnSpPr>
            <a:cxnSpLocks/>
          </p:cNvCxnSpPr>
          <p:nvPr/>
        </p:nvCxnSpPr>
        <p:spPr>
          <a:xfrm flipV="1">
            <a:off x="10972800" y="8093368"/>
            <a:ext cx="3810000" cy="4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B7882691-D74F-4BB5-BDE2-75B866F8B2F4}"/>
              </a:ext>
            </a:extLst>
          </p:cNvPr>
          <p:cNvCxnSpPr>
            <a:cxnSpLocks/>
          </p:cNvCxnSpPr>
          <p:nvPr/>
        </p:nvCxnSpPr>
        <p:spPr>
          <a:xfrm flipV="1">
            <a:off x="11212067" y="8496300"/>
            <a:ext cx="1589533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C3A8989D-1D14-4E60-8BCD-9B044DF92360}"/>
              </a:ext>
            </a:extLst>
          </p:cNvPr>
          <p:cNvCxnSpPr>
            <a:cxnSpLocks/>
          </p:cNvCxnSpPr>
          <p:nvPr/>
        </p:nvCxnSpPr>
        <p:spPr>
          <a:xfrm flipV="1">
            <a:off x="11882626" y="8737209"/>
            <a:ext cx="2087882" cy="64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DB1259A9-9878-411B-9AC8-0E6C693F4A5F}"/>
              </a:ext>
            </a:extLst>
          </p:cNvPr>
          <p:cNvCxnSpPr>
            <a:cxnSpLocks/>
          </p:cNvCxnSpPr>
          <p:nvPr/>
        </p:nvCxnSpPr>
        <p:spPr>
          <a:xfrm flipV="1">
            <a:off x="10972800" y="7636168"/>
            <a:ext cx="4419600" cy="2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591207"/>
            <a:ext cx="9521576" cy="9124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Holz-Dachbinder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können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vor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Ort auf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horizontalen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Fläche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gelagert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um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dauerhafte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Verformungen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zu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vermeiden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AT" sz="2400" spc="120" dirty="0">
                <a:solidFill>
                  <a:srgbClr val="456A2C"/>
                </a:solidFill>
                <a:latin typeface="Glacial Indifference"/>
              </a:rPr>
              <a:t>Die Nagelplattenkonstruktionen werden in vertikaler Lage gebündelt und an ihren Auflagepunkten abgestützt gelagert, wobei darauf geachtet werden muss, dass die Fachwerke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nicht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kippen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umfallen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können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Bei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horizontaler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Lagerung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muss die Basis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dicht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genug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(500 mm) und horizontal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ausgerichtet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sein.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Konstruktionen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müssen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vor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Regen, Schnee,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Bodenkontakt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in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Lagerhalle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geschützt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Eine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wasserfeste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Abdeckung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wird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zum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Schutz des Binders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verwendet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Diese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muss den Binder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auch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z.B.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starkem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Wind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abdecken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AT" sz="2400" spc="120" dirty="0">
                <a:solidFill>
                  <a:srgbClr val="456A2C"/>
                </a:solidFill>
                <a:latin typeface="Glacial Indifference"/>
              </a:rPr>
              <a:t>Unter der Abdeckung muss ein Lüftungsspalt frei bleiben, um eine ausreichende Belüftung des geschützten Bereichs zu gewährleisten.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5534" y="-548872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159596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95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Lagerung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468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168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100"/>
            <a:ext cx="13325166" cy="9298700"/>
            <a:chOff x="-1" y="-3114570"/>
            <a:chExt cx="13500331" cy="5830409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Montage von 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Bindern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 1/2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5174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Transport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Konstruktion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muss in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aufrechten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Position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transportiert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zwei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oder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mehr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Binder horizontal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transportiert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müssen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diese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aneinander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befestigt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Übernahme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Lieferung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der Binder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umfasst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Festigkeitsberechnungen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sowie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Zeichnung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anhand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überprüft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kann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ob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Struktur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allen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Anforderungen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entspricht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Pläne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müssen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Folgendes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enthalten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: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Platzierung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Auflagepunkte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Mindestgröße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Auflagerfläche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Maximaler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Reihenabstand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Stützende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Balken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(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Verformung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)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Ort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durchzuführende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Erweiterungen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z.B.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Verbindung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NR-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Strukturen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die in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zwei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oder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mehr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Teilen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geliefert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Stellen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Sie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sicher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dass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Liefermenge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der Binder 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bestellten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Menge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entspricht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Lagerung</a:t>
              </a:r>
            </a:p>
            <a:p>
              <a:pPr lvl="2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Konstruktionen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können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vertikal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horizontal auf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flachen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Oberfläche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gelagert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–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idealerweise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etwas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entfernt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vom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Baustellenverkehr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79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33400" y="-571500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100"/>
            <a:ext cx="13325166" cy="9298700"/>
            <a:chOff x="-1" y="-3114570"/>
            <a:chExt cx="13500331" cy="5830409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5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Montage von 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Bindern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 2/2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51742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Handhabung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Binder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in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vertikalen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Position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konstruiert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daher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sollte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Handhabung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Bewegung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des Binders in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vertikalen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Position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erfolgen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Heben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Binder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können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gebündelt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vom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Fahrzeug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oder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Lagerhalle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auf 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Baustelle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über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tragenden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Wände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gehoben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Bei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langen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Bindern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ist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es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ratsam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Hebebalken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zu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verwenden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Montage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Die Montage,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Befestigung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Stütze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Bindern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wird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gemäß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Anweisungen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durchgeführt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Montagestütze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Während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der Montage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müssen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Binder so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gestützt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dass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dem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Gebäude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verbunden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sind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Windlast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standhalten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fi-FI" sz="2400" spc="120" dirty="0">
                  <a:solidFill>
                    <a:srgbClr val="456A2C"/>
                  </a:solidFill>
                  <a:latin typeface="Glacial Indifference"/>
                </a:rPr>
                <a:t>Schutz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Binder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sollten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so bald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wie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möglich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nach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der Montage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Nässe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geschützt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6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2998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Vorteile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280357" y="6672746"/>
            <a:ext cx="7276657" cy="2186518"/>
            <a:chOff x="-18731" y="394344"/>
            <a:chExt cx="9060779" cy="2915357"/>
          </a:xfrm>
        </p:grpSpPr>
        <p:sp>
          <p:nvSpPr>
            <p:cNvPr id="5" name="TextBox 5"/>
            <p:cNvSpPr txBox="1"/>
            <p:nvPr/>
          </p:nvSpPr>
          <p:spPr>
            <a:xfrm>
              <a:off x="-18731" y="394344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UMWELT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8159" y="1608381"/>
              <a:ext cx="9013889" cy="170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Eine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Binderkonstruktion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ist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ökologisches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Baumaterial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das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recycelt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kann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11321"/>
            <a:chOff x="0" y="-19050"/>
            <a:chExt cx="9013889" cy="2681760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PRODUKTIVITÄT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Holzbinder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sind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solide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aber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leichte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Bauteile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einfach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montiert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befestigt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können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EFFIZIENZ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Durch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Binderstruktur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kann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das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Obergeschoss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langen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Gebäuden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schnell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Witterung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geschützt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werden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186518"/>
            <a:chOff x="0" y="-19050"/>
            <a:chExt cx="9013889" cy="2356221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KOSTEN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2147"/>
              <a:ext cx="9013889" cy="1375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Die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Dachstruktur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aus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mechanisch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geschnittenem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Holz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ist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solide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und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widerstandsfähig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,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aber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nicht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teuer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, und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kann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schnell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produziert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werden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 </a:t>
              </a: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273497FECFA840B381477AA875FD96" ma:contentTypeVersion="13" ma:contentTypeDescription="Luo uusi asiakirja." ma:contentTypeScope="" ma:versionID="c0f63d8873ff35f837ec53615287f594">
  <xsd:schema xmlns:xsd="http://www.w3.org/2001/XMLSchema" xmlns:xs="http://www.w3.org/2001/XMLSchema" xmlns:p="http://schemas.microsoft.com/office/2006/metadata/properties" xmlns:ns3="1cc6191c-6909-4a73-8e19-1cb9511cdd07" xmlns:ns4="8952ce25-076f-40b9-9831-29aad45b40fe" targetNamespace="http://schemas.microsoft.com/office/2006/metadata/properties" ma:root="true" ma:fieldsID="ddbacf80b9744cb5ad7e4e6e29c21a21" ns3:_="" ns4:_="">
    <xsd:import namespace="1cc6191c-6909-4a73-8e19-1cb9511cdd07"/>
    <xsd:import namespace="8952ce25-076f-40b9-9831-29aad45b40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191c-6909-4a73-8e19-1cb9511cdd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2ce25-076f-40b9-9831-29aad45b4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72FB1E-FE09-4C80-AE1C-28D3908F1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6191c-6909-4a73-8e19-1cb9511cdd07"/>
    <ds:schemaRef ds:uri="8952ce25-076f-40b9-9831-29aad45b4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26A5DA-3EE6-4AA2-95E9-13887C4B86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087952-FF45-45D6-B941-A19415494F9D}">
  <ds:schemaRefs>
    <ds:schemaRef ds:uri="http://schemas.microsoft.com/office/2006/documentManagement/types"/>
    <ds:schemaRef ds:uri="http://schemas.openxmlformats.org/package/2006/metadata/core-properties"/>
    <ds:schemaRef ds:uri="8952ce25-076f-40b9-9831-29aad45b40f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cc6191c-6909-4a73-8e19-1cb9511cdd0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Benutzerdefiniert</PresentationFormat>
  <Paragraphs>83</Paragraphs>
  <Slides>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League Spartan</vt:lpstr>
      <vt:lpstr>Arial</vt:lpstr>
      <vt:lpstr>Glacial Indifference Bold</vt:lpstr>
      <vt:lpstr>Calibri</vt:lpstr>
      <vt:lpstr>Glacial Indifference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Robert Pirker</cp:lastModifiedBy>
  <cp:revision>73</cp:revision>
  <dcterms:created xsi:type="dcterms:W3CDTF">2006-08-16T00:00:00Z</dcterms:created>
  <dcterms:modified xsi:type="dcterms:W3CDTF">2021-11-10T09:33:54Z</dcterms:modified>
  <dc:identifier>DAD7Xzioke4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0x01010077273497FECFA840B381477AA875FD96</vt:lpwstr>
  </property>
</Properties>
</file>