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1" r:id="rId6"/>
    <p:sldId id="272" r:id="rId7"/>
    <p:sldId id="273" r:id="rId8"/>
    <p:sldId id="260"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12/13/2021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933840"/>
            <a:chOff x="0" y="0"/>
            <a:chExt cx="19941685" cy="6578454"/>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4174050"/>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League Spartan"/>
                </a:rPr>
                <a:t>Lektion</a:t>
              </a:r>
              <a:r>
                <a:rPr lang="en-US" sz="6600" spc="92" dirty="0">
                  <a:solidFill>
                    <a:srgbClr val="FEFFF8"/>
                  </a:solidFill>
                  <a:latin typeface="League Spartan"/>
                </a:rPr>
                <a:t> 2: </a:t>
              </a:r>
            </a:p>
            <a:p>
              <a:pPr marR="17780" lvl="0">
                <a:lnSpc>
                  <a:spcPct val="107000"/>
                </a:lnSpc>
                <a:spcAft>
                  <a:spcPts val="800"/>
                </a:spcAft>
              </a:pPr>
              <a:r>
                <a:rPr lang="en-GB" sz="2400" spc="150" dirty="0" err="1">
                  <a:solidFill>
                    <a:srgbClr val="FEFFF8"/>
                  </a:solidFill>
                  <a:latin typeface="Glacial Indifference Bold"/>
                </a:rPr>
                <a:t>Klimaeinfluss</a:t>
              </a:r>
              <a:r>
                <a:rPr lang="en-GB" sz="2400" spc="150" dirty="0">
                  <a:solidFill>
                    <a:srgbClr val="FEFFF8"/>
                  </a:solidFill>
                  <a:latin typeface="Glacial Indifference Bold"/>
                </a:rPr>
                <a:t> auf </a:t>
              </a:r>
              <a:r>
                <a:rPr lang="en-GB" sz="2400" spc="150" dirty="0" err="1">
                  <a:solidFill>
                    <a:srgbClr val="FEFFF8"/>
                  </a:solidFill>
                  <a:latin typeface="Glacial Indifference Bold"/>
                </a:rPr>
                <a:t>Holzgebäude</a:t>
              </a:r>
              <a:r>
                <a:rPr lang="en-GB" sz="2400" spc="150" dirty="0">
                  <a:solidFill>
                    <a:srgbClr val="FEFFF8"/>
                  </a:solidFill>
                  <a:latin typeface="Glacial Indifference Bold"/>
                </a:rPr>
                <a:t>.</a:t>
              </a:r>
              <a:endParaRPr lang="es-ES" sz="2400" spc="150" dirty="0">
                <a:solidFill>
                  <a:srgbClr val="FEFFF8"/>
                </a:solidFill>
                <a:latin typeface="Glacial Indifference Bold"/>
              </a:endParaRPr>
            </a:p>
            <a:p>
              <a:pPr algn="l">
                <a:lnSpc>
                  <a:spcPts val="10580"/>
                </a:lnSpc>
              </a:pPr>
              <a:endParaRPr lang="en-US" sz="6600" spc="92" dirty="0">
                <a:solidFill>
                  <a:srgbClr val="FEFFF8"/>
                </a:solidFill>
                <a:latin typeface="League Spartan"/>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Präsentation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8731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LERNEINHEIT 4:</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Präsentation</a:t>
              </a:r>
              <a:r>
                <a:rPr lang="en-US" sz="6200" spc="310" dirty="0">
                  <a:solidFill>
                    <a:srgbClr val="456A2C"/>
                  </a:solidFill>
                  <a:latin typeface="League Spartan"/>
                </a:rPr>
                <a:t> </a:t>
              </a:r>
              <a:r>
                <a:rPr lang="en-US" sz="6200" spc="310" dirty="0" err="1">
                  <a:solidFill>
                    <a:srgbClr val="456A2C"/>
                  </a:solidFill>
                  <a:latin typeface="League Spartan"/>
                </a:rPr>
                <a:t>Übersicht</a:t>
              </a:r>
              <a:r>
                <a:rPr lang="en-US" sz="6200" spc="310" dirty="0">
                  <a:solidFill>
                    <a:srgbClr val="456A2C"/>
                  </a:solidFill>
                  <a:latin typeface="League Spartan"/>
                </a:rPr>
                <a:t> </a:t>
              </a:r>
            </a:p>
          </p:txBody>
        </p:sp>
        <p:sp>
          <p:nvSpPr>
            <p:cNvPr id="6" name="TextBox 6"/>
            <p:cNvSpPr txBox="1"/>
            <p:nvPr/>
          </p:nvSpPr>
          <p:spPr>
            <a:xfrm>
              <a:off x="982007" y="6492487"/>
              <a:ext cx="9214823" cy="1119965"/>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de-AT" sz="2400" spc="120" dirty="0">
                  <a:solidFill>
                    <a:srgbClr val="456A2C"/>
                  </a:solidFill>
                  <a:latin typeface="Glacial Indifference"/>
                </a:rPr>
                <a:t>Klimaeinfluss auf Holzgebäude</a:t>
              </a:r>
            </a:p>
            <a:p>
              <a:pPr algn="l">
                <a:lnSpc>
                  <a:spcPts val="3359"/>
                </a:lnSpc>
              </a:pPr>
              <a:r>
                <a:rPr lang="de-AT" sz="2400" spc="120" dirty="0">
                  <a:solidFill>
                    <a:srgbClr val="456A2C"/>
                  </a:solidFill>
                  <a:latin typeface="Glacial Indifference"/>
                </a:rPr>
                <a:t>- Einfluss der Holznutzung auf die Umwelt</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BEHANDELTE THEMEN</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2: </a:t>
            </a:r>
            <a:r>
              <a:rPr lang="en-GB" sz="1600" spc="80" dirty="0" err="1">
                <a:solidFill>
                  <a:srgbClr val="52584D"/>
                </a:solidFill>
                <a:latin typeface="Glacial Indifference"/>
              </a:rPr>
              <a:t>Klimaeinfluss</a:t>
            </a:r>
            <a:r>
              <a:rPr lang="en-GB" sz="1600" spc="80" dirty="0">
                <a:solidFill>
                  <a:srgbClr val="52584D"/>
                </a:solidFill>
                <a:latin typeface="Glacial Indifference"/>
              </a:rPr>
              <a:t> auf </a:t>
            </a:r>
            <a:r>
              <a:rPr lang="en-GB" sz="1600" spc="80" dirty="0" err="1">
                <a:solidFill>
                  <a:srgbClr val="52584D"/>
                </a:solidFill>
                <a:latin typeface="Glacial Indifference"/>
              </a:rPr>
              <a:t>Holzgebäude</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4" name="Group 4"/>
          <p:cNvGrpSpPr/>
          <p:nvPr/>
        </p:nvGrpSpPr>
        <p:grpSpPr>
          <a:xfrm>
            <a:off x="1028700" y="9252585"/>
            <a:ext cx="16230600" cy="584361"/>
            <a:chOff x="0" y="0"/>
            <a:chExt cx="21640800" cy="779147"/>
          </a:xfrm>
        </p:grpSpPr>
        <p:sp>
          <p:nvSpPr>
            <p:cNvPr id="5" name="TextBox 5"/>
            <p:cNvSpPr txBox="1"/>
            <p:nvPr/>
          </p:nvSpPr>
          <p:spPr>
            <a:xfrm>
              <a:off x="11497147" y="428625"/>
              <a:ext cx="10143653" cy="35052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2: </a:t>
              </a:r>
              <a:r>
                <a:rPr lang="en-GB" sz="1600" spc="80" dirty="0" err="1">
                  <a:solidFill>
                    <a:srgbClr val="52584D"/>
                  </a:solidFill>
                  <a:latin typeface="Glacial Indifference"/>
                </a:rPr>
                <a:t>Klimaeinfluss</a:t>
              </a:r>
              <a:r>
                <a:rPr lang="en-GB" sz="1600" spc="80" dirty="0">
                  <a:solidFill>
                    <a:srgbClr val="52584D"/>
                  </a:solidFill>
                  <a:latin typeface="Glacial Indifference"/>
                </a:rPr>
                <a:t> auf </a:t>
              </a:r>
              <a:r>
                <a:rPr lang="en-GB" sz="1600" spc="80" dirty="0" err="1">
                  <a:solidFill>
                    <a:srgbClr val="52584D"/>
                  </a:solidFill>
                  <a:latin typeface="Glacial Indifference"/>
                </a:rPr>
                <a:t>Holzgebäude</a:t>
              </a:r>
              <a:endParaRPr lang="en-US" sz="1600" spc="80" dirty="0">
                <a:solidFill>
                  <a:srgbClr val="52584D"/>
                </a:solidFill>
                <a:latin typeface="Glacial Indifference"/>
              </a:endParaRPr>
            </a:p>
          </p:txBody>
        </p:sp>
        <p:sp>
          <p:nvSpPr>
            <p:cNvPr id="6" name="AutoShape 6"/>
            <p:cNvSpPr/>
            <p:nvPr/>
          </p:nvSpPr>
          <p:spPr>
            <a:xfrm>
              <a:off x="0" y="0"/>
              <a:ext cx="21640800" cy="50800"/>
            </a:xfrm>
            <a:prstGeom prst="rect">
              <a:avLst/>
            </a:prstGeom>
            <a:solidFill>
              <a:srgbClr val="52584D"/>
            </a:solidFill>
          </p:spPr>
        </p:sp>
      </p:gr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nSpc>
                  <a:spcPts val="8370"/>
                </a:lnSpc>
                <a:spcAft>
                  <a:spcPts val="600"/>
                </a:spcAft>
                <a:tabLst>
                  <a:tab pos="228600" algn="l"/>
                </a:tabLst>
              </a:pPr>
              <a:r>
                <a:rPr lang="en-GB" sz="5400" spc="150" dirty="0">
                  <a:solidFill>
                    <a:srgbClr val="FEFFF8"/>
                  </a:solidFill>
                  <a:latin typeface="Glacial Indifference Bold"/>
                </a:rPr>
                <a:t>KLIMAEINFLUSS AUF HOLZGEBÄUDE</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196953"/>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Trotz der großartigen Eigenschaften von Holz als Konstruktionsmaterial ist es wichtig, die Alterung jedes Bauteils unter Berücksichtigung der ungünstigen klimatischen und natürlichen Bedingungen, denen es ausgesetzt ist, zu berücksichtigen.</a:t>
            </a:r>
          </a:p>
          <a:p>
            <a:pPr algn="just">
              <a:lnSpc>
                <a:spcPts val="3359"/>
              </a:lnSpc>
              <a:spcAft>
                <a:spcPts val="600"/>
              </a:spcAft>
            </a:pPr>
            <a:r>
              <a:rPr lang="de-AT" sz="2400" spc="120" dirty="0">
                <a:solidFill>
                  <a:srgbClr val="456A2C"/>
                </a:solidFill>
                <a:latin typeface="Glacial Indifference"/>
              </a:rPr>
              <a:t>Wie wir sehen werden, wirken sich einige dieser Widrigkeiten auf das Material in einer Oberflächenschicht aus, aber einige von ihnen können zu einer ernsthaften Schädigung der Holzelemente führen.</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026" name="Picture 2" descr="How to Age Wood - 6 Ways to Weather Wood! | Family Handyman">
            <a:extLst>
              <a:ext uri="{FF2B5EF4-FFF2-40B4-BE49-F238E27FC236}">
                <a16:creationId xmlns:a16="http://schemas.microsoft.com/office/drawing/2014/main" id="{D70B594C-E0F2-4BD4-821C-AB58A944C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69" r="19305"/>
          <a:stretch/>
        </p:blipFill>
        <p:spPr bwMode="auto">
          <a:xfrm rot="5400000">
            <a:off x="12104434" y="4941421"/>
            <a:ext cx="319546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9880505" y="993195"/>
            <a:ext cx="8115300" cy="8965351"/>
            <a:chOff x="0" y="-47341"/>
            <a:chExt cx="9490469" cy="11953802"/>
          </a:xfrm>
        </p:grpSpPr>
        <p:sp>
          <p:nvSpPr>
            <p:cNvPr id="3" name="TextBox 3"/>
            <p:cNvSpPr txBox="1"/>
            <p:nvPr/>
          </p:nvSpPr>
          <p:spPr>
            <a:xfrm>
              <a:off x="0" y="-47341"/>
              <a:ext cx="9490469" cy="3547982"/>
            </a:xfrm>
            <a:prstGeom prst="rect">
              <a:avLst/>
            </a:prstGeom>
          </p:spPr>
          <p:txBody>
            <a:bodyPr lIns="0" tIns="0" rIns="0" bIns="0" rtlCol="0" anchor="t">
              <a:spAutoFit/>
            </a:bodyPr>
            <a:lstStyle/>
            <a:p>
              <a:pPr>
                <a:lnSpc>
                  <a:spcPts val="3359"/>
                </a:lnSpc>
                <a:spcAft>
                  <a:spcPts val="600"/>
                </a:spcAft>
              </a:pPr>
              <a:r>
                <a:rPr lang="de-AT" sz="2400" b="1" spc="120" dirty="0">
                  <a:solidFill>
                    <a:srgbClr val="456A2C"/>
                  </a:solidFill>
                  <a:latin typeface="Glacial Indifference"/>
                </a:rPr>
                <a:t>Schimmel</a:t>
              </a:r>
              <a:endParaRPr lang="de-AT" sz="2400" spc="120" dirty="0">
                <a:solidFill>
                  <a:srgbClr val="456A2C"/>
                </a:solidFill>
                <a:latin typeface="Glacial Indifference"/>
              </a:endParaRPr>
            </a:p>
            <a:p>
              <a:pPr>
                <a:lnSpc>
                  <a:spcPts val="3359"/>
                </a:lnSpc>
                <a:spcAft>
                  <a:spcPts val="600"/>
                </a:spcAft>
              </a:pPr>
              <a:r>
                <a:rPr lang="de-AT" sz="2400" spc="120" dirty="0">
                  <a:solidFill>
                    <a:srgbClr val="456A2C"/>
                  </a:solidFill>
                  <a:latin typeface="Glacial Indifference"/>
                </a:rPr>
                <a:t>Wie bereits erwähnt, kann eine hohe Luftfeuchtigkeit in Verbindung mit einigen Faktoren wie Temperatur und Sauerstoffgehalt das Auftreten von Pilzen in Holzelementen begünstigen.</a:t>
              </a:r>
              <a:endParaRPr lang="es-ES" sz="2400" spc="120" dirty="0">
                <a:solidFill>
                  <a:srgbClr val="456A2C"/>
                </a:solidFill>
                <a:latin typeface="Glacial Indifference"/>
              </a:endParaRPr>
            </a:p>
          </p:txBody>
        </p:sp>
        <p:sp>
          <p:nvSpPr>
            <p:cNvPr id="7" name="TextBox 7"/>
            <p:cNvSpPr txBox="1"/>
            <p:nvPr/>
          </p:nvSpPr>
          <p:spPr>
            <a:xfrm>
              <a:off x="0" y="3810227"/>
              <a:ext cx="9490469" cy="8096234"/>
            </a:xfrm>
            <a:prstGeom prst="rect">
              <a:avLst/>
            </a:prstGeom>
          </p:spPr>
          <p:txBody>
            <a:bodyPr lIns="0" tIns="0" rIns="0" bIns="0" rtlCol="0" anchor="t">
              <a:spAutoFit/>
            </a:bodyPr>
            <a:lstStyle/>
            <a:p>
              <a:pPr algn="l">
                <a:lnSpc>
                  <a:spcPts val="3359"/>
                </a:lnSpc>
              </a:pPr>
              <a:r>
                <a:rPr lang="de-AT" sz="2400" b="1" spc="120" dirty="0">
                  <a:solidFill>
                    <a:srgbClr val="456A2C"/>
                  </a:solidFill>
                  <a:latin typeface="Glacial Indifference"/>
                </a:rPr>
                <a:t>Insekten</a:t>
              </a:r>
              <a:r>
                <a:rPr lang="de-AT" sz="2400" spc="120" dirty="0">
                  <a:solidFill>
                    <a:srgbClr val="456A2C"/>
                  </a:solidFill>
                  <a:latin typeface="Glacial Indifference"/>
                </a:rPr>
                <a:t>.</a:t>
              </a:r>
            </a:p>
            <a:p>
              <a:pPr algn="l">
                <a:lnSpc>
                  <a:spcPts val="3359"/>
                </a:lnSpc>
              </a:pPr>
              <a:r>
                <a:rPr lang="de-AT" sz="2400" spc="120" dirty="0">
                  <a:solidFill>
                    <a:srgbClr val="456A2C"/>
                  </a:solidFill>
                  <a:latin typeface="Glacial Indifference"/>
                </a:rPr>
                <a:t>Die Insekten, die Holzelemente befallen können, lassen sich in vier verschiedene Gruppen einteilen: </a:t>
              </a:r>
              <a:r>
                <a:rPr lang="de-AT" sz="2400" spc="120" dirty="0" err="1">
                  <a:solidFill>
                    <a:srgbClr val="456A2C"/>
                  </a:solidFill>
                  <a:latin typeface="Glacial Indifference"/>
                </a:rPr>
                <a:t>Anobiden</a:t>
              </a:r>
              <a:r>
                <a:rPr lang="de-AT" sz="2400" spc="120" dirty="0">
                  <a:solidFill>
                    <a:srgbClr val="456A2C"/>
                  </a:solidFill>
                  <a:latin typeface="Glacial Indifference"/>
                </a:rPr>
                <a:t>, </a:t>
              </a:r>
              <a:r>
                <a:rPr lang="de-AT" sz="2400" spc="120" dirty="0" err="1">
                  <a:solidFill>
                    <a:srgbClr val="456A2C"/>
                  </a:solidFill>
                  <a:latin typeface="Glacial Indifference"/>
                </a:rPr>
                <a:t>Lictiden</a:t>
              </a:r>
              <a:r>
                <a:rPr lang="de-AT" sz="2400" spc="120" dirty="0">
                  <a:solidFill>
                    <a:srgbClr val="456A2C"/>
                  </a:solidFill>
                  <a:latin typeface="Glacial Indifference"/>
                </a:rPr>
                <a:t>, </a:t>
              </a:r>
              <a:r>
                <a:rPr lang="de-AT" sz="2400" spc="120" dirty="0" err="1">
                  <a:solidFill>
                    <a:srgbClr val="456A2C"/>
                  </a:solidFill>
                  <a:latin typeface="Glacial Indifference"/>
                </a:rPr>
                <a:t>Cerambyciden</a:t>
              </a:r>
              <a:r>
                <a:rPr lang="de-AT" sz="2400" spc="120" dirty="0">
                  <a:solidFill>
                    <a:srgbClr val="456A2C"/>
                  </a:solidFill>
                  <a:latin typeface="Glacial Indifference"/>
                </a:rPr>
                <a:t> und Termiten.</a:t>
              </a:r>
            </a:p>
            <a:p>
              <a:pPr algn="l">
                <a:lnSpc>
                  <a:spcPts val="3359"/>
                </a:lnSpc>
              </a:pPr>
              <a:r>
                <a:rPr lang="de-AT" sz="2400" spc="120" dirty="0">
                  <a:solidFill>
                    <a:srgbClr val="456A2C"/>
                  </a:solidFill>
                  <a:latin typeface="Glacial Indifference"/>
                </a:rPr>
                <a:t>Der wichtigste Faktor zur Vorbeugung der Holzzersetzung ist eine angemessene Kontrolle der Luftfeuchtigkeit. Sobald die Pilze mit der Zersetzung des Holzes beginnen, können sie sich bei einer Luftfeuchtigkeit von über 22 % weiter ausbreiten. Um das Holz vor der Ausbreitung zu schützen, wird daher empfohlen, den Feuchtigkeitsgehalt unter 19 % zu halten.</a:t>
              </a:r>
            </a:p>
            <a:p>
              <a:pPr algn="just">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gn="l">
                <a:lnSpc>
                  <a:spcPts val="3359"/>
                </a:lnSpc>
              </a:pPr>
              <a:endParaRPr lang="en-US" sz="2400" spc="120" dirty="0">
                <a:solidFill>
                  <a:srgbClr val="456A2C"/>
                </a:solidFill>
                <a:latin typeface="Glacial Indifference"/>
              </a:endParaRPr>
            </a:p>
          </p:txBody>
        </p:sp>
      </p:grpSp>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Schädliche</a:t>
              </a:r>
              <a:r>
                <a:rPr lang="en-US" sz="6200" spc="310" dirty="0">
                  <a:solidFill>
                    <a:srgbClr val="FEFFF8"/>
                  </a:solidFill>
                  <a:latin typeface="League Spartan"/>
                </a:rPr>
                <a:t> </a:t>
              </a:r>
              <a:r>
                <a:rPr lang="en-US" sz="6200" spc="310" dirty="0" err="1">
                  <a:solidFill>
                    <a:srgbClr val="FEFFF8"/>
                  </a:solidFill>
                  <a:latin typeface="League Spartan"/>
                </a:rPr>
                <a:t>Einflüsse</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grpSp>
        <p:nvGrpSpPr>
          <p:cNvPr id="15" name="Group 2">
            <a:extLst>
              <a:ext uri="{FF2B5EF4-FFF2-40B4-BE49-F238E27FC236}">
                <a16:creationId xmlns:a16="http://schemas.microsoft.com/office/drawing/2014/main" id="{96A11BDA-2832-45CF-BDF1-2AF286A16224}"/>
              </a:ext>
            </a:extLst>
          </p:cNvPr>
          <p:cNvGrpSpPr/>
          <p:nvPr/>
        </p:nvGrpSpPr>
        <p:grpSpPr>
          <a:xfrm>
            <a:off x="1371600" y="3403258"/>
            <a:ext cx="7772400" cy="6066999"/>
            <a:chOff x="0" y="859658"/>
            <a:chExt cx="9490469" cy="6457489"/>
          </a:xfrm>
        </p:grpSpPr>
        <p:sp>
          <p:nvSpPr>
            <p:cNvPr id="16" name="TextBox 3">
              <a:extLst>
                <a:ext uri="{FF2B5EF4-FFF2-40B4-BE49-F238E27FC236}">
                  <a16:creationId xmlns:a16="http://schemas.microsoft.com/office/drawing/2014/main" id="{8251BD57-DF4A-4786-9DA0-D4F84A416FEC}"/>
                </a:ext>
              </a:extLst>
            </p:cNvPr>
            <p:cNvSpPr txBox="1"/>
            <p:nvPr/>
          </p:nvSpPr>
          <p:spPr>
            <a:xfrm>
              <a:off x="0" y="859658"/>
              <a:ext cx="9490469" cy="2750357"/>
            </a:xfrm>
            <a:prstGeom prst="rect">
              <a:avLst/>
            </a:prstGeom>
          </p:spPr>
          <p:txBody>
            <a:bodyPr lIns="0" tIns="0" rIns="0" bIns="0" rtlCol="0" anchor="t">
              <a:spAutoFit/>
            </a:bodyPr>
            <a:lstStyle/>
            <a:p>
              <a:pPr algn="l">
                <a:lnSpc>
                  <a:spcPts val="3359"/>
                </a:lnSpc>
              </a:pPr>
              <a:r>
                <a:rPr lang="de-AT" sz="2400" b="1" spc="120" dirty="0">
                  <a:solidFill>
                    <a:srgbClr val="456A2C"/>
                  </a:solidFill>
                  <a:latin typeface="Glacial Indifference"/>
                </a:rPr>
                <a:t>Sonnenstrahlung</a:t>
              </a:r>
              <a:endParaRPr lang="de-AT" sz="2400" spc="120" dirty="0">
                <a:solidFill>
                  <a:srgbClr val="456A2C"/>
                </a:solidFill>
                <a:latin typeface="Glacial Indifference"/>
              </a:endParaRPr>
            </a:p>
            <a:p>
              <a:pPr algn="l">
                <a:lnSpc>
                  <a:spcPts val="3359"/>
                </a:lnSpc>
              </a:pPr>
              <a:r>
                <a:rPr lang="de-AT" sz="2400" spc="120" dirty="0">
                  <a:solidFill>
                    <a:srgbClr val="456A2C"/>
                  </a:solidFill>
                  <a:latin typeface="Glacial Indifference"/>
                </a:rPr>
                <a:t>Das Sonnenlicht, das auf die Erdoberfläche trifft, besteht aus einem breiten Strahlungsspektrum, das in drei Gruppen unterteilt werden kann: Ultraviolette Strahlen, sichtbare Strahlen und Infrarot-Strahlen. </a:t>
              </a:r>
              <a:endParaRPr lang="en-US" sz="2400" spc="120" dirty="0">
                <a:solidFill>
                  <a:srgbClr val="456A2C"/>
                </a:solidFill>
                <a:latin typeface="Glacial Indifference"/>
              </a:endParaRPr>
            </a:p>
          </p:txBody>
        </p:sp>
        <p:sp>
          <p:nvSpPr>
            <p:cNvPr id="18" name="TextBox 5">
              <a:extLst>
                <a:ext uri="{FF2B5EF4-FFF2-40B4-BE49-F238E27FC236}">
                  <a16:creationId xmlns:a16="http://schemas.microsoft.com/office/drawing/2014/main" id="{46B5FDEF-22AE-4FA8-96B5-96DFEAA6B405}"/>
                </a:ext>
              </a:extLst>
            </p:cNvPr>
            <p:cNvSpPr txBox="1"/>
            <p:nvPr/>
          </p:nvSpPr>
          <p:spPr>
            <a:xfrm>
              <a:off x="0" y="4102709"/>
              <a:ext cx="9490469" cy="3214438"/>
            </a:xfrm>
            <a:prstGeom prst="rect">
              <a:avLst/>
            </a:prstGeom>
          </p:spPr>
          <p:txBody>
            <a:bodyPr lIns="0" tIns="0" rIns="0" bIns="0" rtlCol="0" anchor="t">
              <a:spAutoFit/>
            </a:bodyPr>
            <a:lstStyle/>
            <a:p>
              <a:pPr>
                <a:lnSpc>
                  <a:spcPts val="3359"/>
                </a:lnSpc>
              </a:pPr>
              <a:r>
                <a:rPr lang="de-AT" sz="2400" b="1" spc="120" dirty="0">
                  <a:solidFill>
                    <a:srgbClr val="456A2C"/>
                  </a:solidFill>
                  <a:latin typeface="Glacial Indifference"/>
                </a:rPr>
                <a:t>Wasser</a:t>
              </a:r>
              <a:endParaRPr lang="de-AT" sz="2400" spc="120" dirty="0">
                <a:solidFill>
                  <a:srgbClr val="456A2C"/>
                </a:solidFill>
                <a:latin typeface="Glacial Indifference"/>
              </a:endParaRPr>
            </a:p>
            <a:p>
              <a:pPr>
                <a:lnSpc>
                  <a:spcPts val="3359"/>
                </a:lnSpc>
              </a:pPr>
              <a:r>
                <a:rPr lang="de-AT" sz="2400" spc="120" dirty="0">
                  <a:solidFill>
                    <a:srgbClr val="456A2C"/>
                  </a:solidFill>
                  <a:latin typeface="Glacial Indifference"/>
                </a:rPr>
                <a:t>Wasser ist eine Komponente, die leicht durch die Lackschicht dringt und die relative Feuchtigkeit des Holzes beeinflusst. Dieser Anstieg der relativen Luftfeuchtigkeit kann die Ausbreitung von Pilzen begünstigen, die die Integrität des Holzes schädigen.</a:t>
              </a:r>
              <a:endParaRPr lang="es-ES" sz="2400" spc="120" dirty="0">
                <a:solidFill>
                  <a:srgbClr val="456A2C"/>
                </a:solidFill>
                <a:latin typeface="Glacial Indifference"/>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2: </a:t>
            </a:r>
            <a:r>
              <a:rPr lang="en-GB" sz="1600" spc="80" dirty="0" err="1">
                <a:solidFill>
                  <a:srgbClr val="52584D"/>
                </a:solidFill>
                <a:latin typeface="Glacial Indifference"/>
              </a:rPr>
              <a:t>Klimaeinfluss</a:t>
            </a:r>
            <a:r>
              <a:rPr lang="en-GB" sz="1600" spc="80" dirty="0">
                <a:solidFill>
                  <a:srgbClr val="52584D"/>
                </a:solidFill>
                <a:latin typeface="Glacial Indifference"/>
              </a:rPr>
              <a:t> auf </a:t>
            </a:r>
            <a:r>
              <a:rPr lang="en-GB" sz="1600" spc="80" dirty="0" err="1">
                <a:solidFill>
                  <a:srgbClr val="52584D"/>
                </a:solidFill>
                <a:latin typeface="Glacial Indifference"/>
              </a:rPr>
              <a:t>Holzgebäude</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8779" y="-352026"/>
            <a:ext cx="5052358" cy="10991051"/>
          </a:xfrm>
          <a:prstGeom prst="rect">
            <a:avLst/>
          </a:prstGeom>
          <a:solidFill>
            <a:srgbClr val="456A2C"/>
          </a:solidFill>
        </p:spPr>
      </p:sp>
      <p:grpSp>
        <p:nvGrpSpPr>
          <p:cNvPr id="4" name="Group 4"/>
          <p:cNvGrpSpPr/>
          <p:nvPr/>
        </p:nvGrpSpPr>
        <p:grpSpPr>
          <a:xfrm>
            <a:off x="7322644" y="746756"/>
            <a:ext cx="10965356" cy="1935764"/>
            <a:chOff x="-104836" y="-3114570"/>
            <a:chExt cx="13605166" cy="1213749"/>
          </a:xfrm>
        </p:grpSpPr>
        <p:sp>
          <p:nvSpPr>
            <p:cNvPr id="5" name="TextBox 5"/>
            <p:cNvSpPr txBox="1"/>
            <p:nvPr/>
          </p:nvSpPr>
          <p:spPr>
            <a:xfrm>
              <a:off x="-1" y="-3114570"/>
              <a:ext cx="13500331" cy="675430"/>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Schadinsekten</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r>
                <a:rPr lang="en-US" sz="2000" spc="120" dirty="0" err="1">
                  <a:solidFill>
                    <a:srgbClr val="1E4D65"/>
                  </a:solidFill>
                  <a:latin typeface="Glacial Indifference"/>
                </a:rPr>
                <a:t>Anobides</a:t>
              </a:r>
              <a:r>
                <a:rPr lang="en-US" sz="2000" spc="120" dirty="0">
                  <a:solidFill>
                    <a:srgbClr val="1E4D65"/>
                  </a:solidFill>
                  <a:latin typeface="Glacial Indifference"/>
                </a:rPr>
                <a:t>                              </a:t>
              </a:r>
              <a:r>
                <a:rPr lang="en-US" sz="2000" spc="120" dirty="0" err="1">
                  <a:solidFill>
                    <a:srgbClr val="1E4D65"/>
                  </a:solidFill>
                  <a:latin typeface="Glacial Indifference"/>
                </a:rPr>
                <a:t>Lictides</a:t>
              </a:r>
              <a:r>
                <a:rPr lang="en-US" sz="2000" spc="120" dirty="0">
                  <a:solidFill>
                    <a:srgbClr val="1E4D65"/>
                  </a:solidFill>
                  <a:latin typeface="Glacial Indifference"/>
                </a:rPr>
                <a:t>                          </a:t>
              </a:r>
              <a:r>
                <a:rPr lang="en-US" sz="2000" spc="120" dirty="0" err="1">
                  <a:solidFill>
                    <a:srgbClr val="1E4D65"/>
                  </a:solidFill>
                  <a:latin typeface="Glacial Indifference"/>
                </a:rPr>
                <a:t>Cerambycides</a:t>
              </a:r>
              <a:endParaRPr lang="en-US" sz="2000" spc="120" dirty="0">
                <a:solidFill>
                  <a:srgbClr val="1E4D65"/>
                </a:solidFill>
                <a:latin typeface="Glacial Indifference"/>
              </a:endParaRPr>
            </a:p>
          </p:txBody>
        </p:sp>
      </p:grpSp>
      <p:sp>
        <p:nvSpPr>
          <p:cNvPr id="10" name="AutoShape 10"/>
          <p:cNvSpPr/>
          <p:nvPr/>
        </p:nvSpPr>
        <p:spPr>
          <a:xfrm>
            <a:off x="2057400" y="9258300"/>
            <a:ext cx="16230600" cy="38100"/>
          </a:xfrm>
          <a:prstGeom prst="rect">
            <a:avLst/>
          </a:prstGeom>
          <a:solidFill>
            <a:srgbClr val="456A2C"/>
          </a:solidFill>
        </p:spPr>
      </p:sp>
      <p:sp>
        <p:nvSpPr>
          <p:cNvPr id="13" name="Θέση αριθμού διαφάνειας 12">
            <a:extLst>
              <a:ext uri="{FF2B5EF4-FFF2-40B4-BE49-F238E27FC236}">
                <a16:creationId xmlns:a16="http://schemas.microsoft.com/office/drawing/2014/main" id="{E8B5425E-13D9-4299-9B0F-22FC10AC31B9}"/>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pic>
        <p:nvPicPr>
          <p:cNvPr id="2050" name="Picture 2" descr="Detalle De Abeto Madera Dañada Por Insectos Y Hongos Foto de stock y más  banco de imágenes de Abeto - iStock">
            <a:extLst>
              <a:ext uri="{FF2B5EF4-FFF2-40B4-BE49-F238E27FC236}">
                <a16:creationId xmlns:a16="http://schemas.microsoft.com/office/drawing/2014/main" id="{B524CF37-937C-48A3-BD00-3D47502FA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1" y="3366644"/>
            <a:ext cx="5323954" cy="35510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0DB5F96-4813-427F-B370-40F8AF69E8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40910" y="3113506"/>
            <a:ext cx="10520362" cy="5260181"/>
          </a:xfrm>
          <a:prstGeom prst="rect">
            <a:avLst/>
          </a:prstGeom>
          <a:noFill/>
          <a:ln>
            <a:noFill/>
          </a:ln>
        </p:spPr>
      </p:pic>
      <p:sp>
        <p:nvSpPr>
          <p:cNvPr id="16" name="TextBox 5">
            <a:extLst>
              <a:ext uri="{FF2B5EF4-FFF2-40B4-BE49-F238E27FC236}">
                <a16:creationId xmlns:a16="http://schemas.microsoft.com/office/drawing/2014/main" id="{761D38C6-650A-41A5-8FD1-2053165CF0B5}"/>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2: </a:t>
            </a:r>
            <a:r>
              <a:rPr lang="en-GB" sz="1600" spc="80" dirty="0" err="1">
                <a:solidFill>
                  <a:srgbClr val="52584D"/>
                </a:solidFill>
                <a:latin typeface="Glacial Indifference"/>
              </a:rPr>
              <a:t>Klimaeinfluss</a:t>
            </a:r>
            <a:r>
              <a:rPr lang="en-GB" sz="1600" spc="80" dirty="0">
                <a:solidFill>
                  <a:srgbClr val="52584D"/>
                </a:solidFill>
                <a:latin typeface="Glacial Indifference"/>
              </a:rPr>
              <a:t> auf </a:t>
            </a:r>
            <a:r>
              <a:rPr lang="en-GB" sz="1600" spc="80" dirty="0" err="1">
                <a:solidFill>
                  <a:srgbClr val="52584D"/>
                </a:solidFill>
                <a:latin typeface="Glacial Indifference"/>
              </a:rPr>
              <a:t>Holzgebäude</a:t>
            </a:r>
            <a:endParaRPr lang="en-US" sz="1600" spc="80" dirty="0">
              <a:solidFill>
                <a:srgbClr val="52584D"/>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226800"/>
            </a:xfrm>
            <a:prstGeom prst="rect">
              <a:avLst/>
            </a:prstGeom>
          </p:spPr>
          <p:txBody>
            <a:bodyPr lIns="0" tIns="0" rIns="0" bIns="0" rtlCol="0" anchor="t">
              <a:spAutoFit/>
            </a:bodyPr>
            <a:lstStyle/>
            <a:p>
              <a:pPr>
                <a:lnSpc>
                  <a:spcPts val="8370"/>
                </a:lnSpc>
                <a:spcAft>
                  <a:spcPts val="600"/>
                </a:spcAft>
                <a:tabLst>
                  <a:tab pos="228600" algn="l"/>
                </a:tabLst>
              </a:pPr>
              <a:r>
                <a:rPr lang="de-AT" sz="5400" spc="150" dirty="0">
                  <a:solidFill>
                    <a:srgbClr val="FEFFF8"/>
                  </a:solidFill>
                  <a:latin typeface="Glacial Indifference Bold"/>
                </a:rPr>
                <a:t>EINFLUSS DER HOLZNUTZUNG AUF DIE UMWELT</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813614"/>
          </a:xfrm>
          <a:prstGeom prst="rect">
            <a:avLst/>
          </a:prstGeom>
        </p:spPr>
        <p:txBody>
          <a:bodyPr lIns="0" tIns="0" rIns="0" bIns="0" rtlCol="0" anchor="t">
            <a:spAutoFit/>
          </a:bodyPr>
          <a:lstStyle/>
          <a:p>
            <a:pPr algn="just">
              <a:lnSpc>
                <a:spcPts val="3359"/>
              </a:lnSpc>
              <a:spcAft>
                <a:spcPts val="600"/>
              </a:spcAft>
            </a:pPr>
            <a:r>
              <a:rPr lang="de-AT" sz="2400" spc="120" dirty="0">
                <a:solidFill>
                  <a:srgbClr val="456A2C"/>
                </a:solidFill>
                <a:latin typeface="Glacial Indifference"/>
              </a:rPr>
              <a:t>Die Verwendung von Holz im Bauwesen ist nicht nur weniger schädlich für die Umwelt als andere Materialien, sondern kann sogar positiv sein, da seine Verwendung die Wiederaufforstung großer Flächen mit neuen Bäumen gewährleistet. Der Hauptgrund, warum dies positiv ist, liegt darin, dass neue Bäume mehr CO2 aus der Atmosphäre absorbieren als ältere Bäume, und da die Verwendung von Holz eine gewisse Abholzung und eine kompensierende Wiederaufforstung erfordert, bedeutet dies, dass ältere Bäume mit geringerer Absorption durch neuere Bäume mit besseren Absorptionswerten ersetzt werden. Auch Holz, das beim Bau verwendet wird, kann immer noch etwas CO2 absorbieren, was die Renovierung der Luft in der Umgebung der Gebäude verbessert und zur globalen CO2-Absorption beiträgt. </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4" name="Imagen 13">
            <a:extLst>
              <a:ext uri="{FF2B5EF4-FFF2-40B4-BE49-F238E27FC236}">
                <a16:creationId xmlns:a16="http://schemas.microsoft.com/office/drawing/2014/main" id="{382F1CAA-7ABF-41E9-9C29-E2F79D6C9077}"/>
              </a:ext>
            </a:extLst>
          </p:cNvPr>
          <p:cNvPicPr/>
          <p:nvPr/>
        </p:nvPicPr>
        <p:blipFill rotWithShape="1">
          <a:blip r:embed="rId2">
            <a:extLst>
              <a:ext uri="{28A0092B-C50C-407E-A947-70E740481C1C}">
                <a14:useLocalDpi xmlns:a14="http://schemas.microsoft.com/office/drawing/2010/main" val="0"/>
              </a:ext>
            </a:extLst>
          </a:blip>
          <a:srcRect l="11154" r="9870"/>
          <a:stretch/>
        </p:blipFill>
        <p:spPr bwMode="auto">
          <a:xfrm>
            <a:off x="2592220" y="5377041"/>
            <a:ext cx="5257801" cy="3454985"/>
          </a:xfrm>
          <a:prstGeom prst="rect">
            <a:avLst/>
          </a:prstGeom>
          <a:noFill/>
          <a:ln>
            <a:noFill/>
          </a:ln>
        </p:spPr>
      </p:pic>
      <p:sp>
        <p:nvSpPr>
          <p:cNvPr id="15" name="TextBox 5">
            <a:extLst>
              <a:ext uri="{FF2B5EF4-FFF2-40B4-BE49-F238E27FC236}">
                <a16:creationId xmlns:a16="http://schemas.microsoft.com/office/drawing/2014/main" id="{4D8656AF-756F-43DB-8F53-13C47D5F93FF}"/>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2: </a:t>
            </a:r>
            <a:r>
              <a:rPr lang="en-GB" sz="1600" spc="80" dirty="0" err="1">
                <a:solidFill>
                  <a:srgbClr val="52584D"/>
                </a:solidFill>
                <a:latin typeface="Glacial Indifference"/>
              </a:rPr>
              <a:t>Klimaeinfluss</a:t>
            </a:r>
            <a:r>
              <a:rPr lang="en-GB" sz="1600" spc="80" dirty="0">
                <a:solidFill>
                  <a:srgbClr val="52584D"/>
                </a:solidFill>
                <a:latin typeface="Glacial Indifference"/>
              </a:rPr>
              <a:t> auf </a:t>
            </a:r>
            <a:r>
              <a:rPr lang="en-GB" sz="1600" spc="80" dirty="0" err="1">
                <a:solidFill>
                  <a:srgbClr val="52584D"/>
                </a:solidFill>
                <a:latin typeface="Glacial Indifference"/>
              </a:rPr>
              <a:t>Holzgebäude</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216551" cy="3477740"/>
            </a:xfrm>
            <a:prstGeom prst="rect">
              <a:avLst/>
            </a:prstGeom>
            <a:grpFill/>
          </p:spPr>
          <p:txBody>
            <a:bodyPr lIns="0" tIns="0" rIns="0" bIns="0" rtlCol="0" anchor="t">
              <a:spAutoFit/>
            </a:bodyPr>
            <a:lstStyle/>
            <a:p>
              <a:pPr algn="l">
                <a:lnSpc>
                  <a:spcPts val="8370"/>
                </a:lnSpc>
              </a:pPr>
              <a:r>
                <a:rPr lang="en-US" sz="6200" spc="310" dirty="0" err="1">
                  <a:solidFill>
                    <a:srgbClr val="FEFFF8"/>
                  </a:solidFill>
                  <a:latin typeface="League Spartan"/>
                </a:rPr>
                <a:t>Ökologischer</a:t>
              </a:r>
              <a:r>
                <a:rPr lang="en-US" sz="6200" spc="310" dirty="0">
                  <a:solidFill>
                    <a:srgbClr val="FEFFF8"/>
                  </a:solidFill>
                  <a:latin typeface="League Spartan"/>
                </a:rPr>
                <a:t> </a:t>
              </a:r>
              <a:r>
                <a:rPr lang="en-US" sz="6200" spc="310" dirty="0" err="1">
                  <a:solidFill>
                    <a:srgbClr val="FEFFF8"/>
                  </a:solidFill>
                  <a:latin typeface="League Spartan"/>
                </a:rPr>
                <a:t>Fußabdruck</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7</a:t>
            </a:fld>
            <a:endParaRPr lang="en-US" sz="2400" spc="120" dirty="0">
              <a:solidFill>
                <a:srgbClr val="D9D9D9"/>
              </a:solidFill>
              <a:latin typeface="Glacial Indifference"/>
            </a:endParaRPr>
          </a:p>
        </p:txBody>
      </p:sp>
      <p:sp>
        <p:nvSpPr>
          <p:cNvPr id="19" name="TextBox 5">
            <a:extLst>
              <a:ext uri="{FF2B5EF4-FFF2-40B4-BE49-F238E27FC236}">
                <a16:creationId xmlns:a16="http://schemas.microsoft.com/office/drawing/2014/main" id="{4A795FAB-6419-4DB5-AD64-88F1E3B8D659}"/>
              </a:ext>
            </a:extLst>
          </p:cNvPr>
          <p:cNvSpPr txBox="1"/>
          <p:nvPr/>
        </p:nvSpPr>
        <p:spPr>
          <a:xfrm>
            <a:off x="9651560" y="957405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2: </a:t>
            </a:r>
            <a:r>
              <a:rPr lang="en-GB" sz="1600" spc="80" dirty="0" err="1">
                <a:solidFill>
                  <a:srgbClr val="52584D"/>
                </a:solidFill>
                <a:latin typeface="Glacial Indifference"/>
              </a:rPr>
              <a:t>Klimaeinfluss</a:t>
            </a:r>
            <a:r>
              <a:rPr lang="en-GB" sz="1600" spc="80" dirty="0">
                <a:solidFill>
                  <a:srgbClr val="52584D"/>
                </a:solidFill>
                <a:latin typeface="Glacial Indifference"/>
              </a:rPr>
              <a:t> auf </a:t>
            </a:r>
            <a:r>
              <a:rPr lang="en-GB" sz="1600" spc="80" dirty="0" err="1">
                <a:solidFill>
                  <a:srgbClr val="52584D"/>
                </a:solidFill>
                <a:latin typeface="Glacial Indifference"/>
              </a:rPr>
              <a:t>Holzgebäude</a:t>
            </a:r>
            <a:endParaRPr lang="en-US" sz="1600" spc="80" dirty="0">
              <a:solidFill>
                <a:srgbClr val="52584D"/>
              </a:solidFill>
              <a:latin typeface="Glacial Indifference"/>
            </a:endParaRPr>
          </a:p>
        </p:txBody>
      </p:sp>
      <p:pic>
        <p:nvPicPr>
          <p:cNvPr id="17" name="Imagen 16">
            <a:extLst>
              <a:ext uri="{FF2B5EF4-FFF2-40B4-BE49-F238E27FC236}">
                <a16:creationId xmlns:a16="http://schemas.microsoft.com/office/drawing/2014/main" id="{CEBF3167-FD45-4EFD-BA72-6D3172883545}"/>
              </a:ext>
            </a:extLst>
          </p:cNvPr>
          <p:cNvPicPr/>
          <p:nvPr/>
        </p:nvPicPr>
        <p:blipFill>
          <a:blip r:embed="rId2"/>
          <a:stretch>
            <a:fillRect/>
          </a:stretch>
        </p:blipFill>
        <p:spPr>
          <a:xfrm>
            <a:off x="762000" y="3729275"/>
            <a:ext cx="8648391" cy="4853940"/>
          </a:xfrm>
          <a:prstGeom prst="rect">
            <a:avLst/>
          </a:prstGeom>
        </p:spPr>
      </p:pic>
      <p:pic>
        <p:nvPicPr>
          <p:cNvPr id="20" name="Imagen 19">
            <a:extLst>
              <a:ext uri="{FF2B5EF4-FFF2-40B4-BE49-F238E27FC236}">
                <a16:creationId xmlns:a16="http://schemas.microsoft.com/office/drawing/2014/main" id="{2B14B75F-D1CA-4C10-878C-5C24C8D035D9}"/>
              </a:ext>
            </a:extLst>
          </p:cNvPr>
          <p:cNvPicPr/>
          <p:nvPr/>
        </p:nvPicPr>
        <p:blipFill>
          <a:blip r:embed="rId3"/>
          <a:stretch>
            <a:fillRect/>
          </a:stretch>
        </p:blipFill>
        <p:spPr>
          <a:xfrm>
            <a:off x="9148125" y="3543300"/>
            <a:ext cx="8120967" cy="4777740"/>
          </a:xfrm>
          <a:prstGeom prst="rect">
            <a:avLst/>
          </a:prstGeom>
        </p:spPr>
      </p:pic>
      <p:pic>
        <p:nvPicPr>
          <p:cNvPr id="21" name="Imagen 20">
            <a:extLst>
              <a:ext uri="{FF2B5EF4-FFF2-40B4-BE49-F238E27FC236}">
                <a16:creationId xmlns:a16="http://schemas.microsoft.com/office/drawing/2014/main" id="{44EDCA1A-1C05-411C-88F3-36028C5110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50628" y="335641"/>
            <a:ext cx="7395364" cy="3072375"/>
          </a:xfrm>
          <a:prstGeom prst="rect">
            <a:avLst/>
          </a:prstGeom>
          <a:noFill/>
          <a:ln>
            <a:noFill/>
          </a:ln>
        </p:spPr>
      </p:pic>
    </p:spTree>
    <p:extLst>
      <p:ext uri="{BB962C8B-B14F-4D97-AF65-F5344CB8AC3E}">
        <p14:creationId xmlns:p14="http://schemas.microsoft.com/office/powerpoint/2010/main" val="3255328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958516" y="962977"/>
            <a:ext cx="16573500" cy="859210"/>
          </a:xfrm>
          <a:prstGeom prst="rect">
            <a:avLst/>
          </a:prstGeom>
        </p:spPr>
        <p:txBody>
          <a:bodyPr wrap="square" lIns="0" tIns="0" rIns="0" bIns="0" rtlCol="0" anchor="t">
            <a:spAutoFit/>
          </a:bodyPr>
          <a:lstStyle/>
          <a:p>
            <a:pPr algn="l">
              <a:lnSpc>
                <a:spcPts val="6682"/>
              </a:lnSpc>
            </a:pPr>
            <a:r>
              <a:rPr lang="de-AT" sz="5000" spc="100" dirty="0">
                <a:solidFill>
                  <a:srgbClr val="456A2C"/>
                </a:solidFill>
                <a:latin typeface="League Spartan"/>
              </a:rPr>
              <a:t>Vorteile der Holznutzung für die Umwelt </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lvl="1" algn="ctr">
                <a:lnSpc>
                  <a:spcPts val="4125"/>
                </a:lnSpc>
              </a:pPr>
              <a:r>
                <a:rPr lang="en-US" sz="3300" b="1" spc="165" dirty="0">
                  <a:solidFill>
                    <a:srgbClr val="456A2C"/>
                  </a:solidFill>
                  <a:latin typeface="Glacial Indifference"/>
                </a:rPr>
                <a:t>ENERGIEBEDARF</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Die Holzwirtschaft  ist eine emissionsarme Industrie, da sie keine anspruchsvollen industriellen Prozesse erfordert.</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295400" y="3090408"/>
            <a:ext cx="7315200" cy="2447338"/>
            <a:chOff x="-349208" y="-19050"/>
            <a:chExt cx="9753600"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WALDUMBAU</a:t>
              </a:r>
            </a:p>
          </p:txBody>
        </p:sp>
        <p:sp>
          <p:nvSpPr>
            <p:cNvPr id="10" name="TextBox 10"/>
            <p:cNvSpPr txBox="1"/>
            <p:nvPr/>
          </p:nvSpPr>
          <p:spPr>
            <a:xfrm>
              <a:off x="-349208" y="961391"/>
              <a:ext cx="9753600" cy="2282675"/>
            </a:xfrm>
            <a:prstGeom prst="rect">
              <a:avLst/>
            </a:prstGeom>
          </p:spPr>
          <p:txBody>
            <a:bodyPr wrap="square" lIns="0" tIns="0" rIns="0" bIns="0" rtlCol="0" anchor="t">
              <a:spAutoFit/>
            </a:bodyPr>
            <a:lstStyle/>
            <a:p>
              <a:pPr algn="ctr">
                <a:lnSpc>
                  <a:spcPts val="3359"/>
                </a:lnSpc>
              </a:pPr>
              <a:r>
                <a:rPr lang="de-AT" sz="2400" spc="120" dirty="0">
                  <a:solidFill>
                    <a:srgbClr val="456A2C"/>
                  </a:solidFill>
                  <a:latin typeface="Glacial Indifference"/>
                </a:rPr>
                <a:t>Da für die Holznutzung mehrere Bäume abgeholzt werden müssen, würde die Wiederaufforstung den Wald erneuern und für eine bessere Luftqualität in der Atmosphäre sorgen.</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447338"/>
            <a:chOff x="0" y="-19050"/>
            <a:chExt cx="9013889" cy="3263116"/>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CO2 ABSORPTION</a:t>
              </a:r>
            </a:p>
          </p:txBody>
        </p:sp>
        <p:sp>
          <p:nvSpPr>
            <p:cNvPr id="14" name="TextBox 14"/>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Holz kann auch nach dem Fällen des Baumes weiterhin CO2 absorbieren, so dass jedes Holzhaus dazu beiträgt, dass die Umwelt eine bessere Atmosphäre erhält.</a:t>
              </a:r>
              <a:endParaRPr lang="en-GB"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403572" y="6672746"/>
            <a:ext cx="7817628" cy="2447338"/>
            <a:chOff x="-755607" y="-19050"/>
            <a:chExt cx="10423504" cy="3263116"/>
          </a:xfrm>
        </p:grpSpPr>
        <p:sp>
          <p:nvSpPr>
            <p:cNvPr id="17" name="TextBox 17"/>
            <p:cNvSpPr txBox="1"/>
            <p:nvPr/>
          </p:nvSpPr>
          <p:spPr>
            <a:xfrm>
              <a:off x="-755607" y="-19050"/>
              <a:ext cx="10423504" cy="666849"/>
            </a:xfrm>
            <a:prstGeom prst="rect">
              <a:avLst/>
            </a:prstGeom>
          </p:spPr>
          <p:txBody>
            <a:bodyPr wrap="square" lIns="0" tIns="0" rIns="0" bIns="0" rtlCol="0" anchor="t">
              <a:spAutoFit/>
            </a:bodyPr>
            <a:lstStyle/>
            <a:p>
              <a:pPr algn="ctr">
                <a:lnSpc>
                  <a:spcPts val="4125"/>
                </a:lnSpc>
              </a:pPr>
              <a:r>
                <a:rPr lang="en-US" sz="3300" b="1" spc="165" dirty="0">
                  <a:solidFill>
                    <a:srgbClr val="456A2C"/>
                  </a:solidFill>
                  <a:latin typeface="Glacial Indifference"/>
                </a:rPr>
                <a:t>RECYCELBAR / WIEDERVERWENDBAR</a:t>
              </a:r>
            </a:p>
          </p:txBody>
        </p:sp>
        <p:sp>
          <p:nvSpPr>
            <p:cNvPr id="18" name="TextBox 18"/>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de-AT" sz="2400" spc="120" dirty="0">
                  <a:solidFill>
                    <a:srgbClr val="456A2C"/>
                  </a:solidFill>
                  <a:latin typeface="Glacial Indifference"/>
                </a:rPr>
                <a:t>Holzelemente im Bauwesen können mehr als einmal verwendet werden. Außerdem kann das Holz, wenn es nicht mehr gebraucht wird, für andere Zwecke wiederverwendet werden.</a:t>
              </a:r>
              <a:endParaRPr lang="en-US" sz="2400" spc="120" dirty="0">
                <a:solidFill>
                  <a:srgbClr val="456A2C"/>
                </a:solidFill>
                <a:latin typeface="Glacial Indifference"/>
              </a:endParaRPr>
            </a:p>
          </p:txBody>
        </p:sp>
      </p:grpSp>
      <p:sp>
        <p:nvSpPr>
          <p:cNvPr id="21" name="AutoShape 21"/>
          <p:cNvSpPr/>
          <p:nvPr/>
        </p:nvSpPr>
        <p:spPr>
          <a:xfrm>
            <a:off x="1028700" y="9557385"/>
            <a:ext cx="16230600" cy="38100"/>
          </a:xfrm>
          <a:prstGeom prst="rect">
            <a:avLst/>
          </a:prstGeom>
          <a:solidFill>
            <a:srgbClr val="52584D"/>
          </a:solidFill>
        </p:spPr>
      </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8</a:t>
            </a:fld>
            <a:endParaRPr lang="en-US" sz="2400" spc="120" dirty="0">
              <a:solidFill>
                <a:srgbClr val="1E4D65"/>
              </a:solidFill>
              <a:latin typeface="Glacial Indifference"/>
            </a:endParaRPr>
          </a:p>
        </p:txBody>
      </p:sp>
      <p:sp>
        <p:nvSpPr>
          <p:cNvPr id="23" name="TextBox 5">
            <a:extLst>
              <a:ext uri="{FF2B5EF4-FFF2-40B4-BE49-F238E27FC236}">
                <a16:creationId xmlns:a16="http://schemas.microsoft.com/office/drawing/2014/main" id="{5DCCF704-BB12-447F-99CB-FD33557AB78A}"/>
              </a:ext>
            </a:extLst>
          </p:cNvPr>
          <p:cNvSpPr txBox="1"/>
          <p:nvPr/>
        </p:nvSpPr>
        <p:spPr>
          <a:xfrm>
            <a:off x="9651560" y="9620280"/>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LEKTION 2: </a:t>
            </a:r>
            <a:r>
              <a:rPr lang="en-GB" sz="1600" spc="80" dirty="0" err="1">
                <a:solidFill>
                  <a:srgbClr val="52584D"/>
                </a:solidFill>
                <a:latin typeface="Glacial Indifference"/>
              </a:rPr>
              <a:t>Klimaeinfluss</a:t>
            </a:r>
            <a:r>
              <a:rPr lang="en-GB" sz="1600" spc="80" dirty="0">
                <a:solidFill>
                  <a:srgbClr val="52584D"/>
                </a:solidFill>
                <a:latin typeface="Glacial Indifference"/>
              </a:rPr>
              <a:t> auf </a:t>
            </a:r>
            <a:r>
              <a:rPr lang="en-GB" sz="1600" spc="80" dirty="0" err="1">
                <a:solidFill>
                  <a:srgbClr val="52584D"/>
                </a:solidFill>
                <a:latin typeface="Glacial Indifference"/>
              </a:rPr>
              <a:t>Holzgebäude</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Benutzerdefiniert</PresentationFormat>
  <Paragraphs>55</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Verdana</vt:lpstr>
      <vt:lpstr>Arial</vt:lpstr>
      <vt:lpstr>League Spartan</vt:lpstr>
      <vt:lpstr>Calibri</vt:lpstr>
      <vt:lpstr>Glacial Indifference Bold</vt:lpstr>
      <vt:lpstr>Glacial Indifference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51</cp:revision>
  <dcterms:created xsi:type="dcterms:W3CDTF">2006-08-16T00:00:00Z</dcterms:created>
  <dcterms:modified xsi:type="dcterms:W3CDTF">2021-12-13T10:06:48Z</dcterms:modified>
  <dc:identifier>DAD7Xzioke4</dc:identifier>
</cp:coreProperties>
</file>