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7"/>
  </p:notesMasterIdLst>
  <p:sldIdLst>
    <p:sldId id="256" r:id="rId2"/>
    <p:sldId id="257" r:id="rId3"/>
    <p:sldId id="258" r:id="rId4"/>
    <p:sldId id="259" r:id="rId5"/>
    <p:sldId id="278" r:id="rId6"/>
  </p:sldIdLst>
  <p:sldSz cx="18288000" cy="10287000"/>
  <p:notesSz cx="6858000" cy="9144000"/>
  <p:embeddedFontLst>
    <p:embeddedFont>
      <p:font typeface="Calibri" panose="020F0502020204030204" pitchFamily="34" charset="0"/>
      <p:regular r:id="rId8"/>
      <p:bold r:id="rId9"/>
      <p:italic r:id="rId10"/>
      <p:boldItalic r:id="rId11"/>
    </p:embeddedFont>
    <p:embeddedFont>
      <p:font typeface="Glacial Indifference" panose="020B0604020202020204" charset="0"/>
      <p:regular r:id="rId12"/>
    </p:embeddedFont>
    <p:embeddedFont>
      <p:font typeface="Glacial Indifference Bold" panose="020B0604020202020204" charset="0"/>
      <p:regular r:id="rId13"/>
    </p:embeddedFont>
    <p:embeddedFont>
      <p:font typeface="League Spartan" panose="020B0604020202020204" charset="0"/>
      <p:regular r:id="rId14"/>
    </p:embeddedFont>
    <p:embeddedFont>
      <p:font typeface="Verdana" panose="020B0604030504040204" pitchFamily="34" charset="0"/>
      <p:regular r:id="rId15"/>
      <p:bold r:id="rId16"/>
      <p:italic r:id="rId17"/>
      <p:bold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onysios Solomos" initials="DS" lastIdx="1" clrIdx="0">
    <p:extLst>
      <p:ext uri="{19B8F6BF-5375-455C-9EA6-DF929625EA0E}">
        <p15:presenceInfo xmlns:p15="http://schemas.microsoft.com/office/powerpoint/2012/main" userId="S::solomos@exelia.gr::5337c452-030b-4de5-a4f5-5c443c39fdd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6A2C"/>
    <a:srgbClr val="52584D"/>
    <a:srgbClr val="1E4D65"/>
    <a:srgbClr val="68AF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2" d="100"/>
          <a:sy n="72" d="100"/>
        </p:scale>
        <p:origin x="65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23" Type="http://schemas.openxmlformats.org/officeDocument/2006/relationships/tableStyles" Target="tableStyles.xml"/><Relationship Id="rId10" Type="http://schemas.openxmlformats.org/officeDocument/2006/relationships/font" Target="fonts/font3.fntdata"/><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C4BC02-181C-4246-9F45-727B00AE36C0}" type="datetimeFigureOut">
              <a:rPr lang="en-US" smtClean="0"/>
              <a:t>11/17/2021</a:t>
            </a:fld>
            <a:endParaRPr lang="en-US"/>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049B05-4D01-431C-B399-F8068D598276}" type="slidenum">
              <a:rPr lang="en-US" smtClean="0"/>
              <a:t>‹Nr.›</a:t>
            </a:fld>
            <a:endParaRPr lang="en-US"/>
          </a:p>
        </p:txBody>
      </p:sp>
    </p:spTree>
    <p:extLst>
      <p:ext uri="{BB962C8B-B14F-4D97-AF65-F5344CB8AC3E}">
        <p14:creationId xmlns:p14="http://schemas.microsoft.com/office/powerpoint/2010/main" val="3603574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8E049B05-4D01-431C-B399-F8068D598276}" type="slidenum">
              <a:rPr lang="en-US" smtClean="0"/>
              <a:t>4</a:t>
            </a:fld>
            <a:endParaRPr lang="en-US"/>
          </a:p>
        </p:txBody>
      </p:sp>
    </p:spTree>
    <p:extLst>
      <p:ext uri="{BB962C8B-B14F-4D97-AF65-F5344CB8AC3E}">
        <p14:creationId xmlns:p14="http://schemas.microsoft.com/office/powerpoint/2010/main" val="1872124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8E049B05-4D01-431C-B399-F8068D598276}" type="slidenum">
              <a:rPr lang="en-US" smtClean="0"/>
              <a:t>5</a:t>
            </a:fld>
            <a:endParaRPr lang="en-US"/>
          </a:p>
        </p:txBody>
      </p:sp>
    </p:spTree>
    <p:extLst>
      <p:ext uri="{BB962C8B-B14F-4D97-AF65-F5344CB8AC3E}">
        <p14:creationId xmlns:p14="http://schemas.microsoft.com/office/powerpoint/2010/main" val="3034307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00DEAB2-0C41-4B4D-A519-DDE51BE49A44}" type="datetime1">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BDE1CA-8CB9-4D53-A394-8F89E5933EF0}" type="datetime1">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2F368B-37A0-4045-A003-F995AE9B4DF8}" type="datetime1">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68F653-8D4B-4074-BA55-316FAC1CF7EB}" type="datetime1">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0D123A-A015-4989-AE0A-0A288775B34B}" type="datetime1">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FFF4D5-2841-4DA0-9536-A60958379296}" type="datetime1">
              <a:rPr lang="en-US" smtClean="0"/>
              <a:t>11/17/2021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0FE9E-174F-4711-9F9B-F09FCD92DFEC}" type="datetime1">
              <a:rPr lang="en-US" smtClean="0"/>
              <a:t>11/17/2021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085A74-64FA-4DB3-A00C-023BEC69FE18}" type="datetime1">
              <a:rPr lang="en-US" smtClean="0"/>
              <a:t>11/17/2021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09E067-CAD5-4721-9769-9D3EE85F3135}" type="datetime1">
              <a:rPr lang="en-US" smtClean="0"/>
              <a:t>11/17/2021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F012D5-32BE-4D9C-BC05-37EDD6FE6A24}" type="datetime1">
              <a:rPr lang="en-US" smtClean="0"/>
              <a:t>11/17/2021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4A79CE-B6F2-42D1-8137-F31C8458EB57}" type="datetime1">
              <a:rPr lang="en-US" smtClean="0"/>
              <a:t>11/17/2021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7CDA32-2106-4F9B-A860-0480101ED23F}" type="datetime1">
              <a:rPr lang="en-US" smtClean="0"/>
              <a:t>11/17/2021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4220933" y="0"/>
            <a:ext cx="14101901" cy="10287000"/>
          </a:xfrm>
          <a:prstGeom prst="rect">
            <a:avLst/>
          </a:prstGeom>
        </p:spPr>
      </p:pic>
      <p:grpSp>
        <p:nvGrpSpPr>
          <p:cNvPr id="3" name="Group 3"/>
          <p:cNvGrpSpPr/>
          <p:nvPr/>
        </p:nvGrpSpPr>
        <p:grpSpPr>
          <a:xfrm>
            <a:off x="-406310" y="2806797"/>
            <a:ext cx="14956263" cy="4673405"/>
            <a:chOff x="0" y="0"/>
            <a:chExt cx="19941685" cy="6231207"/>
          </a:xfrm>
          <a:solidFill>
            <a:srgbClr val="456A2C"/>
          </a:solidFill>
        </p:grpSpPr>
        <p:sp>
          <p:nvSpPr>
            <p:cNvPr id="4" name="AutoShape 4"/>
            <p:cNvSpPr/>
            <p:nvPr/>
          </p:nvSpPr>
          <p:spPr>
            <a:xfrm>
              <a:off x="0" y="0"/>
              <a:ext cx="19941685" cy="6231207"/>
            </a:xfrm>
            <a:prstGeom prst="rect">
              <a:avLst/>
            </a:prstGeom>
            <a:grpFill/>
          </p:spPr>
        </p:sp>
        <p:sp>
          <p:nvSpPr>
            <p:cNvPr id="5" name="TextBox 5"/>
            <p:cNvSpPr txBox="1"/>
            <p:nvPr/>
          </p:nvSpPr>
          <p:spPr>
            <a:xfrm>
              <a:off x="1913347" y="2404404"/>
              <a:ext cx="17294581" cy="2299775"/>
            </a:xfrm>
            <a:prstGeom prst="rect">
              <a:avLst/>
            </a:prstGeom>
            <a:grpFill/>
          </p:spPr>
          <p:txBody>
            <a:bodyPr lIns="0" tIns="0" rIns="0" bIns="0" rtlCol="0" anchor="t">
              <a:spAutoFit/>
            </a:bodyPr>
            <a:lstStyle/>
            <a:p>
              <a:pPr>
                <a:lnSpc>
                  <a:spcPts val="10580"/>
                </a:lnSpc>
              </a:pPr>
              <a:r>
                <a:rPr lang="en-US" sz="6600" spc="92" dirty="0" err="1">
                  <a:solidFill>
                    <a:srgbClr val="FEFFF8"/>
                  </a:solidFill>
                  <a:latin typeface="League Spartan"/>
                </a:rPr>
                <a:t>Lektion</a:t>
              </a:r>
              <a:r>
                <a:rPr lang="en-US" sz="6600" spc="92" dirty="0">
                  <a:solidFill>
                    <a:srgbClr val="FEFFF8"/>
                  </a:solidFill>
                  <a:latin typeface="League Spartan"/>
                </a:rPr>
                <a:t> 4: </a:t>
              </a:r>
            </a:p>
            <a:p>
              <a:pPr marR="17780">
                <a:lnSpc>
                  <a:spcPts val="3000"/>
                </a:lnSpc>
                <a:spcAft>
                  <a:spcPts val="800"/>
                </a:spcAft>
              </a:pPr>
              <a:r>
                <a:rPr lang="en-GB" sz="2400" spc="150" dirty="0" err="1">
                  <a:solidFill>
                    <a:srgbClr val="FEFFF8"/>
                  </a:solidFill>
                  <a:latin typeface="Glacial Indifference Bold"/>
                </a:rPr>
                <a:t>Architektur</a:t>
              </a:r>
              <a:r>
                <a:rPr lang="en-GB" sz="2400" spc="150" dirty="0">
                  <a:solidFill>
                    <a:srgbClr val="FEFFF8"/>
                  </a:solidFill>
                  <a:latin typeface="Glacial Indifference Bold"/>
                </a:rPr>
                <a:t>-Design – </a:t>
              </a:r>
              <a:r>
                <a:rPr lang="en-GB" sz="2400" spc="150" dirty="0" err="1">
                  <a:solidFill>
                    <a:srgbClr val="FEFFF8"/>
                  </a:solidFill>
                  <a:latin typeface="Glacial Indifference Bold"/>
                </a:rPr>
                <a:t>Entwurf</a:t>
              </a:r>
              <a:r>
                <a:rPr lang="en-GB" sz="2400" spc="150" dirty="0">
                  <a:solidFill>
                    <a:srgbClr val="FEFFF8"/>
                  </a:solidFill>
                  <a:latin typeface="Glacial Indifference Bold"/>
                </a:rPr>
                <a:t> und </a:t>
              </a:r>
              <a:r>
                <a:rPr lang="en-GB" sz="2400" spc="150" dirty="0" err="1">
                  <a:solidFill>
                    <a:srgbClr val="FEFFF8"/>
                  </a:solidFill>
                  <a:latin typeface="Glacial Indifference Bold"/>
                </a:rPr>
                <a:t>Planung</a:t>
              </a:r>
              <a:r>
                <a:rPr lang="en-GB" sz="2400" spc="150" dirty="0">
                  <a:solidFill>
                    <a:srgbClr val="FEFFF8"/>
                  </a:solidFill>
                  <a:latin typeface="Glacial Indifference Bold"/>
                </a:rPr>
                <a:t>.</a:t>
              </a:r>
              <a:endParaRPr lang="en-US" sz="2400" spc="150" dirty="0">
                <a:solidFill>
                  <a:srgbClr val="FEFFF8"/>
                </a:solidFill>
                <a:latin typeface="Glacial Indifference Bold"/>
              </a:endParaRPr>
            </a:p>
          </p:txBody>
        </p:sp>
        <p:sp>
          <p:nvSpPr>
            <p:cNvPr id="6" name="TextBox 6"/>
            <p:cNvSpPr txBox="1"/>
            <p:nvPr/>
          </p:nvSpPr>
          <p:spPr>
            <a:xfrm>
              <a:off x="1913347" y="5398580"/>
              <a:ext cx="11229247" cy="588645"/>
            </a:xfrm>
            <a:prstGeom prst="rect">
              <a:avLst/>
            </a:prstGeom>
            <a:grpFill/>
          </p:spPr>
          <p:txBody>
            <a:bodyPr lIns="0" tIns="0" rIns="0" bIns="0" rtlCol="0" anchor="t">
              <a:spAutoFit/>
            </a:bodyPr>
            <a:lstStyle/>
            <a:p>
              <a:pPr algn="l">
                <a:lnSpc>
                  <a:spcPts val="3645"/>
                </a:lnSpc>
              </a:pPr>
              <a:r>
                <a:rPr lang="en-US" sz="2700" spc="135" dirty="0" err="1">
                  <a:solidFill>
                    <a:srgbClr val="FEFFF8"/>
                  </a:solidFill>
                  <a:latin typeface="Glacial Indifference"/>
                </a:rPr>
                <a:t>Präsentation</a:t>
              </a:r>
              <a:endParaRPr lang="en-US" sz="2700" spc="135" dirty="0">
                <a:solidFill>
                  <a:srgbClr val="FEFFF8"/>
                </a:solidFill>
                <a:latin typeface="Glacial Indifference"/>
              </a:endParaRPr>
            </a:p>
          </p:txBody>
        </p:sp>
        <p:sp>
          <p:nvSpPr>
            <p:cNvPr id="7" name="AutoShape 7"/>
            <p:cNvSpPr/>
            <p:nvPr/>
          </p:nvSpPr>
          <p:spPr>
            <a:xfrm>
              <a:off x="1913347" y="694377"/>
              <a:ext cx="11633201" cy="1167753"/>
            </a:xfrm>
            <a:prstGeom prst="rect">
              <a:avLst/>
            </a:prstGeom>
            <a:grpFill/>
          </p:spPr>
        </p:sp>
        <p:sp>
          <p:nvSpPr>
            <p:cNvPr id="8" name="TextBox 8"/>
            <p:cNvSpPr txBox="1"/>
            <p:nvPr/>
          </p:nvSpPr>
          <p:spPr>
            <a:xfrm>
              <a:off x="2333699" y="1021080"/>
              <a:ext cx="14260849" cy="487313"/>
            </a:xfrm>
            <a:prstGeom prst="rect">
              <a:avLst/>
            </a:prstGeom>
            <a:grpFill/>
          </p:spPr>
          <p:txBody>
            <a:bodyPr wrap="square" lIns="0" tIns="0" rIns="0" bIns="0" rtlCol="0" anchor="t">
              <a:spAutoFit/>
            </a:bodyPr>
            <a:lstStyle/>
            <a:p>
              <a:pPr>
                <a:lnSpc>
                  <a:spcPts val="3000"/>
                </a:lnSpc>
              </a:pPr>
              <a:r>
                <a:rPr lang="es-ES" sz="2400" spc="150" dirty="0">
                  <a:solidFill>
                    <a:srgbClr val="FEFFF8"/>
                  </a:solidFill>
                  <a:latin typeface="Glacial Indifference Bold"/>
                </a:rPr>
                <a:t>LERNEINHEIT 3: </a:t>
              </a:r>
              <a:r>
                <a:rPr lang="de-DE" sz="2400" spc="150" dirty="0">
                  <a:solidFill>
                    <a:srgbClr val="FEFFF8"/>
                  </a:solidFill>
                  <a:latin typeface="Glacial Indifference Bold"/>
                </a:rPr>
                <a:t>HOLZBAU-MONTAGEMANAGEMENT VOR ORT</a:t>
              </a:r>
              <a:endParaRPr lang="en-US" sz="2400" spc="150" dirty="0">
                <a:solidFill>
                  <a:srgbClr val="FEFFF8"/>
                </a:solidFill>
                <a:latin typeface="Glacial Indifference Bold"/>
              </a:endParaRP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7978125"/>
            <a:ext cx="1447800" cy="185406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6106" y="1185302"/>
            <a:ext cx="11417878" cy="7916396"/>
          </a:xfrm>
          <a:prstGeom prst="rect">
            <a:avLst/>
          </a:prstGeom>
        </p:spPr>
      </p:pic>
      <p:grpSp>
        <p:nvGrpSpPr>
          <p:cNvPr id="3" name="Group 3"/>
          <p:cNvGrpSpPr/>
          <p:nvPr/>
        </p:nvGrpSpPr>
        <p:grpSpPr>
          <a:xfrm>
            <a:off x="1028700" y="-313967"/>
            <a:ext cx="8385423" cy="8119650"/>
            <a:chOff x="0" y="0"/>
            <a:chExt cx="11180564" cy="10826200"/>
          </a:xfrm>
          <a:solidFill>
            <a:schemeClr val="bg1">
              <a:lumMod val="95000"/>
            </a:schemeClr>
          </a:solidFill>
        </p:grpSpPr>
        <p:sp>
          <p:nvSpPr>
            <p:cNvPr id="4" name="AutoShape 4"/>
            <p:cNvSpPr/>
            <p:nvPr/>
          </p:nvSpPr>
          <p:spPr>
            <a:xfrm>
              <a:off x="0" y="0"/>
              <a:ext cx="11180564" cy="10826200"/>
            </a:xfrm>
            <a:prstGeom prst="rect">
              <a:avLst/>
            </a:prstGeom>
            <a:grpFill/>
            <a:ln>
              <a:solidFill>
                <a:schemeClr val="accent3"/>
              </a:solidFill>
            </a:ln>
          </p:spPr>
          <p:txBody>
            <a:bodyPr/>
            <a:lstStyle/>
            <a:p>
              <a:endParaRPr lang="en-US" dirty="0"/>
            </a:p>
          </p:txBody>
        </p:sp>
        <p:sp>
          <p:nvSpPr>
            <p:cNvPr id="5" name="TextBox 5"/>
            <p:cNvSpPr txBox="1"/>
            <p:nvPr/>
          </p:nvSpPr>
          <p:spPr>
            <a:xfrm>
              <a:off x="982007" y="1694973"/>
              <a:ext cx="9216551" cy="2831544"/>
            </a:xfrm>
            <a:prstGeom prst="rect">
              <a:avLst/>
            </a:prstGeom>
            <a:grpFill/>
          </p:spPr>
          <p:txBody>
            <a:bodyPr lIns="0" tIns="0" rIns="0" bIns="0" rtlCol="0" anchor="t">
              <a:spAutoFit/>
            </a:bodyPr>
            <a:lstStyle/>
            <a:p>
              <a:pPr algn="l">
                <a:lnSpc>
                  <a:spcPts val="8370"/>
                </a:lnSpc>
              </a:pPr>
              <a:r>
                <a:rPr lang="en-US" sz="6200" spc="310" dirty="0" err="1">
                  <a:solidFill>
                    <a:srgbClr val="456A2C"/>
                  </a:solidFill>
                  <a:latin typeface="League Spartan"/>
                </a:rPr>
                <a:t>Pr</a:t>
              </a:r>
              <a:r>
                <a:rPr lang="en-US" sz="6200" b="1" spc="310" dirty="0" err="1">
                  <a:solidFill>
                    <a:srgbClr val="456A2C"/>
                  </a:solidFill>
                  <a:latin typeface="League Spartan"/>
                </a:rPr>
                <a:t>ä</a:t>
              </a:r>
              <a:r>
                <a:rPr lang="en-US" sz="6200" spc="310" dirty="0" err="1">
                  <a:solidFill>
                    <a:srgbClr val="456A2C"/>
                  </a:solidFill>
                  <a:latin typeface="League Spartan"/>
                </a:rPr>
                <a:t>sentations</a:t>
              </a:r>
              <a:r>
                <a:rPr lang="en-US" sz="6200" spc="310" dirty="0">
                  <a:solidFill>
                    <a:srgbClr val="456A2C"/>
                  </a:solidFill>
                  <a:latin typeface="League Spartan"/>
                </a:rPr>
                <a:t>- </a:t>
              </a:r>
              <a:r>
                <a:rPr lang="en-US" sz="6200" b="1" spc="310" dirty="0" err="1">
                  <a:solidFill>
                    <a:srgbClr val="456A2C"/>
                  </a:solidFill>
                  <a:latin typeface="League Spartan"/>
                </a:rPr>
                <a:t>Ü</a:t>
              </a:r>
              <a:r>
                <a:rPr lang="en-US" sz="6200" spc="310" dirty="0" err="1">
                  <a:solidFill>
                    <a:srgbClr val="456A2C"/>
                  </a:solidFill>
                  <a:latin typeface="League Spartan"/>
                </a:rPr>
                <a:t>bersicht</a:t>
              </a:r>
              <a:r>
                <a:rPr lang="en-US" sz="6200" spc="310" dirty="0">
                  <a:solidFill>
                    <a:srgbClr val="456A2C"/>
                  </a:solidFill>
                  <a:latin typeface="League Spartan"/>
                </a:rPr>
                <a:t> </a:t>
              </a:r>
            </a:p>
          </p:txBody>
        </p:sp>
        <p:sp>
          <p:nvSpPr>
            <p:cNvPr id="6" name="TextBox 6"/>
            <p:cNvSpPr txBox="1"/>
            <p:nvPr/>
          </p:nvSpPr>
          <p:spPr>
            <a:xfrm>
              <a:off x="982007" y="6492487"/>
              <a:ext cx="9214823" cy="1119965"/>
            </a:xfrm>
            <a:prstGeom prst="rect">
              <a:avLst/>
            </a:prstGeom>
            <a:grpFill/>
          </p:spPr>
          <p:txBody>
            <a:bodyPr lIns="0" tIns="0" rIns="0" bIns="0" rtlCol="0" anchor="t">
              <a:spAutoFit/>
            </a:bodyPr>
            <a:lstStyle/>
            <a:p>
              <a:pPr algn="l">
                <a:lnSpc>
                  <a:spcPts val="3359"/>
                </a:lnSpc>
              </a:pPr>
              <a:r>
                <a:rPr lang="en-US" sz="2400" spc="120" dirty="0">
                  <a:solidFill>
                    <a:srgbClr val="456A2C"/>
                  </a:solidFill>
                  <a:latin typeface="Glacial Indifference"/>
                </a:rPr>
                <a:t>- </a:t>
              </a:r>
              <a:r>
                <a:rPr lang="en-US" sz="2400" spc="120" dirty="0" err="1">
                  <a:solidFill>
                    <a:srgbClr val="456A2C"/>
                  </a:solidFill>
                  <a:latin typeface="Glacial Indifference"/>
                </a:rPr>
                <a:t>Prozess</a:t>
              </a:r>
              <a:r>
                <a:rPr lang="en-US" sz="2400" spc="120" dirty="0">
                  <a:solidFill>
                    <a:srgbClr val="456A2C"/>
                  </a:solidFill>
                  <a:latin typeface="Glacial Indifference"/>
                </a:rPr>
                <a:t> des </a:t>
              </a:r>
              <a:r>
                <a:rPr lang="en-US" sz="2400" spc="120" dirty="0" err="1">
                  <a:solidFill>
                    <a:srgbClr val="456A2C"/>
                  </a:solidFill>
                  <a:latin typeface="Glacial Indifference"/>
                </a:rPr>
                <a:t>Gebäudeentwurfs</a:t>
              </a:r>
              <a:endParaRPr lang="en-US" sz="2400" spc="120" dirty="0">
                <a:solidFill>
                  <a:srgbClr val="456A2C"/>
                </a:solidFill>
                <a:latin typeface="Glacial Indifference"/>
              </a:endParaRPr>
            </a:p>
            <a:p>
              <a:pPr algn="l">
                <a:lnSpc>
                  <a:spcPts val="3359"/>
                </a:lnSpc>
              </a:pPr>
              <a:endParaRPr lang="en-US" sz="2400" spc="120" dirty="0">
                <a:solidFill>
                  <a:srgbClr val="456A2C"/>
                </a:solidFill>
                <a:latin typeface="Glacial Indifference"/>
              </a:endParaRPr>
            </a:p>
          </p:txBody>
        </p:sp>
        <p:sp>
          <p:nvSpPr>
            <p:cNvPr id="7" name="TextBox 7"/>
            <p:cNvSpPr txBox="1"/>
            <p:nvPr/>
          </p:nvSpPr>
          <p:spPr>
            <a:xfrm>
              <a:off x="982007" y="4952983"/>
              <a:ext cx="9215776" cy="820737"/>
            </a:xfrm>
            <a:prstGeom prst="rect">
              <a:avLst/>
            </a:prstGeom>
            <a:grpFill/>
          </p:spPr>
          <p:txBody>
            <a:bodyPr lIns="0" tIns="0" rIns="0" bIns="0" rtlCol="0" anchor="t">
              <a:spAutoFit/>
            </a:bodyPr>
            <a:lstStyle/>
            <a:p>
              <a:pPr algn="l">
                <a:lnSpc>
                  <a:spcPts val="4810"/>
                </a:lnSpc>
              </a:pPr>
              <a:r>
                <a:rPr lang="en-US" sz="3700" spc="185" dirty="0" err="1">
                  <a:solidFill>
                    <a:srgbClr val="456A2C"/>
                  </a:solidFill>
                  <a:latin typeface="League Spartan"/>
                </a:rPr>
                <a:t>Themen</a:t>
              </a:r>
              <a:r>
                <a:rPr lang="en-US" sz="3700" spc="185" dirty="0">
                  <a:solidFill>
                    <a:srgbClr val="456A2C"/>
                  </a:solidFill>
                  <a:latin typeface="League Spartan"/>
                </a:rPr>
                <a:t>:</a:t>
              </a:r>
            </a:p>
          </p:txBody>
        </p:sp>
      </p:grpSp>
      <p:sp>
        <p:nvSpPr>
          <p:cNvPr id="10" name="AutoShape 10"/>
          <p:cNvSpPr/>
          <p:nvPr/>
        </p:nvSpPr>
        <p:spPr>
          <a:xfrm>
            <a:off x="2057400" y="9462135"/>
            <a:ext cx="16230600" cy="38100"/>
          </a:xfrm>
          <a:prstGeom prst="rect">
            <a:avLst/>
          </a:prstGeom>
          <a:solidFill>
            <a:srgbClr val="52584D"/>
          </a:solidFill>
        </p:spPr>
      </p:sp>
      <p:sp>
        <p:nvSpPr>
          <p:cNvPr id="13" name="Θέση αριθμού διαφάνειας 12">
            <a:extLst>
              <a:ext uri="{FF2B5EF4-FFF2-40B4-BE49-F238E27FC236}">
                <a16:creationId xmlns:a16="http://schemas.microsoft.com/office/drawing/2014/main" id="{253C7A8A-4238-4388-B3E7-7BE2F4FB7173}"/>
              </a:ext>
            </a:extLst>
          </p:cNvPr>
          <p:cNvSpPr>
            <a:spLocks noGrp="1"/>
          </p:cNvSpPr>
          <p:nvPr>
            <p:ph type="sldNum" sz="quarter" idx="12"/>
          </p:nvPr>
        </p:nvSpPr>
        <p:spPr>
          <a:xfrm>
            <a:off x="-76200" y="9783604"/>
            <a:ext cx="2133600" cy="365125"/>
          </a:xfrm>
        </p:spPr>
        <p:txBody>
          <a:bodyPr/>
          <a:lstStyle/>
          <a:p>
            <a:pPr algn="l"/>
            <a:fld id="{B6F15528-21DE-4FAA-801E-634DDDAF4B2B}" type="slidenum">
              <a:rPr lang="en-US" sz="2400" spc="120">
                <a:solidFill>
                  <a:srgbClr val="456A2C"/>
                </a:solidFill>
                <a:latin typeface="Glacial Indifference"/>
              </a:rPr>
              <a:pPr algn="l"/>
              <a:t>2</a:t>
            </a:fld>
            <a:endParaRPr lang="en-US" sz="2400" spc="120" dirty="0">
              <a:solidFill>
                <a:srgbClr val="456A2C"/>
              </a:solidFill>
              <a:latin typeface="Glacial Indifference"/>
            </a:endParaRPr>
          </a:p>
        </p:txBody>
      </p:sp>
      <p:sp>
        <p:nvSpPr>
          <p:cNvPr id="12" name="TextBox 5">
            <a:extLst>
              <a:ext uri="{FF2B5EF4-FFF2-40B4-BE49-F238E27FC236}">
                <a16:creationId xmlns:a16="http://schemas.microsoft.com/office/drawing/2014/main" id="{E80131B0-EC66-48F2-B46F-AB55F1E57D82}"/>
              </a:ext>
            </a:extLst>
          </p:cNvPr>
          <p:cNvSpPr txBox="1"/>
          <p:nvPr/>
        </p:nvSpPr>
        <p:spPr>
          <a:xfrm>
            <a:off x="9651560" y="9574054"/>
            <a:ext cx="8255440" cy="248914"/>
          </a:xfrm>
          <a:prstGeom prst="rect">
            <a:avLst/>
          </a:prstGeom>
        </p:spPr>
        <p:txBody>
          <a:bodyPr wrap="square" lIns="0" tIns="0" rIns="0" bIns="0" rtlCol="0" anchor="t">
            <a:spAutoFit/>
          </a:bodyPr>
          <a:lstStyle/>
          <a:p>
            <a:pPr marR="17780">
              <a:lnSpc>
                <a:spcPct val="107000"/>
              </a:lnSpc>
              <a:spcAft>
                <a:spcPts val="800"/>
              </a:spcAft>
            </a:pPr>
            <a:r>
              <a:rPr lang="en-US" sz="1600" spc="80" dirty="0" err="1">
                <a:solidFill>
                  <a:srgbClr val="52584D"/>
                </a:solidFill>
                <a:latin typeface="Glacial Indifference"/>
              </a:rPr>
              <a:t>Lektion</a:t>
            </a:r>
            <a:r>
              <a:rPr lang="en-US" sz="1600" spc="80" dirty="0">
                <a:solidFill>
                  <a:srgbClr val="52584D"/>
                </a:solidFill>
                <a:latin typeface="Glacial Indifference"/>
              </a:rPr>
              <a:t> 4:</a:t>
            </a:r>
            <a:r>
              <a:rPr lang="es-ES" sz="1600" spc="80" dirty="0">
                <a:solidFill>
                  <a:srgbClr val="52584D"/>
                </a:solidFill>
                <a:latin typeface="Glacial Indifference"/>
              </a:rPr>
              <a:t> </a:t>
            </a:r>
            <a:r>
              <a:rPr lang="en-GB" sz="1600" spc="80" dirty="0" err="1">
                <a:solidFill>
                  <a:srgbClr val="52584D"/>
                </a:solidFill>
                <a:latin typeface="Glacial Indifference"/>
              </a:rPr>
              <a:t>Architektur</a:t>
            </a:r>
            <a:r>
              <a:rPr lang="en-GB" sz="1600" spc="80" dirty="0">
                <a:solidFill>
                  <a:srgbClr val="52584D"/>
                </a:solidFill>
                <a:latin typeface="Glacial Indifference"/>
              </a:rPr>
              <a:t>-Design – </a:t>
            </a:r>
            <a:r>
              <a:rPr lang="en-GB" sz="1600" spc="80" dirty="0" err="1">
                <a:solidFill>
                  <a:srgbClr val="52584D"/>
                </a:solidFill>
                <a:latin typeface="Glacial Indifference"/>
              </a:rPr>
              <a:t>Entwurf</a:t>
            </a:r>
            <a:r>
              <a:rPr lang="en-GB" sz="1600" spc="80" dirty="0">
                <a:solidFill>
                  <a:srgbClr val="52584D"/>
                </a:solidFill>
                <a:latin typeface="Glacial Indifference"/>
              </a:rPr>
              <a:t> und </a:t>
            </a:r>
            <a:r>
              <a:rPr lang="en-GB" sz="1600" spc="80" dirty="0" err="1">
                <a:solidFill>
                  <a:srgbClr val="52584D"/>
                </a:solidFill>
                <a:latin typeface="Glacial Indifference"/>
              </a:rPr>
              <a:t>Planung</a:t>
            </a:r>
            <a:r>
              <a:rPr lang="en-GB" sz="1600" spc="80" dirty="0">
                <a:solidFill>
                  <a:srgbClr val="52584D"/>
                </a:solidFill>
                <a:latin typeface="Glacial Indifference"/>
              </a:rPr>
              <a:t>.</a:t>
            </a:r>
            <a:endParaRPr lang="en-US" sz="1600" spc="80" dirty="0">
              <a:solidFill>
                <a:srgbClr val="52584D"/>
              </a:solidFill>
              <a:latin typeface="Glacial Indifferenc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2"/>
          <p:cNvSpPr txBox="1"/>
          <p:nvPr/>
        </p:nvSpPr>
        <p:spPr>
          <a:xfrm>
            <a:off x="10145028" y="971550"/>
            <a:ext cx="7114272" cy="1682897"/>
          </a:xfrm>
          <a:prstGeom prst="rect">
            <a:avLst/>
          </a:prstGeom>
        </p:spPr>
        <p:txBody>
          <a:bodyPr lIns="0" tIns="0" rIns="0" bIns="0" rtlCol="0" anchor="t">
            <a:spAutoFit/>
          </a:bodyPr>
          <a:lstStyle/>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p:txBody>
      </p:sp>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sp>
        <p:nvSpPr>
          <p:cNvPr id="6" name="AutoShape 6"/>
          <p:cNvSpPr/>
          <p:nvPr/>
        </p:nvSpPr>
        <p:spPr>
          <a:xfrm>
            <a:off x="1028700" y="9252585"/>
            <a:ext cx="16230600" cy="38100"/>
          </a:xfrm>
          <a:prstGeom prst="rect">
            <a:avLst/>
          </a:prstGeom>
          <a:solidFill>
            <a:srgbClr val="52584D"/>
          </a:solidFill>
        </p:spPr>
      </p:sp>
      <p:grpSp>
        <p:nvGrpSpPr>
          <p:cNvPr id="7" name="Group 7"/>
          <p:cNvGrpSpPr/>
          <p:nvPr/>
        </p:nvGrpSpPr>
        <p:grpSpPr>
          <a:xfrm>
            <a:off x="1765205" y="957263"/>
            <a:ext cx="6912414" cy="4419778"/>
            <a:chOff x="0" y="-95249"/>
            <a:chExt cx="9216551" cy="5893039"/>
          </a:xfrm>
        </p:grpSpPr>
        <p:sp>
          <p:nvSpPr>
            <p:cNvPr id="8" name="TextBox 8"/>
            <p:cNvSpPr txBox="1"/>
            <p:nvPr/>
          </p:nvSpPr>
          <p:spPr>
            <a:xfrm>
              <a:off x="0" y="-95249"/>
              <a:ext cx="9216551" cy="1354218"/>
            </a:xfrm>
            <a:prstGeom prst="rect">
              <a:avLst/>
            </a:prstGeom>
          </p:spPr>
          <p:txBody>
            <a:bodyPr lIns="0" tIns="0" rIns="0" bIns="0" rtlCol="0" anchor="t">
              <a:spAutoFit/>
            </a:bodyPr>
            <a:lstStyle/>
            <a:p>
              <a:pPr>
                <a:lnSpc>
                  <a:spcPts val="8370"/>
                </a:lnSpc>
                <a:spcAft>
                  <a:spcPts val="600"/>
                </a:spcAft>
                <a:tabLst>
                  <a:tab pos="228600" algn="l"/>
                </a:tabLst>
              </a:pPr>
              <a:r>
                <a:rPr lang="es-ES" sz="5400" spc="150" dirty="0">
                  <a:solidFill>
                    <a:srgbClr val="FEFFF8"/>
                  </a:solidFill>
                  <a:latin typeface="Glacial Indifference Bold"/>
                </a:rPr>
                <a:t>GEBÄUDEPLANUNG</a:t>
              </a:r>
              <a:endParaRPr lang="en-US" sz="6200" spc="310" dirty="0">
                <a:solidFill>
                  <a:schemeClr val="bg1"/>
                </a:solidFill>
                <a:latin typeface="League Spartan"/>
              </a:endParaRPr>
            </a:p>
          </p:txBody>
        </p:sp>
        <p:sp>
          <p:nvSpPr>
            <p:cNvPr id="9" name="TextBox 9"/>
            <p:cNvSpPr txBox="1"/>
            <p:nvPr/>
          </p:nvSpPr>
          <p:spPr>
            <a:xfrm>
              <a:off x="0" y="4977052"/>
              <a:ext cx="9215776" cy="820738"/>
            </a:xfrm>
            <a:prstGeom prst="rect">
              <a:avLst/>
            </a:prstGeom>
          </p:spPr>
          <p:txBody>
            <a:bodyPr lIns="0" tIns="0" rIns="0" bIns="0" rtlCol="0" anchor="t">
              <a:spAutoFit/>
            </a:bodyPr>
            <a:lstStyle/>
            <a:p>
              <a:pPr algn="l">
                <a:lnSpc>
                  <a:spcPts val="4810"/>
                </a:lnSpc>
              </a:pPr>
              <a:endParaRPr lang="en-US" sz="37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3</a:t>
            </a:fld>
            <a:endParaRPr lang="en-US" sz="2400" spc="120" dirty="0">
              <a:solidFill>
                <a:srgbClr val="D9D9D9"/>
              </a:solidFill>
              <a:latin typeface="Glacial Indifference"/>
            </a:endParaRPr>
          </a:p>
        </p:txBody>
      </p:sp>
      <p:sp>
        <p:nvSpPr>
          <p:cNvPr id="12" name="TextBox 2">
            <a:extLst>
              <a:ext uri="{FF2B5EF4-FFF2-40B4-BE49-F238E27FC236}">
                <a16:creationId xmlns:a16="http://schemas.microsoft.com/office/drawing/2014/main" id="{53F2FB2F-FD56-411B-9E9A-321608A65697}"/>
              </a:ext>
            </a:extLst>
          </p:cNvPr>
          <p:cNvSpPr txBox="1"/>
          <p:nvPr/>
        </p:nvSpPr>
        <p:spPr>
          <a:xfrm>
            <a:off x="9651560" y="464032"/>
            <a:ext cx="7607740" cy="6992042"/>
          </a:xfrm>
          <a:prstGeom prst="rect">
            <a:avLst/>
          </a:prstGeom>
        </p:spPr>
        <p:txBody>
          <a:bodyPr wrap="square" lIns="0" tIns="0" rIns="0" bIns="0" rtlCol="0" anchor="t">
            <a:spAutoFit/>
          </a:bodyPr>
          <a:lstStyle/>
          <a:p>
            <a:pPr marR="17780" algn="just">
              <a:lnSpc>
                <a:spcPts val="3359"/>
              </a:lnSpc>
              <a:spcAft>
                <a:spcPts val="600"/>
              </a:spcAft>
              <a:buClr>
                <a:srgbClr val="385623"/>
              </a:buClr>
              <a:buSzPts val="2400"/>
            </a:pPr>
            <a:r>
              <a:rPr lang="de-DE" sz="2400" spc="120" dirty="0">
                <a:solidFill>
                  <a:srgbClr val="456A2C"/>
                </a:solidFill>
                <a:latin typeface="Glacial Indifference"/>
              </a:rPr>
              <a:t>Das Konzept der Gebäudeplanung bezieht sich allgemein auf die Darstellung von Elementen in Bezug auf Architektur und Ingenieurwesen</a:t>
            </a:r>
            <a:r>
              <a:rPr lang="en-GB" sz="2400" spc="120" dirty="0">
                <a:solidFill>
                  <a:srgbClr val="456A2C"/>
                </a:solidFill>
                <a:latin typeface="Glacial Indifference"/>
              </a:rPr>
              <a:t>. </a:t>
            </a:r>
            <a:r>
              <a:rPr lang="de-DE" sz="2400" spc="120" dirty="0">
                <a:solidFill>
                  <a:srgbClr val="456A2C"/>
                </a:solidFill>
                <a:latin typeface="Glacial Indifference"/>
              </a:rPr>
              <a:t>Normalerweise erstellt der Architekt einen Entwurf. Er ist auch für die Umsetzung der gesetzlichen Bestimmungen verantwortlich und muss in der Lage sein, die spezifischen Ansprüche zu erfüllen. Es gibt fünf Schritte für die Erstellung eines Gebäudeentwurfs</a:t>
            </a:r>
            <a:r>
              <a:rPr lang="en-GB" sz="2400" spc="120" dirty="0">
                <a:solidFill>
                  <a:srgbClr val="456A2C"/>
                </a:solidFill>
                <a:latin typeface="Glacial Indifference"/>
              </a:rPr>
              <a:t>. </a:t>
            </a:r>
            <a:r>
              <a:rPr lang="de-DE" sz="2400" spc="120" dirty="0">
                <a:solidFill>
                  <a:srgbClr val="456A2C"/>
                </a:solidFill>
                <a:latin typeface="Glacial Indifference"/>
              </a:rPr>
              <a:t>Die schematische Skizze ist der erste Schritt, dabei spricht der Architekt mit dem Kunden und legt die Anforderungen sowie Ziele des Projekts fest.</a:t>
            </a:r>
            <a:endParaRPr lang="en-GB" sz="2400" spc="120" dirty="0">
              <a:solidFill>
                <a:srgbClr val="456A2C"/>
              </a:solidFill>
              <a:latin typeface="Glacial Indifference"/>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p:txBody>
      </p:sp>
      <p:pic>
        <p:nvPicPr>
          <p:cNvPr id="18" name="Imagen 17" descr="First sketches of the project-Jacobs Chang Source: web 1">
            <a:extLst>
              <a:ext uri="{FF2B5EF4-FFF2-40B4-BE49-F238E27FC236}">
                <a16:creationId xmlns:a16="http://schemas.microsoft.com/office/drawing/2014/main" id="{32C609B0-B4D9-44EB-B1D4-698835CDC1D5}"/>
              </a:ext>
            </a:extLst>
          </p:cNvPr>
          <p:cNvPicPr/>
          <p:nvPr/>
        </p:nvPicPr>
        <p:blipFill rotWithShape="1">
          <a:blip r:embed="rId2">
            <a:extLst>
              <a:ext uri="{28A0092B-C50C-407E-A947-70E740481C1C}">
                <a14:useLocalDpi xmlns:a14="http://schemas.microsoft.com/office/drawing/2010/main" val="0"/>
              </a:ext>
            </a:extLst>
          </a:blip>
          <a:srcRect l="1" t="15444" r="49650" b="33494"/>
          <a:stretch/>
        </p:blipFill>
        <p:spPr bwMode="auto">
          <a:xfrm>
            <a:off x="10896601" y="5625819"/>
            <a:ext cx="5943600" cy="3518056"/>
          </a:xfrm>
          <a:prstGeom prst="rect">
            <a:avLst/>
          </a:prstGeom>
          <a:ln>
            <a:noFill/>
          </a:ln>
          <a:extLst>
            <a:ext uri="{53640926-AAD7-44D8-BBD7-CCE9431645EC}">
              <a14:shadowObscured xmlns:a14="http://schemas.microsoft.com/office/drawing/2010/main"/>
            </a:ext>
          </a:extLst>
        </p:spPr>
      </p:pic>
      <p:sp>
        <p:nvSpPr>
          <p:cNvPr id="14" name="TextBox 5">
            <a:extLst>
              <a:ext uri="{FF2B5EF4-FFF2-40B4-BE49-F238E27FC236}">
                <a16:creationId xmlns:a16="http://schemas.microsoft.com/office/drawing/2014/main" id="{2D56C751-83C8-431D-84C9-055B31AEA91B}"/>
              </a:ext>
            </a:extLst>
          </p:cNvPr>
          <p:cNvSpPr txBox="1"/>
          <p:nvPr/>
        </p:nvSpPr>
        <p:spPr>
          <a:xfrm>
            <a:off x="9651560" y="9574054"/>
            <a:ext cx="8255440" cy="248914"/>
          </a:xfrm>
          <a:prstGeom prst="rect">
            <a:avLst/>
          </a:prstGeom>
        </p:spPr>
        <p:txBody>
          <a:bodyPr wrap="square" lIns="0" tIns="0" rIns="0" bIns="0" rtlCol="0" anchor="t">
            <a:spAutoFit/>
          </a:bodyPr>
          <a:lstStyle/>
          <a:p>
            <a:pPr marR="17780">
              <a:lnSpc>
                <a:spcPct val="107000"/>
              </a:lnSpc>
              <a:spcAft>
                <a:spcPts val="800"/>
              </a:spcAft>
            </a:pPr>
            <a:r>
              <a:rPr lang="en-US" sz="1600" spc="80" dirty="0" err="1">
                <a:solidFill>
                  <a:srgbClr val="52584D"/>
                </a:solidFill>
                <a:latin typeface="Glacial Indifference"/>
              </a:rPr>
              <a:t>Lektion</a:t>
            </a:r>
            <a:r>
              <a:rPr lang="en-US" sz="1600" spc="80" dirty="0">
                <a:solidFill>
                  <a:srgbClr val="52584D"/>
                </a:solidFill>
                <a:latin typeface="Glacial Indifference"/>
              </a:rPr>
              <a:t> 4:</a:t>
            </a:r>
            <a:r>
              <a:rPr lang="es-ES" sz="1600" spc="80" dirty="0">
                <a:solidFill>
                  <a:srgbClr val="52584D"/>
                </a:solidFill>
                <a:latin typeface="Glacial Indifference"/>
              </a:rPr>
              <a:t> </a:t>
            </a:r>
            <a:r>
              <a:rPr lang="en-GB" sz="1600" spc="80" dirty="0" err="1">
                <a:solidFill>
                  <a:srgbClr val="52584D"/>
                </a:solidFill>
                <a:latin typeface="Glacial Indifference"/>
              </a:rPr>
              <a:t>Architektur</a:t>
            </a:r>
            <a:r>
              <a:rPr lang="en-GB" sz="1600" spc="80" dirty="0">
                <a:solidFill>
                  <a:srgbClr val="52584D"/>
                </a:solidFill>
                <a:latin typeface="Glacial Indifference"/>
              </a:rPr>
              <a:t>-Design – </a:t>
            </a:r>
            <a:r>
              <a:rPr lang="en-GB" sz="1600" spc="80" dirty="0" err="1">
                <a:solidFill>
                  <a:srgbClr val="52584D"/>
                </a:solidFill>
                <a:latin typeface="Glacial Indifference"/>
              </a:rPr>
              <a:t>Entwurf</a:t>
            </a:r>
            <a:r>
              <a:rPr lang="en-GB" sz="1600" spc="80" dirty="0">
                <a:solidFill>
                  <a:srgbClr val="52584D"/>
                </a:solidFill>
                <a:latin typeface="Glacial Indifference"/>
              </a:rPr>
              <a:t> und </a:t>
            </a:r>
            <a:r>
              <a:rPr lang="en-GB" sz="1600" spc="80" dirty="0" err="1">
                <a:solidFill>
                  <a:srgbClr val="52584D"/>
                </a:solidFill>
                <a:latin typeface="Glacial Indifference"/>
              </a:rPr>
              <a:t>Planung</a:t>
            </a:r>
            <a:r>
              <a:rPr lang="en-GB" sz="1600" spc="80" dirty="0">
                <a:solidFill>
                  <a:srgbClr val="52584D"/>
                </a:solidFill>
                <a:latin typeface="Glacial Indifference"/>
              </a:rPr>
              <a:t>.</a:t>
            </a:r>
            <a:endParaRPr lang="en-US" sz="1600" spc="80" dirty="0">
              <a:solidFill>
                <a:srgbClr val="52584D"/>
              </a:solidFill>
              <a:latin typeface="Glacial Indifferenc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9"/>
          <p:cNvGrpSpPr/>
          <p:nvPr/>
        </p:nvGrpSpPr>
        <p:grpSpPr>
          <a:xfrm>
            <a:off x="1028700" y="-313966"/>
            <a:ext cx="8385423" cy="3263400"/>
            <a:chOff x="0" y="0"/>
            <a:chExt cx="11180564" cy="5344201"/>
          </a:xfrm>
          <a:solidFill>
            <a:srgbClr val="52584D"/>
          </a:solidFill>
        </p:grpSpPr>
        <p:sp>
          <p:nvSpPr>
            <p:cNvPr id="10" name="AutoShape 10"/>
            <p:cNvSpPr/>
            <p:nvPr/>
          </p:nvSpPr>
          <p:spPr>
            <a:xfrm>
              <a:off x="0" y="0"/>
              <a:ext cx="11180564" cy="5344201"/>
            </a:xfrm>
            <a:prstGeom prst="rect">
              <a:avLst/>
            </a:prstGeom>
            <a:grpFill/>
          </p:spPr>
        </p:sp>
        <p:sp>
          <p:nvSpPr>
            <p:cNvPr id="11" name="TextBox 11"/>
            <p:cNvSpPr txBox="1"/>
            <p:nvPr/>
          </p:nvSpPr>
          <p:spPr>
            <a:xfrm>
              <a:off x="982007" y="1063808"/>
              <a:ext cx="9838393" cy="1713668"/>
            </a:xfrm>
            <a:prstGeom prst="rect">
              <a:avLst/>
            </a:prstGeom>
            <a:grpFill/>
          </p:spPr>
          <p:txBody>
            <a:bodyPr wrap="square" lIns="0" tIns="0" rIns="0" bIns="0" rtlCol="0" anchor="t">
              <a:spAutoFit/>
            </a:bodyPr>
            <a:lstStyle/>
            <a:p>
              <a:pPr algn="l">
                <a:lnSpc>
                  <a:spcPts val="8370"/>
                </a:lnSpc>
              </a:pPr>
              <a:r>
                <a:rPr lang="en-US" sz="6200" spc="310" dirty="0" err="1">
                  <a:solidFill>
                    <a:srgbClr val="FEFFF8"/>
                  </a:solidFill>
                  <a:latin typeface="League Spartan"/>
                </a:rPr>
                <a:t>Prozess</a:t>
              </a:r>
              <a:endParaRPr lang="en-US" sz="6200" spc="310" dirty="0">
                <a:solidFill>
                  <a:srgbClr val="FEFFF8"/>
                </a:solidFill>
                <a:latin typeface="League Spartan"/>
              </a:endParaRPr>
            </a:p>
          </p:txBody>
        </p:sp>
      </p:grpSp>
      <p:sp>
        <p:nvSpPr>
          <p:cNvPr id="14" name="AutoShape 14"/>
          <p:cNvSpPr/>
          <p:nvPr/>
        </p:nvSpPr>
        <p:spPr>
          <a:xfrm>
            <a:off x="1028700" y="9252585"/>
            <a:ext cx="16230600" cy="38100"/>
          </a:xfrm>
          <a:prstGeom prst="rect">
            <a:avLst/>
          </a:prstGeom>
          <a:solidFill>
            <a:srgbClr val="52584D"/>
          </a:solidFill>
          <a:ln>
            <a:solidFill>
              <a:srgbClr val="52584D"/>
            </a:solidFill>
          </a:ln>
        </p:spPr>
      </p:sp>
      <p:sp>
        <p:nvSpPr>
          <p:cNvPr id="23" name="Θέση αριθμού διαφάνειας 12">
            <a:extLst>
              <a:ext uri="{FF2B5EF4-FFF2-40B4-BE49-F238E27FC236}">
                <a16:creationId xmlns:a16="http://schemas.microsoft.com/office/drawing/2014/main" id="{57F4E76C-F604-452D-850E-4C073A183D39}"/>
              </a:ext>
            </a:extLst>
          </p:cNvPr>
          <p:cNvSpPr>
            <a:spLocks noGrp="1"/>
          </p:cNvSpPr>
          <p:nvPr>
            <p:ph type="sldNum" sz="quarter" idx="12"/>
          </p:nvPr>
        </p:nvSpPr>
        <p:spPr>
          <a:xfrm>
            <a:off x="15240" y="9775984"/>
            <a:ext cx="2133600" cy="365125"/>
          </a:xfrm>
        </p:spPr>
        <p:txBody>
          <a:bodyPr/>
          <a:lstStyle/>
          <a:p>
            <a:pPr algn="l"/>
            <a:fld id="{B6F15528-21DE-4FAA-801E-634DDDAF4B2B}" type="slidenum">
              <a:rPr lang="en-US" sz="2400" spc="120">
                <a:solidFill>
                  <a:srgbClr val="D9D9D9"/>
                </a:solidFill>
                <a:latin typeface="Glacial Indifference"/>
              </a:rPr>
              <a:pPr algn="l"/>
              <a:t>4</a:t>
            </a:fld>
            <a:endParaRPr lang="en-US" sz="2400" spc="120" dirty="0">
              <a:solidFill>
                <a:srgbClr val="D9D9D9"/>
              </a:solidFill>
              <a:latin typeface="Glacial Indifference"/>
            </a:endParaRPr>
          </a:p>
        </p:txBody>
      </p:sp>
      <p:sp>
        <p:nvSpPr>
          <p:cNvPr id="20" name="TextBox 7">
            <a:extLst>
              <a:ext uri="{FF2B5EF4-FFF2-40B4-BE49-F238E27FC236}">
                <a16:creationId xmlns:a16="http://schemas.microsoft.com/office/drawing/2014/main" id="{CD3826F4-81EC-4FBE-B627-096145F5BFAD}"/>
              </a:ext>
            </a:extLst>
          </p:cNvPr>
          <p:cNvSpPr txBox="1"/>
          <p:nvPr/>
        </p:nvSpPr>
        <p:spPr>
          <a:xfrm>
            <a:off x="10150628" y="4116492"/>
            <a:ext cx="7607740" cy="3969035"/>
          </a:xfrm>
          <a:prstGeom prst="rect">
            <a:avLst/>
          </a:prstGeom>
        </p:spPr>
        <p:txBody>
          <a:bodyPr lIns="0" tIns="0" rIns="0" bIns="0" rtlCol="0" anchor="t">
            <a:spAutoFit/>
          </a:bodyPr>
          <a:lstStyle/>
          <a:p>
            <a:pPr marR="17780" algn="just">
              <a:lnSpc>
                <a:spcPts val="3359"/>
              </a:lnSpc>
              <a:spcAft>
                <a:spcPts val="600"/>
              </a:spcAft>
              <a:buClr>
                <a:srgbClr val="385623"/>
              </a:buClr>
              <a:buSzPts val="2400"/>
            </a:pPr>
            <a:r>
              <a:rPr lang="de-DE" sz="2400" spc="120" dirty="0">
                <a:solidFill>
                  <a:srgbClr val="456A2C"/>
                </a:solidFill>
                <a:latin typeface="Glacial Indifference"/>
              </a:rPr>
              <a:t>Nach dem schematischen Vorentwurf folgt die eigentliche Entwurfsphase mit einer Zusammenfassung aller in den vorherigen Schritten gesammelten Informationen. Dabei werden Materialien, Positionen von Löchern und allgemeine strukturelle Details erarbeitet. Während dieser Entwurfsphase können bauliche Dokumente erstellt werden, insofern Architekt und Auftraggeber mit dem Prozessergebnis zufrieden sind.</a:t>
            </a:r>
            <a:endParaRPr lang="en-GB" sz="2400" b="1" spc="120" dirty="0">
              <a:solidFill>
                <a:srgbClr val="456A2C"/>
              </a:solidFill>
              <a:latin typeface="Glacial Indifference"/>
            </a:endParaRPr>
          </a:p>
        </p:txBody>
      </p:sp>
      <p:pic>
        <p:nvPicPr>
          <p:cNvPr id="27" name="Imagen 26">
            <a:extLst>
              <a:ext uri="{FF2B5EF4-FFF2-40B4-BE49-F238E27FC236}">
                <a16:creationId xmlns:a16="http://schemas.microsoft.com/office/drawing/2014/main" id="{4B1994CB-660D-4555-845E-EE66F3246014}"/>
              </a:ext>
            </a:extLst>
          </p:cNvPr>
          <p:cNvPicPr>
            <a:picLocks noChangeAspect="1"/>
          </p:cNvPicPr>
          <p:nvPr/>
        </p:nvPicPr>
        <p:blipFill>
          <a:blip r:embed="rId3"/>
          <a:stretch>
            <a:fillRect/>
          </a:stretch>
        </p:blipFill>
        <p:spPr>
          <a:xfrm rot="5400000">
            <a:off x="2513729" y="1949704"/>
            <a:ext cx="5294453" cy="8264512"/>
          </a:xfrm>
          <a:prstGeom prst="rect">
            <a:avLst/>
          </a:prstGeom>
        </p:spPr>
      </p:pic>
      <p:sp>
        <p:nvSpPr>
          <p:cNvPr id="12" name="TextBox 5">
            <a:extLst>
              <a:ext uri="{FF2B5EF4-FFF2-40B4-BE49-F238E27FC236}">
                <a16:creationId xmlns:a16="http://schemas.microsoft.com/office/drawing/2014/main" id="{3FDC4C39-640A-4D57-9F46-00BC27A51EB5}"/>
              </a:ext>
            </a:extLst>
          </p:cNvPr>
          <p:cNvSpPr txBox="1"/>
          <p:nvPr/>
        </p:nvSpPr>
        <p:spPr>
          <a:xfrm>
            <a:off x="9651560" y="9574054"/>
            <a:ext cx="8255440" cy="248914"/>
          </a:xfrm>
          <a:prstGeom prst="rect">
            <a:avLst/>
          </a:prstGeom>
        </p:spPr>
        <p:txBody>
          <a:bodyPr wrap="square" lIns="0" tIns="0" rIns="0" bIns="0" rtlCol="0" anchor="t">
            <a:spAutoFit/>
          </a:bodyPr>
          <a:lstStyle/>
          <a:p>
            <a:pPr marR="17780">
              <a:lnSpc>
                <a:spcPct val="107000"/>
              </a:lnSpc>
              <a:spcAft>
                <a:spcPts val="800"/>
              </a:spcAft>
            </a:pPr>
            <a:r>
              <a:rPr lang="en-US" sz="1600" spc="80" dirty="0" err="1">
                <a:solidFill>
                  <a:srgbClr val="52584D"/>
                </a:solidFill>
                <a:latin typeface="Glacial Indifference"/>
              </a:rPr>
              <a:t>Lektion</a:t>
            </a:r>
            <a:r>
              <a:rPr lang="en-US" sz="1600" spc="80" dirty="0">
                <a:solidFill>
                  <a:srgbClr val="52584D"/>
                </a:solidFill>
                <a:latin typeface="Glacial Indifference"/>
              </a:rPr>
              <a:t> 4:</a:t>
            </a:r>
            <a:r>
              <a:rPr lang="es-ES" sz="1600" spc="80" dirty="0">
                <a:solidFill>
                  <a:srgbClr val="52584D"/>
                </a:solidFill>
                <a:latin typeface="Glacial Indifference"/>
              </a:rPr>
              <a:t> </a:t>
            </a:r>
            <a:r>
              <a:rPr lang="en-GB" sz="1600" spc="80" dirty="0" err="1">
                <a:solidFill>
                  <a:srgbClr val="52584D"/>
                </a:solidFill>
                <a:latin typeface="Glacial Indifference"/>
              </a:rPr>
              <a:t>Architektur</a:t>
            </a:r>
            <a:r>
              <a:rPr lang="en-GB" sz="1600" spc="80" dirty="0">
                <a:solidFill>
                  <a:srgbClr val="52584D"/>
                </a:solidFill>
                <a:latin typeface="Glacial Indifference"/>
              </a:rPr>
              <a:t>-Design – </a:t>
            </a:r>
            <a:r>
              <a:rPr lang="en-GB" sz="1600" spc="80" dirty="0" err="1">
                <a:solidFill>
                  <a:srgbClr val="52584D"/>
                </a:solidFill>
                <a:latin typeface="Glacial Indifference"/>
              </a:rPr>
              <a:t>Entwurf</a:t>
            </a:r>
            <a:r>
              <a:rPr lang="en-GB" sz="1600" spc="80" dirty="0">
                <a:solidFill>
                  <a:srgbClr val="52584D"/>
                </a:solidFill>
                <a:latin typeface="Glacial Indifference"/>
              </a:rPr>
              <a:t> und </a:t>
            </a:r>
            <a:r>
              <a:rPr lang="en-GB" sz="1600" spc="80" dirty="0" err="1">
                <a:solidFill>
                  <a:srgbClr val="52584D"/>
                </a:solidFill>
                <a:latin typeface="Glacial Indifference"/>
              </a:rPr>
              <a:t>Planung</a:t>
            </a:r>
            <a:r>
              <a:rPr lang="en-GB" sz="1600" spc="80" dirty="0">
                <a:solidFill>
                  <a:srgbClr val="52584D"/>
                </a:solidFill>
                <a:latin typeface="Glacial Indifference"/>
              </a:rPr>
              <a:t>.</a:t>
            </a:r>
            <a:endParaRPr lang="en-US" sz="1600" spc="80" dirty="0">
              <a:solidFill>
                <a:srgbClr val="52584D"/>
              </a:solidFill>
              <a:latin typeface="Glacial Indifferenc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9"/>
          <p:cNvGrpSpPr/>
          <p:nvPr/>
        </p:nvGrpSpPr>
        <p:grpSpPr>
          <a:xfrm>
            <a:off x="1028700" y="-313966"/>
            <a:ext cx="8385423" cy="3263400"/>
            <a:chOff x="0" y="0"/>
            <a:chExt cx="11180564" cy="5344201"/>
          </a:xfrm>
          <a:solidFill>
            <a:srgbClr val="52584D"/>
          </a:solidFill>
        </p:grpSpPr>
        <p:sp>
          <p:nvSpPr>
            <p:cNvPr id="10" name="AutoShape 10"/>
            <p:cNvSpPr/>
            <p:nvPr/>
          </p:nvSpPr>
          <p:spPr>
            <a:xfrm>
              <a:off x="0" y="0"/>
              <a:ext cx="11180564" cy="5344201"/>
            </a:xfrm>
            <a:prstGeom prst="rect">
              <a:avLst/>
            </a:prstGeom>
            <a:grpFill/>
          </p:spPr>
        </p:sp>
        <p:sp>
          <p:nvSpPr>
            <p:cNvPr id="11" name="TextBox 11"/>
            <p:cNvSpPr txBox="1"/>
            <p:nvPr/>
          </p:nvSpPr>
          <p:spPr>
            <a:xfrm>
              <a:off x="982007" y="1063808"/>
              <a:ext cx="9838393" cy="1713668"/>
            </a:xfrm>
            <a:prstGeom prst="rect">
              <a:avLst/>
            </a:prstGeom>
            <a:grpFill/>
          </p:spPr>
          <p:txBody>
            <a:bodyPr wrap="square" lIns="0" tIns="0" rIns="0" bIns="0" rtlCol="0" anchor="t">
              <a:spAutoFit/>
            </a:bodyPr>
            <a:lstStyle/>
            <a:p>
              <a:pPr algn="l">
                <a:lnSpc>
                  <a:spcPts val="8370"/>
                </a:lnSpc>
              </a:pPr>
              <a:r>
                <a:rPr lang="en-US" sz="6200" spc="310" dirty="0" err="1">
                  <a:solidFill>
                    <a:srgbClr val="FEFFF8"/>
                  </a:solidFill>
                  <a:latin typeface="League Spartan"/>
                </a:rPr>
                <a:t>Prozess</a:t>
              </a:r>
              <a:endParaRPr lang="en-US" sz="6200" spc="310" dirty="0">
                <a:solidFill>
                  <a:srgbClr val="FEFFF8"/>
                </a:solidFill>
                <a:latin typeface="League Spartan"/>
              </a:endParaRPr>
            </a:p>
          </p:txBody>
        </p:sp>
      </p:grpSp>
      <p:sp>
        <p:nvSpPr>
          <p:cNvPr id="14" name="AutoShape 14"/>
          <p:cNvSpPr/>
          <p:nvPr/>
        </p:nvSpPr>
        <p:spPr>
          <a:xfrm>
            <a:off x="1028700" y="9252585"/>
            <a:ext cx="16230600" cy="38100"/>
          </a:xfrm>
          <a:prstGeom prst="rect">
            <a:avLst/>
          </a:prstGeom>
          <a:solidFill>
            <a:srgbClr val="52584D"/>
          </a:solidFill>
          <a:ln>
            <a:solidFill>
              <a:srgbClr val="52584D"/>
            </a:solidFill>
          </a:ln>
        </p:spPr>
      </p:sp>
      <p:sp>
        <p:nvSpPr>
          <p:cNvPr id="23" name="Θέση αριθμού διαφάνειας 12">
            <a:extLst>
              <a:ext uri="{FF2B5EF4-FFF2-40B4-BE49-F238E27FC236}">
                <a16:creationId xmlns:a16="http://schemas.microsoft.com/office/drawing/2014/main" id="{57F4E76C-F604-452D-850E-4C073A183D39}"/>
              </a:ext>
            </a:extLst>
          </p:cNvPr>
          <p:cNvSpPr>
            <a:spLocks noGrp="1"/>
          </p:cNvSpPr>
          <p:nvPr>
            <p:ph type="sldNum" sz="quarter" idx="12"/>
          </p:nvPr>
        </p:nvSpPr>
        <p:spPr>
          <a:xfrm>
            <a:off x="15240" y="9775984"/>
            <a:ext cx="2133600" cy="365125"/>
          </a:xfrm>
        </p:spPr>
        <p:txBody>
          <a:bodyPr/>
          <a:lstStyle/>
          <a:p>
            <a:pPr algn="l"/>
            <a:fld id="{B6F15528-21DE-4FAA-801E-634DDDAF4B2B}" type="slidenum">
              <a:rPr lang="en-US" sz="2400" spc="120">
                <a:solidFill>
                  <a:srgbClr val="D9D9D9"/>
                </a:solidFill>
                <a:latin typeface="Glacial Indifference"/>
              </a:rPr>
              <a:pPr algn="l"/>
              <a:t>5</a:t>
            </a:fld>
            <a:endParaRPr lang="en-US" sz="2400" spc="120" dirty="0">
              <a:solidFill>
                <a:srgbClr val="D9D9D9"/>
              </a:solidFill>
              <a:latin typeface="Glacial Indifference"/>
            </a:endParaRPr>
          </a:p>
        </p:txBody>
      </p:sp>
      <p:sp>
        <p:nvSpPr>
          <p:cNvPr id="20" name="TextBox 7">
            <a:extLst>
              <a:ext uri="{FF2B5EF4-FFF2-40B4-BE49-F238E27FC236}">
                <a16:creationId xmlns:a16="http://schemas.microsoft.com/office/drawing/2014/main" id="{CD3826F4-81EC-4FBE-B627-096145F5BFAD}"/>
              </a:ext>
            </a:extLst>
          </p:cNvPr>
          <p:cNvSpPr txBox="1"/>
          <p:nvPr/>
        </p:nvSpPr>
        <p:spPr>
          <a:xfrm>
            <a:off x="1417541" y="4116492"/>
            <a:ext cx="7607740" cy="4841069"/>
          </a:xfrm>
          <a:prstGeom prst="rect">
            <a:avLst/>
          </a:prstGeom>
        </p:spPr>
        <p:txBody>
          <a:bodyPr lIns="0" tIns="0" rIns="0" bIns="0" rtlCol="0" anchor="t">
            <a:spAutoFit/>
          </a:bodyPr>
          <a:lstStyle/>
          <a:p>
            <a:pPr marR="17780" algn="just">
              <a:lnSpc>
                <a:spcPts val="3359"/>
              </a:lnSpc>
              <a:spcAft>
                <a:spcPts val="600"/>
              </a:spcAft>
              <a:buClr>
                <a:srgbClr val="385623"/>
              </a:buClr>
              <a:buSzPts val="2400"/>
            </a:pPr>
            <a:r>
              <a:rPr lang="de-DE" sz="2400" spc="120" dirty="0">
                <a:solidFill>
                  <a:srgbClr val="456A2C"/>
                </a:solidFill>
                <a:latin typeface="Glacial Indifference"/>
              </a:rPr>
              <a:t>Die Entwürfe sind jetzt viel detaillierter und werden für die Bauphase und die endgültigen Materialentscheidungen verwendet. Wenn dieser Teil fertiggestellt ist, wird der Entwurf an potenzielle Auftragnehmer für Kostenvoranschläge und an die Bauabteilung für Baugenehmigungen gesendet. Je nach Art der Projekte ist eine Verhandlungsphase erforderlich</a:t>
            </a:r>
            <a:r>
              <a:rPr lang="en-GB" sz="2400" spc="120" dirty="0">
                <a:solidFill>
                  <a:srgbClr val="456A2C"/>
                </a:solidFill>
                <a:latin typeface="Glacial Indifference"/>
              </a:rPr>
              <a:t>. </a:t>
            </a:r>
          </a:p>
          <a:p>
            <a:pPr marR="17780" algn="just">
              <a:lnSpc>
                <a:spcPts val="3359"/>
              </a:lnSpc>
              <a:spcAft>
                <a:spcPts val="600"/>
              </a:spcAft>
              <a:buClr>
                <a:srgbClr val="385623"/>
              </a:buClr>
              <a:buSzPts val="2400"/>
            </a:pPr>
            <a:r>
              <a:rPr lang="de-DE" sz="2400" spc="120" dirty="0">
                <a:solidFill>
                  <a:srgbClr val="456A2C"/>
                </a:solidFill>
                <a:latin typeface="Glacial Indifference"/>
              </a:rPr>
              <a:t>Die letzte Phase ist der Bau selbst. Durch die ausführliche Gebäudeplanung ist es möglich, den finalen Entwurf vollständig umzusetzen</a:t>
            </a:r>
            <a:r>
              <a:rPr lang="en-GB" sz="2400" spc="120" dirty="0">
                <a:solidFill>
                  <a:srgbClr val="456A2C"/>
                </a:solidFill>
                <a:latin typeface="Glacial Indifference"/>
              </a:rPr>
              <a:t>.</a:t>
            </a:r>
          </a:p>
        </p:txBody>
      </p:sp>
      <p:pic>
        <p:nvPicPr>
          <p:cNvPr id="12" name="Imagen 11">
            <a:extLst>
              <a:ext uri="{FF2B5EF4-FFF2-40B4-BE49-F238E27FC236}">
                <a16:creationId xmlns:a16="http://schemas.microsoft.com/office/drawing/2014/main" id="{6AF9EC27-7D38-4E19-9A66-3CB4649147D3}"/>
              </a:ext>
            </a:extLst>
          </p:cNvPr>
          <p:cNvPicPr>
            <a:picLocks noChangeAspect="1"/>
          </p:cNvPicPr>
          <p:nvPr/>
        </p:nvPicPr>
        <p:blipFill>
          <a:blip r:embed="rId3"/>
          <a:stretch>
            <a:fillRect/>
          </a:stretch>
        </p:blipFill>
        <p:spPr>
          <a:xfrm>
            <a:off x="10880558" y="665144"/>
            <a:ext cx="5449461" cy="3302185"/>
          </a:xfrm>
          <a:prstGeom prst="rect">
            <a:avLst/>
          </a:prstGeom>
        </p:spPr>
      </p:pic>
      <p:pic>
        <p:nvPicPr>
          <p:cNvPr id="13" name="Imagen 12">
            <a:extLst>
              <a:ext uri="{FF2B5EF4-FFF2-40B4-BE49-F238E27FC236}">
                <a16:creationId xmlns:a16="http://schemas.microsoft.com/office/drawing/2014/main" id="{B47E2E3B-3790-437A-B30C-4BFFFF946B26}"/>
              </a:ext>
            </a:extLst>
          </p:cNvPr>
          <p:cNvPicPr>
            <a:picLocks noChangeAspect="1"/>
          </p:cNvPicPr>
          <p:nvPr/>
        </p:nvPicPr>
        <p:blipFill>
          <a:blip r:embed="rId4"/>
          <a:stretch>
            <a:fillRect/>
          </a:stretch>
        </p:blipFill>
        <p:spPr>
          <a:xfrm>
            <a:off x="10896599" y="4896405"/>
            <a:ext cx="5433419" cy="4072811"/>
          </a:xfrm>
          <a:prstGeom prst="rect">
            <a:avLst/>
          </a:prstGeom>
        </p:spPr>
      </p:pic>
      <p:sp>
        <p:nvSpPr>
          <p:cNvPr id="15" name="CuadroTexto 14">
            <a:extLst>
              <a:ext uri="{FF2B5EF4-FFF2-40B4-BE49-F238E27FC236}">
                <a16:creationId xmlns:a16="http://schemas.microsoft.com/office/drawing/2014/main" id="{4B291E98-DFB9-448E-A0C2-7E2275D30DD0}"/>
              </a:ext>
            </a:extLst>
          </p:cNvPr>
          <p:cNvSpPr txBox="1"/>
          <p:nvPr/>
        </p:nvSpPr>
        <p:spPr>
          <a:xfrm>
            <a:off x="10864516" y="4175681"/>
            <a:ext cx="6093724" cy="496290"/>
          </a:xfrm>
          <a:prstGeom prst="rect">
            <a:avLst/>
          </a:prstGeom>
          <a:noFill/>
        </p:spPr>
        <p:txBody>
          <a:bodyPr wrap="square">
            <a:spAutoFit/>
          </a:bodyPr>
          <a:lstStyle/>
          <a:p>
            <a:pPr marR="17780" algn="just">
              <a:lnSpc>
                <a:spcPts val="3359"/>
              </a:lnSpc>
              <a:spcAft>
                <a:spcPts val="600"/>
              </a:spcAft>
              <a:buClr>
                <a:srgbClr val="385623"/>
              </a:buClr>
              <a:buSzPts val="2400"/>
            </a:pPr>
            <a:r>
              <a:rPr lang="en-GB" sz="2400" spc="120" dirty="0">
                <a:solidFill>
                  <a:srgbClr val="456A2C"/>
                </a:solidFill>
                <a:latin typeface="Glacial Indifference"/>
              </a:rPr>
              <a:t>Half Tree House-Jacobs Chung </a:t>
            </a:r>
          </a:p>
        </p:txBody>
      </p:sp>
      <p:sp>
        <p:nvSpPr>
          <p:cNvPr id="17" name="TextBox 5">
            <a:extLst>
              <a:ext uri="{FF2B5EF4-FFF2-40B4-BE49-F238E27FC236}">
                <a16:creationId xmlns:a16="http://schemas.microsoft.com/office/drawing/2014/main" id="{44698117-8D36-4BF1-AC79-0DB9B08CFF4B}"/>
              </a:ext>
            </a:extLst>
          </p:cNvPr>
          <p:cNvSpPr txBox="1"/>
          <p:nvPr/>
        </p:nvSpPr>
        <p:spPr>
          <a:xfrm>
            <a:off x="9651560" y="9574054"/>
            <a:ext cx="8255440" cy="248914"/>
          </a:xfrm>
          <a:prstGeom prst="rect">
            <a:avLst/>
          </a:prstGeom>
        </p:spPr>
        <p:txBody>
          <a:bodyPr wrap="square" lIns="0" tIns="0" rIns="0" bIns="0" rtlCol="0" anchor="t">
            <a:spAutoFit/>
          </a:bodyPr>
          <a:lstStyle/>
          <a:p>
            <a:pPr marR="17780">
              <a:lnSpc>
                <a:spcPct val="107000"/>
              </a:lnSpc>
              <a:spcAft>
                <a:spcPts val="800"/>
              </a:spcAft>
            </a:pPr>
            <a:r>
              <a:rPr lang="en-US" sz="1600" spc="80" dirty="0" err="1">
                <a:solidFill>
                  <a:srgbClr val="52584D"/>
                </a:solidFill>
                <a:latin typeface="Glacial Indifference"/>
              </a:rPr>
              <a:t>Lektion</a:t>
            </a:r>
            <a:r>
              <a:rPr lang="en-US" sz="1600" spc="80" dirty="0">
                <a:solidFill>
                  <a:srgbClr val="52584D"/>
                </a:solidFill>
                <a:latin typeface="Glacial Indifference"/>
              </a:rPr>
              <a:t> 4:</a:t>
            </a:r>
            <a:r>
              <a:rPr lang="es-ES" sz="1600" spc="80" dirty="0">
                <a:solidFill>
                  <a:srgbClr val="52584D"/>
                </a:solidFill>
                <a:latin typeface="Glacial Indifference"/>
              </a:rPr>
              <a:t> </a:t>
            </a:r>
            <a:r>
              <a:rPr lang="en-GB" sz="1600" spc="80" dirty="0" err="1">
                <a:solidFill>
                  <a:srgbClr val="52584D"/>
                </a:solidFill>
                <a:latin typeface="Glacial Indifference"/>
              </a:rPr>
              <a:t>Architektur</a:t>
            </a:r>
            <a:r>
              <a:rPr lang="en-GB" sz="1600" spc="80" dirty="0">
                <a:solidFill>
                  <a:srgbClr val="52584D"/>
                </a:solidFill>
                <a:latin typeface="Glacial Indifference"/>
              </a:rPr>
              <a:t>-Design – </a:t>
            </a:r>
            <a:r>
              <a:rPr lang="en-GB" sz="1600" spc="80" dirty="0" err="1">
                <a:solidFill>
                  <a:srgbClr val="52584D"/>
                </a:solidFill>
                <a:latin typeface="Glacial Indifference"/>
              </a:rPr>
              <a:t>Entwurf</a:t>
            </a:r>
            <a:r>
              <a:rPr lang="en-GB" sz="1600" spc="80" dirty="0">
                <a:solidFill>
                  <a:srgbClr val="52584D"/>
                </a:solidFill>
                <a:latin typeface="Glacial Indifference"/>
              </a:rPr>
              <a:t> und </a:t>
            </a:r>
            <a:r>
              <a:rPr lang="en-GB" sz="1600" spc="80" dirty="0" err="1">
                <a:solidFill>
                  <a:srgbClr val="52584D"/>
                </a:solidFill>
                <a:latin typeface="Glacial Indifference"/>
              </a:rPr>
              <a:t>Planung</a:t>
            </a:r>
            <a:r>
              <a:rPr lang="en-GB" sz="1600" spc="80" dirty="0">
                <a:solidFill>
                  <a:srgbClr val="52584D"/>
                </a:solidFill>
                <a:latin typeface="Glacial Indifference"/>
              </a:rPr>
              <a:t>.</a:t>
            </a:r>
            <a:endParaRPr lang="en-US" sz="1600" spc="80" dirty="0">
              <a:solidFill>
                <a:srgbClr val="52584D"/>
              </a:solidFill>
              <a:latin typeface="Glacial Indifference"/>
            </a:endParaRPr>
          </a:p>
        </p:txBody>
      </p:sp>
    </p:spTree>
    <p:extLst>
      <p:ext uri="{BB962C8B-B14F-4D97-AF65-F5344CB8AC3E}">
        <p14:creationId xmlns:p14="http://schemas.microsoft.com/office/powerpoint/2010/main" val="3984294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279</Words>
  <Application>Microsoft Office PowerPoint</Application>
  <PresentationFormat>Benutzerdefiniert</PresentationFormat>
  <Paragraphs>29</Paragraphs>
  <Slides>5</Slides>
  <Notes>2</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5</vt:i4>
      </vt:variant>
    </vt:vector>
  </HeadingPairs>
  <TitlesOfParts>
    <vt:vector size="12" baseType="lpstr">
      <vt:lpstr>League Spartan</vt:lpstr>
      <vt:lpstr>Arial</vt:lpstr>
      <vt:lpstr>Verdana</vt:lpstr>
      <vt:lpstr>Glacial Indifference Bold</vt:lpstr>
      <vt:lpstr>Glacial Indifference</vt:lpstr>
      <vt:lpstr>Calibri</vt:lpstr>
      <vt:lpstr>Office Theme</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Washed Out Fishing Laws Wide Presentation</dc:title>
  <dc:creator>sakis</dc:creator>
  <cp:lastModifiedBy>Robert Pirker</cp:lastModifiedBy>
  <cp:revision>67</cp:revision>
  <dcterms:created xsi:type="dcterms:W3CDTF">2006-08-16T00:00:00Z</dcterms:created>
  <dcterms:modified xsi:type="dcterms:W3CDTF">2021-11-17T12:08:52Z</dcterms:modified>
  <dc:identifier>DAD7Xzioke4</dc:identifier>
</cp:coreProperties>
</file>