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8" r:id="rId4"/>
    <p:sldId id="279" r:id="rId5"/>
    <p:sldId id="260" r:id="rId6"/>
    <p:sldId id="273" r:id="rId7"/>
  </p:sldIdLst>
  <p:sldSz cx="18288000" cy="10287000"/>
  <p:notesSz cx="6858000" cy="9144000"/>
  <p:embeddedFontLst>
    <p:embeddedFont>
      <p:font typeface="Glacial Indifference" panose="020B0604020202020204" charset="0"/>
      <p:regular r:id="rId9"/>
    </p:embeddedFont>
    <p:embeddedFont>
      <p:font typeface="League Spartan" panose="020B0604020202020204" charset="-70"/>
      <p:regular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5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fo" userId="5f4cd121-e085-46fb-a450-d10438a7add8" providerId="ADAL" clId="{74DC46EB-2251-4901-AEBD-12F5C9A751CF}"/>
    <pc:docChg chg="undo redo custSel modSld">
      <pc:chgData name="Info" userId="5f4cd121-e085-46fb-a450-d10438a7add8" providerId="ADAL" clId="{74DC46EB-2251-4901-AEBD-12F5C9A751CF}" dt="2020-12-29T15:56:29.695" v="98" actId="20577"/>
      <pc:docMkLst>
        <pc:docMk/>
      </pc:docMkLst>
      <pc:sldChg chg="modSp mod">
        <pc:chgData name="Info" userId="5f4cd121-e085-46fb-a450-d10438a7add8" providerId="ADAL" clId="{74DC46EB-2251-4901-AEBD-12F5C9A751CF}" dt="2020-12-29T15:45:32.488" v="3" actId="20577"/>
        <pc:sldMkLst>
          <pc:docMk/>
          <pc:sldMk cId="0" sldId="258"/>
        </pc:sldMkLst>
        <pc:spChg chg="mod">
          <ac:chgData name="Info" userId="5f4cd121-e085-46fb-a450-d10438a7add8" providerId="ADAL" clId="{74DC46EB-2251-4901-AEBD-12F5C9A751CF}" dt="2020-12-29T15:45:32.488" v="3" actId="20577"/>
          <ac:spMkLst>
            <pc:docMk/>
            <pc:sldMk cId="0" sldId="258"/>
            <ac:spMk id="2" creationId="{00000000-0000-0000-0000-000000000000}"/>
          </ac:spMkLst>
        </pc:spChg>
      </pc:sldChg>
      <pc:sldChg chg="modSp mod">
        <pc:chgData name="Info" userId="5f4cd121-e085-46fb-a450-d10438a7add8" providerId="ADAL" clId="{74DC46EB-2251-4901-AEBD-12F5C9A751CF}" dt="2020-12-29T15:56:29.695" v="98" actId="20577"/>
        <pc:sldMkLst>
          <pc:docMk/>
          <pc:sldMk cId="0" sldId="263"/>
        </pc:sldMkLst>
        <pc:spChg chg="mod">
          <ac:chgData name="Info" userId="5f4cd121-e085-46fb-a450-d10438a7add8" providerId="ADAL" clId="{74DC46EB-2251-4901-AEBD-12F5C9A751CF}" dt="2020-12-29T15:56:29.695" v="98" actId="20577"/>
          <ac:spMkLst>
            <pc:docMk/>
            <pc:sldMk cId="0" sldId="263"/>
            <ac:spMk id="6" creationId="{00000000-0000-0000-0000-000000000000}"/>
          </ac:spMkLst>
        </pc:spChg>
      </pc:sldChg>
      <pc:sldChg chg="modSp mod">
        <pc:chgData name="Info" userId="5f4cd121-e085-46fb-a450-d10438a7add8" providerId="ADAL" clId="{74DC46EB-2251-4901-AEBD-12F5C9A751CF}" dt="2020-12-29T15:49:27.862" v="44" actId="1076"/>
        <pc:sldMkLst>
          <pc:docMk/>
          <pc:sldMk cId="946794337" sldId="267"/>
        </pc:sldMkLst>
        <pc:spChg chg="mod">
          <ac:chgData name="Info" userId="5f4cd121-e085-46fb-a450-d10438a7add8" providerId="ADAL" clId="{74DC46EB-2251-4901-AEBD-12F5C9A751CF}" dt="2020-12-29T15:48:54.736" v="39" actId="1076"/>
          <ac:spMkLst>
            <pc:docMk/>
            <pc:sldMk cId="946794337" sldId="267"/>
            <ac:spMk id="5" creationId="{00000000-0000-0000-0000-000000000000}"/>
          </ac:spMkLst>
        </pc:spChg>
        <pc:spChg chg="mod">
          <ac:chgData name="Info" userId="5f4cd121-e085-46fb-a450-d10438a7add8" providerId="ADAL" clId="{74DC46EB-2251-4901-AEBD-12F5C9A751CF}" dt="2020-12-29T15:49:27.862" v="44" actId="1076"/>
          <ac:spMkLst>
            <pc:docMk/>
            <pc:sldMk cId="946794337" sldId="267"/>
            <ac:spMk id="6" creationId="{00000000-0000-0000-0000-000000000000}"/>
          </ac:spMkLst>
        </pc:spChg>
      </pc:sldChg>
      <pc:sldChg chg="modSp mod">
        <pc:chgData name="Info" userId="5f4cd121-e085-46fb-a450-d10438a7add8" providerId="ADAL" clId="{74DC46EB-2251-4901-AEBD-12F5C9A751CF}" dt="2020-12-29T15:51:55.813" v="71" actId="20577"/>
        <pc:sldMkLst>
          <pc:docMk/>
          <pc:sldMk cId="2291808418" sldId="273"/>
        </pc:sldMkLst>
        <pc:spChg chg="mod">
          <ac:chgData name="Info" userId="5f4cd121-e085-46fb-a450-d10438a7add8" providerId="ADAL" clId="{74DC46EB-2251-4901-AEBD-12F5C9A751CF}" dt="2020-12-29T15:50:22.238" v="51" actId="14100"/>
          <ac:spMkLst>
            <pc:docMk/>
            <pc:sldMk cId="2291808418" sldId="273"/>
            <ac:spMk id="4" creationId="{865F3EEF-4003-497A-B3B3-9F78BAACE0FA}"/>
          </ac:spMkLst>
        </pc:spChg>
        <pc:spChg chg="mod">
          <ac:chgData name="Info" userId="5f4cd121-e085-46fb-a450-d10438a7add8" providerId="ADAL" clId="{74DC46EB-2251-4901-AEBD-12F5C9A751CF}" dt="2020-12-29T15:51:55.813" v="71" actId="20577"/>
          <ac:spMkLst>
            <pc:docMk/>
            <pc:sldMk cId="2291808418" sldId="273"/>
            <ac:spMk id="9" creationId="{757E5714-447D-4963-A298-E9D6732C5B75}"/>
          </ac:spMkLst>
        </pc:spChg>
      </pc:sldChg>
      <pc:sldChg chg="modSp mod">
        <pc:chgData name="Info" userId="5f4cd121-e085-46fb-a450-d10438a7add8" providerId="ADAL" clId="{74DC46EB-2251-4901-AEBD-12F5C9A751CF}" dt="2020-12-29T15:46:35.211" v="11" actId="20577"/>
        <pc:sldMkLst>
          <pc:docMk/>
          <pc:sldMk cId="994681763" sldId="279"/>
        </pc:sldMkLst>
        <pc:spChg chg="mod">
          <ac:chgData name="Info" userId="5f4cd121-e085-46fb-a450-d10438a7add8" providerId="ADAL" clId="{74DC46EB-2251-4901-AEBD-12F5C9A751CF}" dt="2020-12-29T15:46:35.211" v="11" actId="20577"/>
          <ac:spMkLst>
            <pc:docMk/>
            <pc:sldMk cId="994681763" sldId="279"/>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11/17/2021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E049B05-4D01-431C-B399-F8068D598276}" type="slidenum">
              <a:rPr lang="en-US" smtClean="0"/>
              <a:t>3</a:t>
            </a:fld>
            <a:endParaRPr lang="en-US"/>
          </a:p>
        </p:txBody>
      </p:sp>
    </p:spTree>
    <p:extLst>
      <p:ext uri="{BB962C8B-B14F-4D97-AF65-F5344CB8AC3E}">
        <p14:creationId xmlns:p14="http://schemas.microsoft.com/office/powerpoint/2010/main" val="2709517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E049B05-4D01-431C-B399-F8068D598276}" type="slidenum">
              <a:rPr lang="en-US" smtClean="0"/>
              <a:t>4</a:t>
            </a:fld>
            <a:endParaRPr lang="en-US"/>
          </a:p>
        </p:txBody>
      </p:sp>
    </p:spTree>
    <p:extLst>
      <p:ext uri="{BB962C8B-B14F-4D97-AF65-F5344CB8AC3E}">
        <p14:creationId xmlns:p14="http://schemas.microsoft.com/office/powerpoint/2010/main" val="2024691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TextBox 9">
            <a:extLst>
              <a:ext uri="{FF2B5EF4-FFF2-40B4-BE49-F238E27FC236}">
                <a16:creationId xmlns:a16="http://schemas.microsoft.com/office/drawing/2014/main" id="{14AF3C01-96C4-4D24-9F42-8A78AA579D39}"/>
              </a:ext>
            </a:extLst>
          </p:cNvPr>
          <p:cNvSpPr txBox="1"/>
          <p:nvPr userDrawn="1"/>
        </p:nvSpPr>
        <p:spPr>
          <a:xfrm>
            <a:off x="10363200" y="978360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GUIDELINES ON WORK WITH GLT AND CLT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11/17/2021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14" name="Kuva 13" descr="Kuva, joka sisältää kohteen rakennus, istuminen, koroke, mies&#10;&#10;Kuvaus luotu automaattisesti">
            <a:extLst>
              <a:ext uri="{FF2B5EF4-FFF2-40B4-BE49-F238E27FC236}">
                <a16:creationId xmlns:a16="http://schemas.microsoft.com/office/drawing/2014/main" id="{07D41CF5-5C22-4D8C-A6DD-E384F69674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5265" y="-132414"/>
            <a:ext cx="15944841" cy="10609913"/>
          </a:xfrm>
          <a:prstGeom prst="rect">
            <a:avLst/>
          </a:prstGeom>
        </p:spPr>
      </p:pic>
      <p:grpSp>
        <p:nvGrpSpPr>
          <p:cNvPr id="3" name="Group 3"/>
          <p:cNvGrpSpPr/>
          <p:nvPr/>
        </p:nvGrpSpPr>
        <p:grpSpPr>
          <a:xfrm>
            <a:off x="0" y="2806797"/>
            <a:ext cx="19201528" cy="5119342"/>
            <a:chOff x="0" y="0"/>
            <a:chExt cx="25602039" cy="6825789"/>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1388404"/>
              <a:ext cx="23688692" cy="5437385"/>
            </a:xfrm>
            <a:prstGeom prst="rect">
              <a:avLst/>
            </a:prstGeom>
            <a:grpFill/>
          </p:spPr>
          <p:txBody>
            <a:bodyPr wrap="square" lIns="0" tIns="0" rIns="0" bIns="0" rtlCol="0" anchor="t">
              <a:spAutoFit/>
            </a:bodyPr>
            <a:lstStyle/>
            <a:p>
              <a:pPr algn="l">
                <a:lnSpc>
                  <a:spcPts val="10580"/>
                </a:lnSpc>
              </a:pPr>
              <a:r>
                <a:rPr lang="lv-LV" sz="6600" b="1" dirty="0">
                  <a:solidFill>
                    <a:srgbClr val="FEFFF8"/>
                  </a:solidFill>
                  <a:latin typeface="Glos"/>
                </a:rPr>
                <a:t>VADLĪNIJAS DARBAM AR </a:t>
              </a:r>
              <a:r>
                <a:rPr lang="lv-LV" sz="6600" b="1" dirty="0" smtClean="0">
                  <a:solidFill>
                    <a:srgbClr val="FEFFF8"/>
                  </a:solidFill>
                  <a:latin typeface="Glos"/>
                </a:rPr>
                <a:t>KĀRTAINI LĪMĒTIEM KOKMATERIĀLIEM UN KRUSTENISKI LĪMĒTIEM PANEĻIEM </a:t>
              </a:r>
              <a:endParaRPr lang="lv-LV" sz="6600" b="1" dirty="0">
                <a:solidFill>
                  <a:srgbClr val="FEFFF8"/>
                </a:solidFill>
                <a:latin typeface="Glos"/>
              </a:endParaRPr>
            </a:p>
          </p:txBody>
        </p:sp>
        <p:sp>
          <p:nvSpPr>
            <p:cNvPr id="7" name="AutoShape 7"/>
            <p:cNvSpPr/>
            <p:nvPr/>
          </p:nvSpPr>
          <p:spPr>
            <a:xfrm>
              <a:off x="1913347" y="623700"/>
              <a:ext cx="11633201" cy="1167753"/>
            </a:xfrm>
            <a:prstGeom prst="rect">
              <a:avLst/>
            </a:prstGeom>
            <a:grpFill/>
          </p:spPr>
        </p:sp>
        <p:sp>
          <p:nvSpPr>
            <p:cNvPr id="8" name="TextBox 8"/>
            <p:cNvSpPr txBox="1"/>
            <p:nvPr/>
          </p:nvSpPr>
          <p:spPr>
            <a:xfrm>
              <a:off x="2336800" y="718673"/>
              <a:ext cx="17294580" cy="487313"/>
            </a:xfrm>
            <a:prstGeom prst="rect">
              <a:avLst/>
            </a:prstGeom>
            <a:grpFill/>
          </p:spPr>
          <p:txBody>
            <a:bodyPr wrap="square" lIns="0" tIns="0" rIns="0" bIns="0" rtlCol="0" anchor="t">
              <a:spAutoFit/>
            </a:bodyPr>
            <a:lstStyle/>
            <a:p>
              <a:pPr algn="l">
                <a:lnSpc>
                  <a:spcPts val="3000"/>
                </a:lnSpc>
              </a:pPr>
              <a:r>
                <a:rPr lang="lv-LV" sz="2400" dirty="0">
                  <a:solidFill>
                    <a:srgbClr val="FEFFF8"/>
                  </a:solidFill>
                  <a:latin typeface="Glos"/>
                </a:rPr>
                <a:t>03-3/ LU2: KOKA </a:t>
              </a:r>
              <a:r>
                <a:rPr lang="lv-LV" sz="2400" dirty="0" smtClean="0">
                  <a:solidFill>
                    <a:srgbClr val="FEFFF8"/>
                  </a:solidFill>
                  <a:latin typeface="Glos"/>
                </a:rPr>
                <a:t>KONSTRUKCIJAS, </a:t>
              </a:r>
              <a:r>
                <a:rPr lang="lv-LV" sz="2400" dirty="0">
                  <a:solidFill>
                    <a:srgbClr val="FEFFF8"/>
                  </a:solidFill>
                  <a:latin typeface="Glos"/>
                </a:rPr>
                <a:t>ATJAUNOŠANA UN </a:t>
              </a:r>
              <a:r>
                <a:rPr lang="lv-LV" sz="2400" dirty="0" smtClean="0">
                  <a:solidFill>
                    <a:srgbClr val="FEFFF8"/>
                  </a:solidFill>
                  <a:latin typeface="Glos"/>
                </a:rPr>
                <a:t>DEMONTĀŽA</a:t>
              </a:r>
              <a:endParaRPr lang="lv-LV" sz="2400" dirty="0">
                <a:solidFill>
                  <a:srgbClr val="FEFFF8"/>
                </a:solidFill>
                <a:latin typeface="Glos"/>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8" name="Kuva 7" descr="Kuva, joka sisältää kohteen sisä, rakennus, ikkuna, pöytä&#10;&#10;Kuvaus luotu automaattisesti">
            <a:extLst>
              <a:ext uri="{FF2B5EF4-FFF2-40B4-BE49-F238E27FC236}">
                <a16:creationId xmlns:a16="http://schemas.microsoft.com/office/drawing/2014/main" id="{616FECED-BE4C-406A-BC76-6593D2BC5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4929" y="457200"/>
            <a:ext cx="12843071" cy="8572500"/>
          </a:xfrm>
          <a:prstGeom prst="rect">
            <a:avLst/>
          </a:prstGeom>
        </p:spPr>
      </p:pic>
      <p:grpSp>
        <p:nvGrpSpPr>
          <p:cNvPr id="3" name="Group 3"/>
          <p:cNvGrpSpPr/>
          <p:nvPr/>
        </p:nvGrpSpPr>
        <p:grpSpPr>
          <a:xfrm>
            <a:off x="1219200" y="-472888"/>
            <a:ext cx="8385423" cy="8119650"/>
            <a:chOff x="254000" y="-211895"/>
            <a:chExt cx="11180564" cy="10826200"/>
          </a:xfrm>
          <a:solidFill>
            <a:schemeClr val="bg1">
              <a:lumMod val="95000"/>
            </a:schemeClr>
          </a:solidFill>
        </p:grpSpPr>
        <p:sp>
          <p:nvSpPr>
            <p:cNvPr id="4" name="AutoShape 4"/>
            <p:cNvSpPr/>
            <p:nvPr/>
          </p:nvSpPr>
          <p:spPr>
            <a:xfrm>
              <a:off x="254000" y="-211895"/>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lv-LV" sz="6200" b="1" dirty="0">
                  <a:solidFill>
                    <a:srgbClr val="456A2C"/>
                  </a:solidFill>
                  <a:latin typeface="Glos"/>
                </a:rPr>
                <a:t>PREZENTĀCIJAS </a:t>
              </a:r>
              <a:r>
                <a:rPr lang="lv-LV" sz="6200" b="1" dirty="0" smtClean="0">
                  <a:solidFill>
                    <a:srgbClr val="456A2C"/>
                  </a:solidFill>
                  <a:latin typeface="Glos"/>
                </a:rPr>
                <a:t>SATURS</a:t>
              </a:r>
              <a:endParaRPr lang="lv-LV" sz="6200" b="1" dirty="0">
                <a:solidFill>
                  <a:srgbClr val="456A2C"/>
                </a:solidFill>
                <a:latin typeface="Glos"/>
              </a:endParaRPr>
            </a:p>
          </p:txBody>
        </p:sp>
        <p:sp>
          <p:nvSpPr>
            <p:cNvPr id="6" name="TextBox 6"/>
            <p:cNvSpPr txBox="1"/>
            <p:nvPr/>
          </p:nvSpPr>
          <p:spPr>
            <a:xfrm>
              <a:off x="1002624" y="7381610"/>
              <a:ext cx="9214823" cy="2906779"/>
            </a:xfrm>
            <a:prstGeom prst="rect">
              <a:avLst/>
            </a:prstGeom>
            <a:grpFill/>
          </p:spPr>
          <p:txBody>
            <a:bodyPr lIns="0" tIns="0" rIns="0" bIns="0" rtlCol="0" anchor="t">
              <a:spAutoFit/>
            </a:bodyPr>
            <a:lstStyle/>
            <a:p>
              <a:pPr>
                <a:lnSpc>
                  <a:spcPts val="3359"/>
                </a:lnSpc>
              </a:pPr>
              <a:r>
                <a:rPr lang="lv-LV" sz="2400" dirty="0">
                  <a:solidFill>
                    <a:srgbClr val="456A2C"/>
                  </a:solidFill>
                  <a:latin typeface="Glacial Indifference"/>
                </a:rPr>
                <a:t>-  </a:t>
              </a:r>
              <a:r>
                <a:rPr lang="lv-LV" sz="2400" dirty="0" smtClean="0">
                  <a:solidFill>
                    <a:srgbClr val="456A2C"/>
                  </a:solidFill>
                  <a:latin typeface="Glacial Indifference"/>
                </a:rPr>
                <a:t>Kārtaini līmēti kokmateriāli jeb GLT</a:t>
              </a:r>
              <a:endParaRPr lang="lv-LV" sz="2400" dirty="0">
                <a:solidFill>
                  <a:srgbClr val="456A2C"/>
                </a:solidFill>
                <a:latin typeface="Glacial Indifference"/>
              </a:endParaRPr>
            </a:p>
            <a:p>
              <a:pPr marL="342900" indent="-342900">
                <a:lnSpc>
                  <a:spcPts val="3359"/>
                </a:lnSpc>
                <a:buFontTx/>
                <a:buChar char="-"/>
              </a:pPr>
              <a:r>
                <a:rPr lang="lv-LV" sz="2400" dirty="0" smtClean="0">
                  <a:solidFill>
                    <a:srgbClr val="456A2C"/>
                  </a:solidFill>
                  <a:latin typeface="Glacial Indifference"/>
                </a:rPr>
                <a:t>Krusteniski līmēti kokmateriāli jeb CLT </a:t>
              </a:r>
              <a:endParaRPr lang="lv-LV" sz="2400" dirty="0">
                <a:solidFill>
                  <a:srgbClr val="456A2C"/>
                </a:solidFill>
                <a:latin typeface="Glacial Indifference"/>
              </a:endParaRPr>
            </a:p>
            <a:p>
              <a:pPr marL="342900" indent="-342900">
                <a:lnSpc>
                  <a:spcPts val="3359"/>
                </a:lnSpc>
                <a:buFontTx/>
                <a:buChar char="-"/>
              </a:pPr>
              <a:r>
                <a:rPr lang="lv-LV" sz="2400" dirty="0">
                  <a:solidFill>
                    <a:srgbClr val="456A2C"/>
                  </a:solidFill>
                  <a:latin typeface="Glacial Indifference"/>
                </a:rPr>
                <a:t>GLT un CLT produktu izmantošana</a:t>
              </a:r>
            </a:p>
            <a:p>
              <a:pPr marL="342900" indent="-342900">
                <a:lnSpc>
                  <a:spcPts val="3359"/>
                </a:lnSpc>
                <a:buFontTx/>
                <a:buChar char="-"/>
              </a:pPr>
              <a:r>
                <a:rPr lang="lv-LV" sz="2400" dirty="0">
                  <a:solidFill>
                    <a:srgbClr val="456A2C"/>
                  </a:solidFill>
                  <a:latin typeface="Glacial Indifference"/>
                </a:rPr>
                <a:t>Uzstādīšana</a:t>
              </a:r>
            </a:p>
            <a:p>
              <a:pPr marL="342900" indent="-342900">
                <a:lnSpc>
                  <a:spcPts val="3359"/>
                </a:lnSpc>
                <a:buFontTx/>
                <a:buChar char="-"/>
              </a:pPr>
              <a:r>
                <a:rPr lang="lv-LV" sz="2400" dirty="0" smtClean="0">
                  <a:solidFill>
                    <a:srgbClr val="456A2C"/>
                  </a:solidFill>
                  <a:latin typeface="Glacial Indifference"/>
                </a:rPr>
                <a:t>Biežāk </a:t>
              </a:r>
              <a:r>
                <a:rPr lang="lv-LV" sz="2400" dirty="0">
                  <a:solidFill>
                    <a:srgbClr val="456A2C"/>
                  </a:solidFill>
                  <a:latin typeface="Glacial Indifference"/>
                </a:rPr>
                <a:t>uzdotie jautājumi</a:t>
              </a:r>
            </a:p>
          </p:txBody>
        </p:sp>
        <p:sp>
          <p:nvSpPr>
            <p:cNvPr id="7" name="TextBox 7"/>
            <p:cNvSpPr txBox="1"/>
            <p:nvPr/>
          </p:nvSpPr>
          <p:spPr>
            <a:xfrm>
              <a:off x="1001671" y="6425817"/>
              <a:ext cx="9215776" cy="759524"/>
            </a:xfrm>
            <a:prstGeom prst="rect">
              <a:avLst/>
            </a:prstGeom>
            <a:grpFill/>
          </p:spPr>
          <p:txBody>
            <a:bodyPr lIns="0" tIns="0" rIns="0" bIns="0" rtlCol="0" anchor="t">
              <a:spAutoFit/>
            </a:bodyPr>
            <a:lstStyle/>
            <a:p>
              <a:pPr algn="l">
                <a:lnSpc>
                  <a:spcPts val="4810"/>
                </a:lnSpc>
              </a:pPr>
              <a:r>
                <a:rPr lang="lv-LV" sz="3700" b="1" dirty="0">
                  <a:solidFill>
                    <a:srgbClr val="456A2C"/>
                  </a:solidFill>
                  <a:latin typeface="Glos"/>
                </a:rPr>
                <a:t>Apskatītās tēmas</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a:solidFill>
                <a:srgbClr val="456A2C"/>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822953" y="163218"/>
            <a:ext cx="8385423" cy="6540252"/>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lv-LV" sz="2400" dirty="0">
                <a:solidFill>
                  <a:srgbClr val="456A2C"/>
                </a:solidFill>
                <a:latin typeface="Glacial Indifference"/>
              </a:rPr>
              <a:t>GLT jeb </a:t>
            </a:r>
            <a:r>
              <a:rPr lang="lv-LV" sz="2400" dirty="0" err="1">
                <a:solidFill>
                  <a:srgbClr val="456A2C"/>
                </a:solidFill>
                <a:latin typeface="Glacial Indifference"/>
              </a:rPr>
              <a:t>glulam</a:t>
            </a:r>
            <a:r>
              <a:rPr lang="lv-LV" sz="2400" dirty="0">
                <a:solidFill>
                  <a:srgbClr val="456A2C"/>
                </a:solidFill>
                <a:latin typeface="Glacial Indifference"/>
              </a:rPr>
              <a:t> kopumā ir koksnes izstrādājums, kas izgatavots, līmējot </a:t>
            </a:r>
            <a:r>
              <a:rPr lang="lv-LV" sz="2400" dirty="0" smtClean="0">
                <a:solidFill>
                  <a:srgbClr val="456A2C"/>
                </a:solidFill>
                <a:latin typeface="Glacial Indifference"/>
              </a:rPr>
              <a:t>lameles, </a:t>
            </a:r>
            <a:r>
              <a:rPr lang="lv-LV" sz="2400" dirty="0">
                <a:solidFill>
                  <a:srgbClr val="456A2C"/>
                </a:solidFill>
                <a:latin typeface="Glacial Indifference"/>
              </a:rPr>
              <a:t>kas sastāv vismaz no </a:t>
            </a:r>
            <a:r>
              <a:rPr lang="lv-LV" sz="2400" dirty="0" smtClean="0">
                <a:solidFill>
                  <a:srgbClr val="456A2C"/>
                </a:solidFill>
                <a:latin typeface="Glacial Indifference"/>
              </a:rPr>
              <a:t>trim </a:t>
            </a:r>
            <a:r>
              <a:rPr lang="lv-LV" sz="2400" dirty="0">
                <a:solidFill>
                  <a:srgbClr val="456A2C"/>
                </a:solidFill>
                <a:latin typeface="Glacial Indifference"/>
              </a:rPr>
              <a:t>45 mm </a:t>
            </a:r>
            <a:r>
              <a:rPr lang="lv-LV" sz="2400" dirty="0" smtClean="0">
                <a:solidFill>
                  <a:srgbClr val="456A2C"/>
                </a:solidFill>
                <a:latin typeface="Glacial Indifference"/>
              </a:rPr>
              <a:t>biezu lameļu kārtām, </a:t>
            </a:r>
            <a:r>
              <a:rPr lang="lv-LV" sz="2400" dirty="0">
                <a:solidFill>
                  <a:srgbClr val="456A2C"/>
                </a:solidFill>
                <a:latin typeface="Glacial Indifference"/>
              </a:rPr>
              <a:t>ēvelētiem zāģmateriāliem, kuru šķiedru virziens ir </a:t>
            </a:r>
            <a:r>
              <a:rPr lang="lv-LV" sz="2400" dirty="0" smtClean="0">
                <a:solidFill>
                  <a:srgbClr val="456A2C"/>
                </a:solidFill>
                <a:latin typeface="Glacial Indifference"/>
              </a:rPr>
              <a:t>sakrītošs ar produkta šķiedru virzienu.</a:t>
            </a:r>
            <a:endParaRPr lang="lv-LV" sz="2400" dirty="0">
              <a:solidFill>
                <a:srgbClr val="456A2C"/>
              </a:solidFill>
              <a:latin typeface="Glacial Indifference"/>
            </a:endParaRPr>
          </a:p>
          <a:p>
            <a:pPr>
              <a:lnSpc>
                <a:spcPts val="3359"/>
              </a:lnSpc>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lv-LV" sz="2400" dirty="0" smtClean="0">
                <a:solidFill>
                  <a:srgbClr val="456A2C"/>
                </a:solidFill>
                <a:latin typeface="Glacial Indifference"/>
              </a:rPr>
              <a:t>GLT </a:t>
            </a:r>
            <a:r>
              <a:rPr lang="lv-LV" sz="2400" dirty="0">
                <a:solidFill>
                  <a:srgbClr val="456A2C"/>
                </a:solidFill>
                <a:latin typeface="Glacial Indifference"/>
              </a:rPr>
              <a:t>sijām ir </a:t>
            </a:r>
            <a:r>
              <a:rPr lang="lv-LV" sz="2400" dirty="0" smtClean="0">
                <a:solidFill>
                  <a:srgbClr val="456A2C"/>
                </a:solidFill>
                <a:latin typeface="Glacial Indifference"/>
              </a:rPr>
              <a:t>labas ugunsizturība īpašības, </a:t>
            </a:r>
            <a:r>
              <a:rPr lang="lv-LV" sz="2400" dirty="0">
                <a:solidFill>
                  <a:srgbClr val="456A2C"/>
                </a:solidFill>
                <a:latin typeface="Glacial Indifference"/>
              </a:rPr>
              <a:t>tās </a:t>
            </a:r>
            <a:r>
              <a:rPr lang="lv-LV" sz="2400" dirty="0" smtClean="0">
                <a:solidFill>
                  <a:srgbClr val="456A2C"/>
                </a:solidFill>
                <a:latin typeface="Glacial Indifference"/>
              </a:rPr>
              <a:t>neizliecas </a:t>
            </a:r>
            <a:r>
              <a:rPr lang="lv-LV" sz="2400" dirty="0">
                <a:solidFill>
                  <a:srgbClr val="456A2C"/>
                </a:solidFill>
                <a:latin typeface="Glacial Indifference"/>
              </a:rPr>
              <a:t>karstuma ietekmē kā dzelzs sijas. </a:t>
            </a:r>
            <a:r>
              <a:rPr lang="lv-LV" sz="2400" dirty="0" smtClean="0">
                <a:solidFill>
                  <a:srgbClr val="456A2C"/>
                </a:solidFill>
                <a:latin typeface="Glacial Indifference"/>
              </a:rPr>
              <a:t>GLT pārogļošanās </a:t>
            </a:r>
            <a:r>
              <a:rPr lang="lv-LV" sz="2400" dirty="0">
                <a:solidFill>
                  <a:srgbClr val="456A2C"/>
                </a:solidFill>
                <a:latin typeface="Glacial Indifference"/>
              </a:rPr>
              <a:t>ātrums ir aptuveni 0,6 mm minūtē, un k</a:t>
            </a:r>
            <a:r>
              <a:rPr lang="lv-LV" sz="2400" dirty="0" smtClean="0">
                <a:solidFill>
                  <a:srgbClr val="456A2C"/>
                </a:solidFill>
                <a:latin typeface="Glacial Indifference"/>
              </a:rPr>
              <a:t>onstrukcijās iestrādātie </a:t>
            </a:r>
            <a:r>
              <a:rPr lang="lv-LV" sz="2400" dirty="0">
                <a:solidFill>
                  <a:srgbClr val="456A2C"/>
                </a:solidFill>
                <a:latin typeface="Glacial Indifference"/>
              </a:rPr>
              <a:t>tērauda </a:t>
            </a:r>
            <a:r>
              <a:rPr lang="lv-LV" sz="2400" dirty="0" err="1" smtClean="0">
                <a:solidFill>
                  <a:srgbClr val="456A2C"/>
                </a:solidFill>
                <a:latin typeface="Glacial Indifference"/>
              </a:rPr>
              <a:t>savienotājlīdzekļi</a:t>
            </a:r>
            <a:r>
              <a:rPr lang="lv-LV" sz="2400" dirty="0" smtClean="0">
                <a:solidFill>
                  <a:srgbClr val="456A2C"/>
                </a:solidFill>
                <a:latin typeface="Glacial Indifference"/>
              </a:rPr>
              <a:t> ir aizsargāti </a:t>
            </a:r>
            <a:r>
              <a:rPr lang="lv-LV" sz="2400" dirty="0">
                <a:solidFill>
                  <a:srgbClr val="456A2C"/>
                </a:solidFill>
                <a:latin typeface="Glacial Indifference"/>
              </a:rPr>
              <a:t>pret </a:t>
            </a:r>
            <a:r>
              <a:rPr lang="lv-LV" sz="2400" dirty="0" smtClean="0">
                <a:solidFill>
                  <a:srgbClr val="456A2C"/>
                </a:solidFill>
                <a:latin typeface="Glacial Indifference"/>
              </a:rPr>
              <a:t>uguni </a:t>
            </a:r>
            <a:r>
              <a:rPr lang="lv-LV" sz="2400" dirty="0">
                <a:solidFill>
                  <a:srgbClr val="456A2C"/>
                </a:solidFill>
                <a:latin typeface="Glacial Indifference"/>
              </a:rPr>
              <a:t>attiecīgo laika </a:t>
            </a:r>
            <a:r>
              <a:rPr lang="lv-LV" sz="2400" dirty="0" smtClean="0">
                <a:solidFill>
                  <a:srgbClr val="456A2C"/>
                </a:solidFill>
                <a:latin typeface="Glacial Indifference"/>
              </a:rPr>
              <a:t>periodu.</a:t>
            </a:r>
            <a:endParaRPr lang="lv-LV" sz="2400" dirty="0">
              <a:solidFill>
                <a:srgbClr val="456A2C"/>
              </a:solidFill>
              <a:latin typeface="Glacial Indifference"/>
            </a:endParaRP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lv-LV" sz="2400" dirty="0" smtClean="0">
                <a:solidFill>
                  <a:srgbClr val="456A2C"/>
                </a:solidFill>
                <a:latin typeface="Glacial Indifference"/>
              </a:rPr>
              <a:t>GLT izmanto, </a:t>
            </a:r>
            <a:r>
              <a:rPr lang="lv-LV" sz="2400" dirty="0">
                <a:solidFill>
                  <a:srgbClr val="456A2C"/>
                </a:solidFill>
                <a:latin typeface="Glacial Indifference"/>
              </a:rPr>
              <a:t>piemēram, </a:t>
            </a:r>
            <a:r>
              <a:rPr lang="lv-LV" sz="2400" dirty="0" smtClean="0">
                <a:solidFill>
                  <a:srgbClr val="456A2C"/>
                </a:solidFill>
                <a:latin typeface="Glacial Indifference"/>
              </a:rPr>
              <a:t>rūpniecisko ēku </a:t>
            </a:r>
            <a:r>
              <a:rPr lang="lv-LV" sz="2400" dirty="0">
                <a:solidFill>
                  <a:srgbClr val="456A2C"/>
                </a:solidFill>
                <a:latin typeface="Glacial Indifference"/>
              </a:rPr>
              <a:t>un sporta </a:t>
            </a:r>
            <a:r>
              <a:rPr lang="lv-LV" sz="2400" dirty="0" smtClean="0">
                <a:solidFill>
                  <a:srgbClr val="456A2C"/>
                </a:solidFill>
                <a:latin typeface="Glacial Indifference"/>
              </a:rPr>
              <a:t>zāļu izbūvē, lielveikalu, </a:t>
            </a:r>
            <a:r>
              <a:rPr lang="lv-LV" sz="2400" dirty="0">
                <a:solidFill>
                  <a:srgbClr val="456A2C"/>
                </a:solidFill>
                <a:latin typeface="Glacial Indifference"/>
              </a:rPr>
              <a:t>izstāžu </a:t>
            </a:r>
            <a:r>
              <a:rPr lang="lv-LV" sz="2400" dirty="0" smtClean="0">
                <a:solidFill>
                  <a:srgbClr val="456A2C"/>
                </a:solidFill>
                <a:latin typeface="Glacial Indifference"/>
              </a:rPr>
              <a:t>zāļu un skolu būvniecībā, </a:t>
            </a:r>
            <a:r>
              <a:rPr lang="lv-LV" sz="2400" dirty="0">
                <a:solidFill>
                  <a:srgbClr val="456A2C"/>
                </a:solidFill>
                <a:latin typeface="Glacial Indifference"/>
              </a:rPr>
              <a:t>kā arī baļķu sagatavēs, </a:t>
            </a:r>
            <a:r>
              <a:rPr lang="lv-LV" sz="2400" dirty="0" smtClean="0">
                <a:solidFill>
                  <a:srgbClr val="456A2C"/>
                </a:solidFill>
                <a:latin typeface="Glacial Indifference"/>
              </a:rPr>
              <a:t>savrupmāju </a:t>
            </a:r>
            <a:r>
              <a:rPr lang="lv-LV" sz="2400" dirty="0">
                <a:solidFill>
                  <a:srgbClr val="456A2C"/>
                </a:solidFill>
                <a:latin typeface="Glacial Indifference"/>
              </a:rPr>
              <a:t>un </a:t>
            </a:r>
            <a:r>
              <a:rPr lang="lv-LV" sz="2400" dirty="0" smtClean="0">
                <a:solidFill>
                  <a:srgbClr val="456A2C"/>
                </a:solidFill>
                <a:latin typeface="Glacial Indifference"/>
              </a:rPr>
              <a:t>saimniecības telpu konstrukciju izveidē.</a:t>
            </a:r>
            <a:endParaRPr lang="lv-LV" sz="240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5" y="957263"/>
            <a:ext cx="6912414" cy="3231654"/>
            <a:chOff x="0" y="-95249"/>
            <a:chExt cx="9216551" cy="4308872"/>
          </a:xfrm>
        </p:grpSpPr>
        <p:sp>
          <p:nvSpPr>
            <p:cNvPr id="8" name="TextBox 8"/>
            <p:cNvSpPr txBox="1"/>
            <p:nvPr/>
          </p:nvSpPr>
          <p:spPr>
            <a:xfrm>
              <a:off x="0" y="-95249"/>
              <a:ext cx="9216551" cy="4308872"/>
            </a:xfrm>
            <a:prstGeom prst="rect">
              <a:avLst/>
            </a:prstGeom>
          </p:spPr>
          <p:txBody>
            <a:bodyPr lIns="0" tIns="0" rIns="0" bIns="0" rtlCol="0" anchor="t">
              <a:spAutoFit/>
            </a:bodyPr>
            <a:lstStyle/>
            <a:p>
              <a:pPr algn="l">
                <a:lnSpc>
                  <a:spcPts val="8370"/>
                </a:lnSpc>
              </a:pPr>
              <a:r>
                <a:rPr lang="lv-LV" sz="6200" b="1" dirty="0">
                  <a:solidFill>
                    <a:schemeClr val="bg1"/>
                  </a:solidFill>
                  <a:latin typeface="Glos"/>
                </a:rPr>
                <a:t>GLT </a:t>
              </a:r>
            </a:p>
            <a:p>
              <a:pPr algn="l">
                <a:lnSpc>
                  <a:spcPts val="8370"/>
                </a:lnSpc>
              </a:pPr>
              <a:r>
                <a:rPr lang="lv-LV" sz="6200" b="1" dirty="0" smtClean="0">
                  <a:solidFill>
                    <a:schemeClr val="bg1"/>
                  </a:solidFill>
                  <a:latin typeface="Glos"/>
                </a:rPr>
                <a:t>(kārtaini līmēti kokmateriāli</a:t>
              </a:r>
              <a:r>
                <a:rPr lang="lv-LV" sz="6200" b="1" dirty="0">
                  <a:solidFill>
                    <a:schemeClr val="bg1"/>
                  </a:solidFill>
                  <a:latin typeface="Glos"/>
                </a:rPr>
                <a:t>)</a:t>
              </a:r>
            </a:p>
          </p:txBody>
        </p:sp>
        <p:sp>
          <p:nvSpPr>
            <p:cNvPr id="9" name="TextBox 9"/>
            <p:cNvSpPr txBox="1"/>
            <p:nvPr/>
          </p:nvSpPr>
          <p:spPr>
            <a:xfrm>
              <a:off x="0" y="3167838"/>
              <a:ext cx="9215776" cy="738664"/>
            </a:xfrm>
            <a:prstGeom prst="rect">
              <a:avLst/>
            </a:prstGeom>
          </p:spPr>
          <p:txBody>
            <a:bodyPr lIns="0" tIns="0" rIns="0" bIns="0" rtlCol="0" anchor="t">
              <a:spAutoFit/>
            </a:bodyPr>
            <a:lstStyle/>
            <a:p>
              <a:pPr algn="l">
                <a:lnSpc>
                  <a:spcPts val="4810"/>
                </a:lnSpc>
              </a:pPr>
              <a:endParaRPr lang="en-US" sz="24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a:solidFill>
                <a:srgbClr val="D9D9D9"/>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822953" y="163218"/>
            <a:ext cx="8385423" cy="10028386"/>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lv-LV" sz="2400" dirty="0">
                <a:solidFill>
                  <a:srgbClr val="456A2C"/>
                </a:solidFill>
                <a:latin typeface="Glacial Indifference"/>
              </a:rPr>
              <a:t>CLT </a:t>
            </a:r>
            <a:r>
              <a:rPr lang="lv-LV" sz="2400" dirty="0" smtClean="0">
                <a:solidFill>
                  <a:srgbClr val="456A2C"/>
                </a:solidFill>
                <a:latin typeface="Glacial Indifference"/>
              </a:rPr>
              <a:t>ir panelis, kas sastāv </a:t>
            </a:r>
            <a:r>
              <a:rPr lang="lv-LV" sz="2400" dirty="0">
                <a:solidFill>
                  <a:srgbClr val="456A2C"/>
                </a:solidFill>
                <a:latin typeface="Glacial Indifference"/>
              </a:rPr>
              <a:t>no trim vai pieciem </a:t>
            </a:r>
            <a:r>
              <a:rPr lang="lv-LV" sz="2400" dirty="0" smtClean="0">
                <a:solidFill>
                  <a:srgbClr val="456A2C"/>
                </a:solidFill>
                <a:latin typeface="Glacial Indifference"/>
              </a:rPr>
              <a:t>krusteniski līmētu dēļu kārtām. Dēļiem </a:t>
            </a:r>
            <a:r>
              <a:rPr lang="lv-LV" sz="2400" dirty="0">
                <a:solidFill>
                  <a:srgbClr val="456A2C"/>
                </a:solidFill>
                <a:latin typeface="Glacial Indifference"/>
              </a:rPr>
              <a:t>ir noteikta stiprības klase un </a:t>
            </a:r>
            <a:r>
              <a:rPr lang="lv-LV" sz="2400" dirty="0" smtClean="0">
                <a:solidFill>
                  <a:srgbClr val="456A2C"/>
                </a:solidFill>
                <a:latin typeface="Glacial Indifference"/>
              </a:rPr>
              <a:t>tie </a:t>
            </a:r>
            <a:r>
              <a:rPr lang="lv-LV" sz="2400" dirty="0">
                <a:solidFill>
                  <a:srgbClr val="456A2C"/>
                </a:solidFill>
                <a:latin typeface="Glacial Indifference"/>
              </a:rPr>
              <a:t>ir </a:t>
            </a:r>
            <a:r>
              <a:rPr lang="lv-LV" sz="2400" dirty="0" smtClean="0">
                <a:solidFill>
                  <a:srgbClr val="456A2C"/>
                </a:solidFill>
                <a:latin typeface="Glacial Indifference"/>
              </a:rPr>
              <a:t>savienoti garumā ar </a:t>
            </a:r>
            <a:r>
              <a:rPr lang="lv-LV" sz="2400" dirty="0" err="1" smtClean="0">
                <a:solidFill>
                  <a:srgbClr val="456A2C"/>
                </a:solidFill>
                <a:latin typeface="Glacial Indifference"/>
              </a:rPr>
              <a:t>ķīļtapas</a:t>
            </a:r>
            <a:r>
              <a:rPr lang="lv-LV" sz="2400" dirty="0" smtClean="0">
                <a:solidFill>
                  <a:srgbClr val="456A2C"/>
                </a:solidFill>
                <a:latin typeface="Glacial Indifference"/>
              </a:rPr>
              <a:t> savienojumu. Tie ir ar paaugstinātu ugunsizturību, ļoti stingi un, salīdzinoši viegls būvniecības paneļu risinājums.</a:t>
            </a:r>
            <a:endParaRPr lang="lv-LV" sz="2400" dirty="0">
              <a:solidFill>
                <a:srgbClr val="456A2C"/>
              </a:solidFill>
              <a:latin typeface="Glacial Indifference"/>
            </a:endParaRP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lv-LV" sz="2400" dirty="0" smtClean="0">
                <a:solidFill>
                  <a:srgbClr val="456A2C"/>
                </a:solidFill>
                <a:latin typeface="Glacial Indifference"/>
              </a:rPr>
              <a:t>Izejmateriāli šo </a:t>
            </a:r>
            <a:r>
              <a:rPr lang="lv-LV" sz="2400" dirty="0" err="1" smtClean="0">
                <a:solidFill>
                  <a:srgbClr val="456A2C"/>
                </a:solidFill>
                <a:latin typeface="Glacial Indifference"/>
              </a:rPr>
              <a:t>paņeļu</a:t>
            </a:r>
            <a:r>
              <a:rPr lang="lv-LV" sz="2400" dirty="0" smtClean="0">
                <a:solidFill>
                  <a:srgbClr val="456A2C"/>
                </a:solidFill>
                <a:latin typeface="Glacial Indifference"/>
              </a:rPr>
              <a:t> izgatavošanai ir </a:t>
            </a:r>
            <a:r>
              <a:rPr lang="lv-LV" sz="2400" dirty="0">
                <a:solidFill>
                  <a:srgbClr val="456A2C"/>
                </a:solidFill>
                <a:latin typeface="Glacial Indifference"/>
              </a:rPr>
              <a:t>egle vai </a:t>
            </a:r>
            <a:r>
              <a:rPr lang="lv-LV" sz="2400" dirty="0" smtClean="0">
                <a:solidFill>
                  <a:srgbClr val="456A2C"/>
                </a:solidFill>
                <a:latin typeface="Glacial Indifference"/>
              </a:rPr>
              <a:t>priede koksne, tomēr kā </a:t>
            </a:r>
            <a:r>
              <a:rPr lang="lv-LV" sz="2400" dirty="0" err="1" smtClean="0">
                <a:solidFill>
                  <a:srgbClr val="456A2C"/>
                </a:solidFill>
                <a:latin typeface="Glacial Indifference"/>
              </a:rPr>
              <a:t>nosegkārtās</a:t>
            </a:r>
            <a:r>
              <a:rPr lang="lv-LV" sz="2400" dirty="0" smtClean="0">
                <a:solidFill>
                  <a:srgbClr val="456A2C"/>
                </a:solidFill>
                <a:latin typeface="Glacial Indifference"/>
              </a:rPr>
              <a:t> - redzamajās virsmās </a:t>
            </a:r>
            <a:r>
              <a:rPr lang="lv-LV" sz="2400" dirty="0">
                <a:solidFill>
                  <a:srgbClr val="456A2C"/>
                </a:solidFill>
                <a:latin typeface="Glacial Indifference"/>
              </a:rPr>
              <a:t>var izmantot arī </a:t>
            </a:r>
            <a:r>
              <a:rPr lang="lv-LV" sz="2400" dirty="0" smtClean="0">
                <a:solidFill>
                  <a:srgbClr val="456A2C"/>
                </a:solidFill>
                <a:latin typeface="Glacial Indifference"/>
              </a:rPr>
              <a:t>citu koku sugu dēļus.</a:t>
            </a:r>
            <a:endParaRPr lang="lv-LV" sz="2400" dirty="0">
              <a:solidFill>
                <a:srgbClr val="456A2C"/>
              </a:solidFill>
              <a:latin typeface="Glacial Indifference"/>
            </a:endParaRP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lv-LV" sz="2400" dirty="0" smtClean="0">
                <a:solidFill>
                  <a:schemeClr val="accent3">
                    <a:lumMod val="50000"/>
                  </a:schemeClr>
                </a:solidFill>
                <a:latin typeface="Glacial Indifference"/>
              </a:rPr>
              <a:t>CLT paneļiem ir vairākas izgatavošanas metodes</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lv-LV" sz="2400" dirty="0" smtClean="0">
                <a:solidFill>
                  <a:srgbClr val="456A2C"/>
                </a:solidFill>
                <a:latin typeface="Glacial Indifference"/>
              </a:rPr>
              <a:t>Katrai paneļa kārtai ir jānodrošina vienmērīgs biezums pirms to savienošanas platumā, uznes līmi uz dēļu sāniem, un tikai pēc tam var uzklāt nākamo dēļu klāju, pirms tam iepriekšējai dēļu kārtai uznesot līmi.</a:t>
            </a:r>
            <a:endParaRPr lang="lv-LV" sz="2400" dirty="0">
              <a:solidFill>
                <a:srgbClr val="456A2C"/>
              </a:solidFill>
              <a:latin typeface="Glacial Indifference"/>
            </a:endParaRP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lv-LV" sz="2400" dirty="0" smtClean="0">
                <a:solidFill>
                  <a:srgbClr val="456A2C"/>
                </a:solidFill>
                <a:latin typeface="Glacial Indifference"/>
              </a:rPr>
              <a:t>Dēļu sānu </a:t>
            </a:r>
            <a:r>
              <a:rPr lang="lv-LV" sz="2400" dirty="0">
                <a:solidFill>
                  <a:srgbClr val="456A2C"/>
                </a:solidFill>
                <a:latin typeface="Glacial Indifference"/>
              </a:rPr>
              <a:t>līmēšanu var izlaist, tādā gadījumā </a:t>
            </a:r>
            <a:r>
              <a:rPr lang="lv-LV" sz="2400" dirty="0" smtClean="0">
                <a:solidFill>
                  <a:srgbClr val="456A2C"/>
                </a:solidFill>
                <a:latin typeface="Glacial Indifference"/>
              </a:rPr>
              <a:t>dēļu kārtas sakrauj </a:t>
            </a:r>
            <a:r>
              <a:rPr lang="lv-LV" sz="2400" dirty="0">
                <a:solidFill>
                  <a:srgbClr val="456A2C"/>
                </a:solidFill>
                <a:latin typeface="Glacial Indifference"/>
              </a:rPr>
              <a:t>krusteniski, un </a:t>
            </a:r>
            <a:r>
              <a:rPr lang="lv-LV" sz="2400" dirty="0" smtClean="0">
                <a:solidFill>
                  <a:srgbClr val="456A2C"/>
                </a:solidFill>
                <a:latin typeface="Glacial Indifference"/>
              </a:rPr>
              <a:t>līmi uzklāj pirms nākamās dēļu kārtas novietošanas.</a:t>
            </a:r>
            <a:endParaRPr lang="lv-LV" sz="2400" dirty="0">
              <a:solidFill>
                <a:srgbClr val="456A2C"/>
              </a:solidFill>
              <a:latin typeface="Glacial Indifference"/>
            </a:endParaRP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lvl="1" indent="-342900">
              <a:lnSpc>
                <a:spcPts val="3359"/>
              </a:lnSpc>
              <a:buFont typeface="Arial" panose="020B0604020202020204" pitchFamily="34" charset="0"/>
              <a:buChar char="•"/>
            </a:pPr>
            <a:r>
              <a:rPr lang="lv-LV" sz="2400" dirty="0">
                <a:solidFill>
                  <a:srgbClr val="456A2C"/>
                </a:solidFill>
                <a:latin typeface="Glacial Indifference"/>
              </a:rPr>
              <a:t>Izvēlētā līmēšanas metode </a:t>
            </a:r>
            <a:r>
              <a:rPr lang="lv-LV" sz="2400" dirty="0" smtClean="0">
                <a:solidFill>
                  <a:srgbClr val="456A2C"/>
                </a:solidFill>
                <a:latin typeface="Glacial Indifference"/>
              </a:rPr>
              <a:t>var ietekmēt kopējās paneļa </a:t>
            </a:r>
            <a:r>
              <a:rPr lang="lv-LV" sz="2400" dirty="0">
                <a:solidFill>
                  <a:srgbClr val="456A2C"/>
                </a:solidFill>
                <a:latin typeface="Glacial Indifference"/>
              </a:rPr>
              <a:t>īpašības.</a:t>
            </a: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4" y="957263"/>
            <a:ext cx="7378795" cy="3200876"/>
            <a:chOff x="-1" y="-95249"/>
            <a:chExt cx="9838392" cy="4267835"/>
          </a:xfrm>
        </p:grpSpPr>
        <p:sp>
          <p:nvSpPr>
            <p:cNvPr id="8" name="TextBox 8"/>
            <p:cNvSpPr txBox="1"/>
            <p:nvPr/>
          </p:nvSpPr>
          <p:spPr>
            <a:xfrm>
              <a:off x="-1" y="-95249"/>
              <a:ext cx="9838392" cy="4267835"/>
            </a:xfrm>
            <a:prstGeom prst="rect">
              <a:avLst/>
            </a:prstGeom>
          </p:spPr>
          <p:txBody>
            <a:bodyPr wrap="square" lIns="0" tIns="0" rIns="0" bIns="0" rtlCol="0" anchor="t">
              <a:spAutoFit/>
            </a:bodyPr>
            <a:lstStyle/>
            <a:p>
              <a:pPr algn="l">
                <a:lnSpc>
                  <a:spcPts val="8370"/>
                </a:lnSpc>
              </a:pPr>
              <a:r>
                <a:rPr lang="lv-LV" sz="6200" b="1" dirty="0">
                  <a:solidFill>
                    <a:schemeClr val="bg1"/>
                  </a:solidFill>
                  <a:latin typeface="Glos"/>
                </a:rPr>
                <a:t>CLT</a:t>
              </a:r>
            </a:p>
            <a:p>
              <a:pPr algn="l">
                <a:lnSpc>
                  <a:spcPts val="8370"/>
                </a:lnSpc>
              </a:pPr>
              <a:r>
                <a:rPr lang="lv-LV" sz="6200" b="1" dirty="0">
                  <a:solidFill>
                    <a:schemeClr val="bg1"/>
                  </a:solidFill>
                  <a:latin typeface="Glos"/>
                </a:rPr>
                <a:t>(krusteniski </a:t>
              </a:r>
              <a:r>
                <a:rPr lang="lv-LV" sz="6200" b="1" dirty="0" smtClean="0">
                  <a:solidFill>
                    <a:schemeClr val="bg1"/>
                  </a:solidFill>
                  <a:latin typeface="Glos"/>
                </a:rPr>
                <a:t>līmēti kokmateriāli)</a:t>
              </a:r>
              <a:endParaRPr lang="lv-LV" sz="6200" b="1" dirty="0">
                <a:solidFill>
                  <a:schemeClr val="bg1"/>
                </a:solidFill>
                <a:latin typeface="Glos"/>
              </a:endParaRPr>
            </a:p>
          </p:txBody>
        </p:sp>
        <p:sp>
          <p:nvSpPr>
            <p:cNvPr id="9" name="TextBox 9"/>
            <p:cNvSpPr txBox="1"/>
            <p:nvPr/>
          </p:nvSpPr>
          <p:spPr>
            <a:xfrm>
              <a:off x="0" y="3167838"/>
              <a:ext cx="9215776" cy="738664"/>
            </a:xfrm>
            <a:prstGeom prst="rect">
              <a:avLst/>
            </a:prstGeom>
          </p:spPr>
          <p:txBody>
            <a:bodyPr lIns="0" tIns="0" rIns="0" bIns="0" rtlCol="0" anchor="t">
              <a:spAutoFit/>
            </a:bodyPr>
            <a:lstStyle/>
            <a:p>
              <a:pPr algn="l">
                <a:lnSpc>
                  <a:spcPts val="4810"/>
                </a:lnSpc>
              </a:pPr>
              <a:endParaRPr lang="en-US" sz="24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4</a:t>
            </a:fld>
            <a:endParaRPr lang="en-US" sz="2400" spc="120">
              <a:solidFill>
                <a:srgbClr val="D9D9D9"/>
              </a:solidFill>
              <a:latin typeface="Glacial Indifference"/>
            </a:endParaRPr>
          </a:p>
        </p:txBody>
      </p:sp>
      <p:pic>
        <p:nvPicPr>
          <p:cNvPr id="12" name="Kuva 11" descr="Kuva, joka sisältää kohteen ulko, tehdas, rakennus, juna&#10;&#10;Kuvaus luotu automaattisesti">
            <a:extLst>
              <a:ext uri="{FF2B5EF4-FFF2-40B4-BE49-F238E27FC236}">
                <a16:creationId xmlns:a16="http://schemas.microsoft.com/office/drawing/2014/main" id="{981E7CD0-F086-48F5-997A-0525C09A4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8312" y="5326062"/>
            <a:ext cx="6948726" cy="4632484"/>
          </a:xfrm>
          <a:prstGeom prst="rect">
            <a:avLst/>
          </a:prstGeom>
        </p:spPr>
      </p:pic>
    </p:spTree>
    <p:extLst>
      <p:ext uri="{BB962C8B-B14F-4D97-AF65-F5344CB8AC3E}">
        <p14:creationId xmlns:p14="http://schemas.microsoft.com/office/powerpoint/2010/main" val="994681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16192500" cy="790345"/>
          </a:xfrm>
          <a:prstGeom prst="rect">
            <a:avLst/>
          </a:prstGeom>
        </p:spPr>
        <p:txBody>
          <a:bodyPr wrap="square" lIns="0" tIns="0" rIns="0" bIns="0" rtlCol="0" anchor="t">
            <a:spAutoFit/>
          </a:bodyPr>
          <a:lstStyle/>
          <a:p>
            <a:pPr algn="l">
              <a:lnSpc>
                <a:spcPts val="6682"/>
              </a:lnSpc>
            </a:pPr>
            <a:r>
              <a:rPr lang="lv-LV" sz="5000" b="1" dirty="0">
                <a:solidFill>
                  <a:srgbClr val="456A2C"/>
                </a:solidFill>
                <a:latin typeface="Glos"/>
              </a:rPr>
              <a:t>GLT un CLT produktu izmantošana</a:t>
            </a: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2043381"/>
            <a:chOff x="0" y="-19050"/>
            <a:chExt cx="9013889" cy="2724507"/>
          </a:xfrm>
        </p:grpSpPr>
        <p:sp>
          <p:nvSpPr>
            <p:cNvPr id="5" name="TextBox 5"/>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lv-LV" sz="3300" b="1">
                  <a:solidFill>
                    <a:srgbClr val="456A2C"/>
                  </a:solidFill>
                  <a:latin typeface="Glacial Indifference"/>
                </a:rPr>
                <a:t>APKĀRTĒJĀ VIDE</a:t>
              </a:r>
            </a:p>
          </p:txBody>
        </p:sp>
        <p:sp>
          <p:nvSpPr>
            <p:cNvPr id="6" name="TextBox 6"/>
            <p:cNvSpPr txBox="1"/>
            <p:nvPr/>
          </p:nvSpPr>
          <p:spPr>
            <a:xfrm>
              <a:off x="0" y="961391"/>
              <a:ext cx="9013889" cy="1744066"/>
            </a:xfrm>
            <a:prstGeom prst="rect">
              <a:avLst/>
            </a:prstGeom>
          </p:spPr>
          <p:txBody>
            <a:bodyPr lIns="0" tIns="0" rIns="0" bIns="0" rtlCol="0" anchor="t">
              <a:spAutoFit/>
            </a:bodyPr>
            <a:lstStyle/>
            <a:p>
              <a:pPr algn="ctr">
                <a:lnSpc>
                  <a:spcPts val="3359"/>
                </a:lnSpc>
              </a:pPr>
              <a:r>
                <a:rPr lang="lv-LV" sz="2400" dirty="0" smtClean="0">
                  <a:solidFill>
                    <a:srgbClr val="456A2C"/>
                  </a:solidFill>
                  <a:latin typeface="Glacial Indifference"/>
                </a:rPr>
                <a:t>Koksne </a:t>
              </a:r>
              <a:r>
                <a:rPr lang="lv-LV" sz="2400" dirty="0">
                  <a:solidFill>
                    <a:srgbClr val="456A2C"/>
                  </a:solidFill>
                  <a:latin typeface="Glacial Indifference"/>
                </a:rPr>
                <a:t>kā materiāls </a:t>
              </a:r>
              <a:r>
                <a:rPr lang="lv-LV" sz="2400" dirty="0" smtClean="0">
                  <a:solidFill>
                    <a:srgbClr val="456A2C"/>
                  </a:solidFill>
                  <a:latin typeface="Glacial Indifference"/>
                </a:rPr>
                <a:t>piesaista </a:t>
              </a:r>
              <a:r>
                <a:rPr lang="lv-LV" sz="2400" dirty="0">
                  <a:solidFill>
                    <a:srgbClr val="456A2C"/>
                  </a:solidFill>
                  <a:latin typeface="Glacial Indifference"/>
                </a:rPr>
                <a:t>oglekli, tāpēc </a:t>
              </a:r>
              <a:r>
                <a:rPr lang="lv-LV" sz="2400" dirty="0" smtClean="0">
                  <a:solidFill>
                    <a:srgbClr val="456A2C"/>
                  </a:solidFill>
                  <a:latin typeface="Glacial Indifference"/>
                </a:rPr>
                <a:t>ikkatrs koksnes </a:t>
              </a:r>
              <a:r>
                <a:rPr lang="lv-LV" sz="2400" dirty="0">
                  <a:solidFill>
                    <a:srgbClr val="456A2C"/>
                  </a:solidFill>
                  <a:latin typeface="Glacial Indifference"/>
                </a:rPr>
                <a:t>produkts </a:t>
              </a:r>
              <a:r>
                <a:rPr lang="lv-LV" sz="2400" dirty="0" smtClean="0">
                  <a:solidFill>
                    <a:srgbClr val="456A2C"/>
                  </a:solidFill>
                  <a:latin typeface="Glacial Indifference"/>
                </a:rPr>
                <a:t>konstrukcijās </a:t>
              </a:r>
              <a:r>
                <a:rPr lang="lv-LV" sz="2400" dirty="0">
                  <a:solidFill>
                    <a:srgbClr val="456A2C"/>
                  </a:solidFill>
                  <a:latin typeface="Glacial Indifference"/>
                </a:rPr>
                <a:t>darbojas kā oglekļa </a:t>
              </a:r>
              <a:r>
                <a:rPr lang="lv-LV" sz="2400" dirty="0" smtClean="0">
                  <a:solidFill>
                    <a:srgbClr val="456A2C"/>
                  </a:solidFill>
                  <a:latin typeface="Glacial Indifference"/>
                </a:rPr>
                <a:t>resursa akumulators. Koksne </a:t>
              </a:r>
              <a:r>
                <a:rPr lang="lv-LV" sz="2400" dirty="0">
                  <a:solidFill>
                    <a:srgbClr val="456A2C"/>
                  </a:solidFill>
                  <a:latin typeface="Glacial Indifference"/>
                </a:rPr>
                <a:t>ir </a:t>
              </a:r>
              <a:r>
                <a:rPr lang="lv-LV" sz="2400" dirty="0" smtClean="0">
                  <a:solidFill>
                    <a:srgbClr val="456A2C"/>
                  </a:solidFill>
                  <a:latin typeface="Glacial Indifference"/>
                </a:rPr>
                <a:t>atjaunojams resurss.</a:t>
              </a:r>
              <a:endParaRPr lang="lv-LV" sz="2400" dirty="0">
                <a:solidFill>
                  <a:srgbClr val="456A2C"/>
                </a:solidFill>
                <a:latin typeface="Glacial Indifference"/>
              </a:endParaRPr>
            </a:p>
          </p:txBody>
        </p:sp>
      </p:grpSp>
      <p:sp>
        <p:nvSpPr>
          <p:cNvPr id="7" name="AutoShape 7"/>
          <p:cNvSpPr/>
          <p:nvPr/>
        </p:nvSpPr>
        <p:spPr>
          <a:xfrm>
            <a:off x="1019175"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479398"/>
            <a:chOff x="0" y="-19050"/>
            <a:chExt cx="9013889" cy="3305863"/>
          </a:xfrm>
        </p:grpSpPr>
        <p:sp>
          <p:nvSpPr>
            <p:cNvPr id="9" name="TextBox 9"/>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lv-LV" sz="3300" b="1">
                  <a:solidFill>
                    <a:srgbClr val="456A2C"/>
                  </a:solidFill>
                  <a:latin typeface="Glacial Indifference"/>
                </a:rPr>
                <a:t>PRODUKTIVITĀTE</a:t>
              </a:r>
            </a:p>
          </p:txBody>
        </p:sp>
        <p:sp>
          <p:nvSpPr>
            <p:cNvPr id="10" name="TextBox 10"/>
            <p:cNvSpPr txBox="1"/>
            <p:nvPr/>
          </p:nvSpPr>
          <p:spPr>
            <a:xfrm>
              <a:off x="0" y="961391"/>
              <a:ext cx="9013889" cy="2325422"/>
            </a:xfrm>
            <a:prstGeom prst="rect">
              <a:avLst/>
            </a:prstGeom>
          </p:spPr>
          <p:txBody>
            <a:bodyPr lIns="0" tIns="0" rIns="0" bIns="0" rtlCol="0" anchor="t">
              <a:spAutoFit/>
            </a:bodyPr>
            <a:lstStyle/>
            <a:p>
              <a:pPr algn="ctr">
                <a:lnSpc>
                  <a:spcPts val="3359"/>
                </a:lnSpc>
              </a:pPr>
              <a:r>
                <a:rPr lang="lv-LV" sz="2400" dirty="0">
                  <a:solidFill>
                    <a:srgbClr val="456A2C"/>
                  </a:solidFill>
                  <a:latin typeface="Glacial Indifference"/>
                </a:rPr>
                <a:t>CLT un GLT ir ideāli piemēroti </a:t>
              </a:r>
              <a:r>
                <a:rPr lang="lv-LV" sz="2400" dirty="0" smtClean="0">
                  <a:solidFill>
                    <a:srgbClr val="456A2C"/>
                  </a:solidFill>
                  <a:latin typeface="Glacial Indifference"/>
                </a:rPr>
                <a:t>dažādiem būvniecības risinājumiem un izmantotām </a:t>
              </a:r>
              <a:r>
                <a:rPr lang="lv-LV" sz="2400" dirty="0">
                  <a:solidFill>
                    <a:srgbClr val="456A2C"/>
                  </a:solidFill>
                  <a:latin typeface="Glacial Indifference"/>
                </a:rPr>
                <a:t>tehnoloģijām. </a:t>
              </a:r>
              <a:r>
                <a:rPr lang="lv-LV" sz="2400" dirty="0" smtClean="0">
                  <a:solidFill>
                    <a:srgbClr val="456A2C"/>
                  </a:solidFill>
                  <a:latin typeface="Glacial Indifference"/>
                </a:rPr>
                <a:t>Šo koksnes produktu apstrāde </a:t>
              </a:r>
              <a:r>
                <a:rPr lang="lv-LV" sz="2400" dirty="0">
                  <a:solidFill>
                    <a:srgbClr val="456A2C"/>
                  </a:solidFill>
                  <a:latin typeface="Glacial Indifference"/>
                </a:rPr>
                <a:t>ir </a:t>
              </a:r>
              <a:r>
                <a:rPr lang="lv-LV" sz="2400" dirty="0" smtClean="0">
                  <a:solidFill>
                    <a:srgbClr val="456A2C"/>
                  </a:solidFill>
                  <a:latin typeface="Glacial Indifference"/>
                </a:rPr>
                <a:t>salīdzinoši ātra </a:t>
              </a:r>
              <a:r>
                <a:rPr lang="lv-LV" sz="2400" dirty="0">
                  <a:solidFill>
                    <a:srgbClr val="456A2C"/>
                  </a:solidFill>
                  <a:latin typeface="Glacial Indifference"/>
                </a:rPr>
                <a:t>un neprasa </a:t>
              </a:r>
              <a:r>
                <a:rPr lang="lv-LV" sz="2400" dirty="0" smtClean="0">
                  <a:solidFill>
                    <a:srgbClr val="456A2C"/>
                  </a:solidFill>
                  <a:latin typeface="Glacial Indifference"/>
                </a:rPr>
                <a:t>speciālu tehnoloģiju izmantošanu.</a:t>
              </a:r>
              <a:endParaRPr lang="lv-LV" sz="2400" dirty="0">
                <a:solidFill>
                  <a:srgbClr val="456A2C"/>
                </a:solidFill>
                <a:latin typeface="Glacial Indifference"/>
              </a:endParaRP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2043381"/>
            <a:chOff x="0" y="-19050"/>
            <a:chExt cx="9013889" cy="2724505"/>
          </a:xfrm>
        </p:grpSpPr>
        <p:sp>
          <p:nvSpPr>
            <p:cNvPr id="13" name="TextBox 13"/>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lv-LV" sz="3300" b="1">
                  <a:solidFill>
                    <a:srgbClr val="456A2C"/>
                  </a:solidFill>
                  <a:latin typeface="Glacial Indifference"/>
                </a:rPr>
                <a:t>EFEKTIVITĀTE</a:t>
              </a:r>
            </a:p>
          </p:txBody>
        </p:sp>
        <p:sp>
          <p:nvSpPr>
            <p:cNvPr id="14" name="TextBox 14"/>
            <p:cNvSpPr txBox="1"/>
            <p:nvPr/>
          </p:nvSpPr>
          <p:spPr>
            <a:xfrm>
              <a:off x="0" y="961390"/>
              <a:ext cx="9013889" cy="1744065"/>
            </a:xfrm>
            <a:prstGeom prst="rect">
              <a:avLst/>
            </a:prstGeom>
          </p:spPr>
          <p:txBody>
            <a:bodyPr lIns="0" tIns="0" rIns="0" bIns="0" rtlCol="0" anchor="t">
              <a:spAutoFit/>
            </a:bodyPr>
            <a:lstStyle/>
            <a:p>
              <a:pPr algn="ctr">
                <a:lnSpc>
                  <a:spcPts val="3359"/>
                </a:lnSpc>
              </a:pPr>
              <a:r>
                <a:rPr lang="lv-LV" sz="2400" dirty="0" err="1" smtClean="0">
                  <a:solidFill>
                    <a:srgbClr val="456A2C"/>
                  </a:solidFill>
                  <a:latin typeface="Glacial Indifference"/>
                </a:rPr>
                <a:t>Masīvkoksne</a:t>
              </a:r>
              <a:r>
                <a:rPr lang="lv-LV" sz="2400" dirty="0" smtClean="0">
                  <a:solidFill>
                    <a:srgbClr val="456A2C"/>
                  </a:solidFill>
                  <a:latin typeface="Glacial Indifference"/>
                </a:rPr>
                <a:t> ir siltumietilpīgs materiāls un tajā ir mitrums, </a:t>
              </a:r>
              <a:r>
                <a:rPr lang="lv-LV" sz="2400" dirty="0">
                  <a:solidFill>
                    <a:srgbClr val="456A2C"/>
                  </a:solidFill>
                  <a:latin typeface="Glacial Indifference"/>
                </a:rPr>
                <a:t>tas ir </a:t>
              </a:r>
              <a:r>
                <a:rPr lang="lv-LV" sz="2400" dirty="0" smtClean="0">
                  <a:solidFill>
                    <a:srgbClr val="456A2C"/>
                  </a:solidFill>
                  <a:latin typeface="Glacial Indifference"/>
                </a:rPr>
                <a:t>labi pazīstams </a:t>
              </a:r>
              <a:r>
                <a:rPr lang="lv-LV" sz="2400" dirty="0">
                  <a:solidFill>
                    <a:srgbClr val="456A2C"/>
                  </a:solidFill>
                  <a:latin typeface="Glacial Indifference"/>
                </a:rPr>
                <a:t>un drošs, </a:t>
              </a:r>
              <a:r>
                <a:rPr lang="lv-LV" sz="2400" dirty="0" smtClean="0">
                  <a:solidFill>
                    <a:srgbClr val="456A2C"/>
                  </a:solidFill>
                  <a:latin typeface="Glacial Indifference"/>
                </a:rPr>
                <a:t>videi draudzīgs, </a:t>
              </a:r>
              <a:r>
                <a:rPr lang="lv-LV" sz="2400" dirty="0">
                  <a:solidFill>
                    <a:srgbClr val="456A2C"/>
                  </a:solidFill>
                  <a:latin typeface="Glacial Indifference"/>
                </a:rPr>
                <a:t>vietējais </a:t>
              </a:r>
              <a:r>
                <a:rPr lang="lv-LV" sz="2400" dirty="0" smtClean="0">
                  <a:solidFill>
                    <a:srgbClr val="456A2C"/>
                  </a:solidFill>
                  <a:latin typeface="Glacial Indifference"/>
                </a:rPr>
                <a:t>resurss.</a:t>
              </a:r>
              <a:endParaRPr lang="lv-LV" sz="2400" dirty="0">
                <a:solidFill>
                  <a:srgbClr val="456A2C"/>
                </a:solidFill>
                <a:latin typeface="Glacial Indifference"/>
              </a:endParaRP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72746"/>
            <a:ext cx="6760417" cy="2479398"/>
            <a:chOff x="0" y="-19050"/>
            <a:chExt cx="9013889" cy="2671830"/>
          </a:xfrm>
        </p:grpSpPr>
        <p:sp>
          <p:nvSpPr>
            <p:cNvPr id="17" name="TextBox 17"/>
            <p:cNvSpPr txBox="1"/>
            <p:nvPr/>
          </p:nvSpPr>
          <p:spPr>
            <a:xfrm>
              <a:off x="1105" y="-19050"/>
              <a:ext cx="9012784" cy="538954"/>
            </a:xfrm>
            <a:prstGeom prst="rect">
              <a:avLst/>
            </a:prstGeom>
          </p:spPr>
          <p:txBody>
            <a:bodyPr lIns="0" tIns="0" rIns="0" bIns="0" rtlCol="0" anchor="t">
              <a:spAutoFit/>
            </a:bodyPr>
            <a:lstStyle/>
            <a:p>
              <a:pPr algn="ctr">
                <a:lnSpc>
                  <a:spcPts val="4125"/>
                </a:lnSpc>
              </a:pPr>
              <a:r>
                <a:rPr lang="lv-LV" sz="3300" b="1">
                  <a:solidFill>
                    <a:srgbClr val="456A2C"/>
                  </a:solidFill>
                  <a:latin typeface="Glacial Indifference"/>
                </a:rPr>
                <a:t>IZMAKSAS</a:t>
              </a:r>
            </a:p>
          </p:txBody>
        </p:sp>
        <p:sp>
          <p:nvSpPr>
            <p:cNvPr id="18" name="TextBox 18"/>
            <p:cNvSpPr txBox="1"/>
            <p:nvPr/>
          </p:nvSpPr>
          <p:spPr>
            <a:xfrm>
              <a:off x="0" y="773352"/>
              <a:ext cx="9013889" cy="1879428"/>
            </a:xfrm>
            <a:prstGeom prst="rect">
              <a:avLst/>
            </a:prstGeom>
          </p:spPr>
          <p:txBody>
            <a:bodyPr lIns="0" tIns="0" rIns="0" bIns="0" rtlCol="0" anchor="t">
              <a:spAutoFit/>
            </a:bodyPr>
            <a:lstStyle/>
            <a:p>
              <a:pPr lvl="0" algn="ctr" eaLnBrk="0" fontAlgn="base" hangingPunct="0">
                <a:lnSpc>
                  <a:spcPts val="3359"/>
                </a:lnSpc>
                <a:spcBef>
                  <a:spcPct val="0"/>
                </a:spcBef>
                <a:spcAft>
                  <a:spcPct val="0"/>
                </a:spcAft>
              </a:pPr>
              <a:r>
                <a:rPr lang="lv-LV" sz="2400" dirty="0" smtClean="0">
                  <a:solidFill>
                    <a:srgbClr val="456A2C"/>
                  </a:solidFill>
                  <a:latin typeface="Glacial Indifference" panose="020B0604020202020204" charset="0"/>
                </a:rPr>
                <a:t>Līmēti kokmateriāli </a:t>
              </a:r>
              <a:r>
                <a:rPr lang="lv-LV" sz="2400" dirty="0">
                  <a:solidFill>
                    <a:srgbClr val="456A2C"/>
                  </a:solidFill>
                  <a:latin typeface="Glacial Indifference" panose="020B0604020202020204" charset="0"/>
                </a:rPr>
                <a:t>nodrošina izmēru precizitāti atbilstoši konstrukcijai, tāpēc no </a:t>
              </a:r>
              <a:r>
                <a:rPr lang="lv-LV" sz="2400" dirty="0" smtClean="0">
                  <a:solidFill>
                    <a:srgbClr val="456A2C"/>
                  </a:solidFill>
                  <a:latin typeface="Glacial Indifference" panose="020B0604020202020204" charset="0"/>
                </a:rPr>
                <a:t>kokmateriāliem izgatavotu telpu būvelementu </a:t>
              </a:r>
              <a:r>
                <a:rPr lang="lv-LV" sz="2400" dirty="0">
                  <a:solidFill>
                    <a:srgbClr val="456A2C"/>
                  </a:solidFill>
                  <a:latin typeface="Glacial Indifference" panose="020B0604020202020204" charset="0"/>
                </a:rPr>
                <a:t>uzstādīšana ir </a:t>
              </a:r>
              <a:r>
                <a:rPr lang="lv-LV" sz="2400" dirty="0" smtClean="0">
                  <a:solidFill>
                    <a:srgbClr val="456A2C"/>
                  </a:solidFill>
                  <a:latin typeface="Glacial Indifference" panose="020B0604020202020204" charset="0"/>
                </a:rPr>
                <a:t>ātra,  nav </a:t>
              </a:r>
              <a:r>
                <a:rPr lang="lv-LV" sz="2400" dirty="0">
                  <a:solidFill>
                    <a:srgbClr val="456A2C"/>
                  </a:solidFill>
                  <a:latin typeface="Glacial Indifference" panose="020B0604020202020204" charset="0"/>
                </a:rPr>
                <a:t>nepieciešami atsevišķi </a:t>
              </a:r>
              <a:r>
                <a:rPr lang="lv-LV" sz="2400" dirty="0" smtClean="0">
                  <a:solidFill>
                    <a:srgbClr val="456A2C"/>
                  </a:solidFill>
                  <a:latin typeface="Glacial Indifference" panose="020B0604020202020204" charset="0"/>
                </a:rPr>
                <a:t>stinguma nodrošinātāji.</a:t>
              </a:r>
              <a:endParaRPr lang="lv-LV" sz="2400" dirty="0">
                <a:solidFill>
                  <a:srgbClr val="456A2C"/>
                </a:solidFill>
                <a:latin typeface="Glacial Indifference" panose="020B0604020202020204" charset="0"/>
              </a:endParaRPr>
            </a:p>
          </p:txBody>
        </p:sp>
      </p:gr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5</a:t>
            </a:fld>
            <a:endParaRPr lang="en-US" sz="2400" spc="120">
              <a:solidFill>
                <a:srgbClr val="1E4D65"/>
              </a:solidFill>
              <a:latin typeface="Glacial Indifferen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EE384467-A922-4266-84E3-4D621C1B71E0}"/>
              </a:ext>
            </a:extLst>
          </p:cNvPr>
          <p:cNvSpPr txBox="1"/>
          <p:nvPr/>
        </p:nvSpPr>
        <p:spPr>
          <a:xfrm>
            <a:off x="1082040" y="895538"/>
            <a:ext cx="16268700" cy="790345"/>
          </a:xfrm>
          <a:prstGeom prst="rect">
            <a:avLst/>
          </a:prstGeom>
        </p:spPr>
        <p:txBody>
          <a:bodyPr wrap="square" lIns="0" tIns="0" rIns="0" bIns="0" rtlCol="0" anchor="t">
            <a:spAutoFit/>
          </a:bodyPr>
          <a:lstStyle/>
          <a:p>
            <a:pPr algn="l">
              <a:lnSpc>
                <a:spcPts val="6682"/>
              </a:lnSpc>
            </a:pPr>
            <a:r>
              <a:rPr lang="lv-LV" sz="5000" b="1" dirty="0">
                <a:solidFill>
                  <a:srgbClr val="456A2C"/>
                </a:solidFill>
                <a:latin typeface="Glos"/>
              </a:rPr>
              <a:t>Uzstādīšana</a:t>
            </a:r>
          </a:p>
        </p:txBody>
      </p:sp>
      <p:sp>
        <p:nvSpPr>
          <p:cNvPr id="4" name="Ορθογώνιο 3">
            <a:extLst>
              <a:ext uri="{FF2B5EF4-FFF2-40B4-BE49-F238E27FC236}">
                <a16:creationId xmlns:a16="http://schemas.microsoft.com/office/drawing/2014/main" id="{865F3EEF-4003-497A-B3B3-9F78BAACE0FA}"/>
              </a:ext>
            </a:extLst>
          </p:cNvPr>
          <p:cNvSpPr/>
          <p:nvPr/>
        </p:nvSpPr>
        <p:spPr>
          <a:xfrm>
            <a:off x="1028700" y="1754748"/>
            <a:ext cx="16268700" cy="7401518"/>
          </a:xfrm>
          <a:prstGeom prst="rect">
            <a:avLst/>
          </a:prstGeom>
          <a:solidFill>
            <a:schemeClr val="bg1"/>
          </a:solidFill>
          <a:ln>
            <a:solidFill>
              <a:srgbClr val="5258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Θέση αριθμού διαφάνειας 12">
            <a:extLst>
              <a:ext uri="{FF2B5EF4-FFF2-40B4-BE49-F238E27FC236}">
                <a16:creationId xmlns:a16="http://schemas.microsoft.com/office/drawing/2014/main" id="{DD1E1239-7B18-4E1E-89E8-B9B58C4F475C}"/>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6</a:t>
            </a:fld>
            <a:endParaRPr lang="en-US" sz="2400" spc="120">
              <a:solidFill>
                <a:srgbClr val="1E4D65"/>
              </a:solidFill>
              <a:latin typeface="Glacial Indifference"/>
            </a:endParaRPr>
          </a:p>
        </p:txBody>
      </p:sp>
      <p:sp>
        <p:nvSpPr>
          <p:cNvPr id="9" name="Tekstiruutu 8">
            <a:extLst>
              <a:ext uri="{FF2B5EF4-FFF2-40B4-BE49-F238E27FC236}">
                <a16:creationId xmlns:a16="http://schemas.microsoft.com/office/drawing/2014/main" id="{757E5714-447D-4963-A298-E9D6732C5B75}"/>
              </a:ext>
            </a:extLst>
          </p:cNvPr>
          <p:cNvSpPr txBox="1"/>
          <p:nvPr/>
        </p:nvSpPr>
        <p:spPr>
          <a:xfrm>
            <a:off x="1150800" y="1867419"/>
            <a:ext cx="16108500" cy="4893647"/>
          </a:xfrm>
          <a:prstGeom prst="rect">
            <a:avLst/>
          </a:prstGeom>
          <a:noFill/>
        </p:spPr>
        <p:txBody>
          <a:bodyPr wrap="square">
            <a:spAutoFit/>
          </a:bodyPr>
          <a:lstStyle/>
          <a:p>
            <a:pPr marL="342900" indent="-342900">
              <a:buFont typeface="Arial" panose="020B0604020202020204" pitchFamily="34" charset="0"/>
              <a:buChar char="•"/>
            </a:pPr>
            <a:r>
              <a:rPr lang="lv-LV" sz="2400" dirty="0">
                <a:solidFill>
                  <a:srgbClr val="456A2C"/>
                </a:solidFill>
                <a:latin typeface="Glacial Indifference" panose="020B0604020202020204" charset="0"/>
              </a:rPr>
              <a:t>Lai sagatavotu </a:t>
            </a:r>
            <a:r>
              <a:rPr lang="lv-LV" sz="2400" dirty="0" smtClean="0">
                <a:solidFill>
                  <a:srgbClr val="456A2C"/>
                </a:solidFill>
                <a:latin typeface="Glacial Indifference" panose="020B0604020202020204" charset="0"/>
              </a:rPr>
              <a:t>koksnes būvelementu </a:t>
            </a:r>
            <a:r>
              <a:rPr lang="lv-LV" sz="2400" dirty="0">
                <a:solidFill>
                  <a:srgbClr val="456A2C"/>
                </a:solidFill>
                <a:latin typeface="Glacial Indifference" panose="020B0604020202020204" charset="0"/>
              </a:rPr>
              <a:t>uzstādīšanas plānu, konstrukciju projektētājam jāsniedz </a:t>
            </a:r>
            <a:r>
              <a:rPr lang="lv-LV" sz="2400" dirty="0" smtClean="0">
                <a:solidFill>
                  <a:srgbClr val="456A2C"/>
                </a:solidFill>
                <a:latin typeface="Glacial Indifference" panose="020B0604020202020204" charset="0"/>
              </a:rPr>
              <a:t>pietiekams informācijas apjoms </a:t>
            </a:r>
            <a:r>
              <a:rPr lang="lv-LV" sz="2400" dirty="0">
                <a:solidFill>
                  <a:srgbClr val="456A2C"/>
                </a:solidFill>
                <a:latin typeface="Glacial Indifference" panose="020B0604020202020204" charset="0"/>
              </a:rPr>
              <a:t>par drošu </a:t>
            </a:r>
            <a:r>
              <a:rPr lang="lv-LV" sz="2400" dirty="0" smtClean="0">
                <a:solidFill>
                  <a:srgbClr val="456A2C"/>
                </a:solidFill>
                <a:latin typeface="Glacial Indifference" panose="020B0604020202020204" charset="0"/>
              </a:rPr>
              <a:t>šo būvelementu pacelšanu, pārvietošanu, </a:t>
            </a:r>
            <a:r>
              <a:rPr lang="lv-LV" sz="2400" dirty="0">
                <a:solidFill>
                  <a:srgbClr val="456A2C"/>
                </a:solidFill>
                <a:latin typeface="Glacial Indifference" panose="020B0604020202020204" charset="0"/>
              </a:rPr>
              <a:t>uzstādīšanas secību, pagaidu </a:t>
            </a:r>
            <a:r>
              <a:rPr lang="lv-LV" sz="2400" dirty="0" smtClean="0">
                <a:solidFill>
                  <a:srgbClr val="456A2C"/>
                </a:solidFill>
                <a:latin typeface="Glacial Indifference" panose="020B0604020202020204" charset="0"/>
              </a:rPr>
              <a:t>nostiprinājumu </a:t>
            </a:r>
            <a:r>
              <a:rPr lang="lv-LV" sz="2400" dirty="0">
                <a:solidFill>
                  <a:srgbClr val="456A2C"/>
                </a:solidFill>
                <a:latin typeface="Glacial Indifference" panose="020B0604020202020204" charset="0"/>
              </a:rPr>
              <a:t>un </a:t>
            </a:r>
            <a:r>
              <a:rPr lang="lv-LV" sz="2400" dirty="0" smtClean="0">
                <a:solidFill>
                  <a:srgbClr val="456A2C"/>
                </a:solidFill>
                <a:latin typeface="Glacial Indifference" panose="020B0604020202020204" charset="0"/>
              </a:rPr>
              <a:t>gala </a:t>
            </a:r>
            <a:r>
              <a:rPr lang="lv-LV" sz="2400" dirty="0">
                <a:solidFill>
                  <a:srgbClr val="456A2C"/>
                </a:solidFill>
                <a:latin typeface="Glacial Indifference" panose="020B0604020202020204" charset="0"/>
              </a:rPr>
              <a:t>stiprināšanu.</a:t>
            </a:r>
          </a:p>
          <a:p>
            <a:pPr marL="342900" indent="-342900">
              <a:buFont typeface="Arial" panose="020B0604020202020204" pitchFamily="34" charset="0"/>
              <a:buChar char="•"/>
            </a:pPr>
            <a:endParaRPr lang="fi-FI" sz="2400" b="0" i="0" u="none" strike="noStrike" baseline="0" dirty="0">
              <a:solidFill>
                <a:srgbClr val="456A2C"/>
              </a:solidFill>
              <a:latin typeface="Glacial Indifference" panose="020B0604020202020204" charset="0"/>
            </a:endParaRPr>
          </a:p>
          <a:p>
            <a:pPr marL="342900" indent="-342900">
              <a:buFont typeface="Arial" panose="020B0604020202020204" pitchFamily="34" charset="0"/>
              <a:buChar char="•"/>
            </a:pPr>
            <a:r>
              <a:rPr lang="lv-LV" sz="2400" dirty="0" smtClean="0">
                <a:solidFill>
                  <a:srgbClr val="456A2C"/>
                </a:solidFill>
                <a:latin typeface="Glacial Indifference" panose="020B0604020202020204" charset="0"/>
              </a:rPr>
              <a:t>Katram o</a:t>
            </a:r>
            <a:r>
              <a:rPr lang="lv-LV" sz="2400" dirty="0">
                <a:solidFill>
                  <a:srgbClr val="456A2C"/>
                </a:solidFill>
                <a:latin typeface="Glacial Indifference" panose="020B0604020202020204" charset="0"/>
              </a:rPr>
              <a:t>bjektam </a:t>
            </a:r>
            <a:r>
              <a:rPr lang="lv-LV" sz="2400" dirty="0" smtClean="0">
                <a:solidFill>
                  <a:srgbClr val="456A2C"/>
                </a:solidFill>
                <a:latin typeface="Glacial Indifference" panose="020B0604020202020204" charset="0"/>
              </a:rPr>
              <a:t>koksnes būvelementu uzstādīšanas darbiem ir jānodrošina </a:t>
            </a:r>
            <a:r>
              <a:rPr lang="lv-LV" sz="2400" dirty="0">
                <a:solidFill>
                  <a:srgbClr val="456A2C"/>
                </a:solidFill>
                <a:latin typeface="Glacial Indifference" panose="020B0604020202020204" charset="0"/>
              </a:rPr>
              <a:t>rakstisks uzstādīšanas </a:t>
            </a:r>
            <a:r>
              <a:rPr lang="lv-LV" sz="2400" dirty="0" smtClean="0">
                <a:solidFill>
                  <a:srgbClr val="456A2C"/>
                </a:solidFill>
                <a:latin typeface="Glacial Indifference" panose="020B0604020202020204" charset="0"/>
              </a:rPr>
              <a:t>plāns, </a:t>
            </a:r>
            <a:r>
              <a:rPr lang="lv-LV" sz="2400" dirty="0">
                <a:solidFill>
                  <a:srgbClr val="456A2C"/>
                </a:solidFill>
                <a:latin typeface="Glacial Indifference" panose="020B0604020202020204" charset="0"/>
              </a:rPr>
              <a:t>ko </a:t>
            </a:r>
            <a:r>
              <a:rPr lang="lv-LV" sz="2400" dirty="0" smtClean="0">
                <a:solidFill>
                  <a:srgbClr val="456A2C"/>
                </a:solidFill>
                <a:latin typeface="Glacial Indifference" panose="020B0604020202020204" charset="0"/>
              </a:rPr>
              <a:t>paraksta </a:t>
            </a:r>
            <a:r>
              <a:rPr lang="lv-LV" sz="2400" dirty="0">
                <a:solidFill>
                  <a:srgbClr val="456A2C"/>
                </a:solidFill>
                <a:latin typeface="Glacial Indifference" panose="020B0604020202020204" charset="0"/>
              </a:rPr>
              <a:t>galvenais būvkonstrukciju projektētājs, </a:t>
            </a:r>
            <a:r>
              <a:rPr lang="lv-LV" sz="2400" dirty="0" smtClean="0">
                <a:solidFill>
                  <a:srgbClr val="456A2C"/>
                </a:solidFill>
                <a:latin typeface="Glacial Indifference" panose="020B0604020202020204" charset="0"/>
              </a:rPr>
              <a:t>būvuzraugs </a:t>
            </a:r>
            <a:r>
              <a:rPr lang="lv-LV" sz="2400" dirty="0">
                <a:solidFill>
                  <a:srgbClr val="456A2C"/>
                </a:solidFill>
                <a:latin typeface="Glacial Indifference" panose="020B0604020202020204" charset="0"/>
              </a:rPr>
              <a:t>un galvenā </a:t>
            </a:r>
            <a:r>
              <a:rPr lang="lv-LV" sz="2400" dirty="0" smtClean="0">
                <a:solidFill>
                  <a:srgbClr val="456A2C"/>
                </a:solidFill>
                <a:latin typeface="Glacial Indifference" panose="020B0604020202020204" charset="0"/>
              </a:rPr>
              <a:t>būvuzņēmēja attiecīgais izpildītājs.</a:t>
            </a:r>
            <a:endParaRPr lang="lv-LV" sz="2400" dirty="0">
              <a:solidFill>
                <a:srgbClr val="456A2C"/>
              </a:solidFill>
              <a:latin typeface="Glacial Indifference" panose="020B0604020202020204" charset="0"/>
            </a:endParaRPr>
          </a:p>
          <a:p>
            <a:pPr marL="342900" indent="-342900">
              <a:buFont typeface="Arial" panose="020B0604020202020204" pitchFamily="34" charset="0"/>
              <a:buChar char="•"/>
            </a:pPr>
            <a:endParaRPr lang="fi-FI" sz="2400" b="0" i="0" u="none" strike="noStrike" baseline="0" dirty="0">
              <a:solidFill>
                <a:srgbClr val="456A2C"/>
              </a:solidFill>
              <a:latin typeface="Glacial Indifference" panose="020B0604020202020204" charset="0"/>
            </a:endParaRPr>
          </a:p>
          <a:p>
            <a:pPr marL="342900" indent="-342900">
              <a:buFont typeface="Arial" panose="020B0604020202020204" pitchFamily="34" charset="0"/>
              <a:buChar char="•"/>
            </a:pPr>
            <a:r>
              <a:rPr lang="lv-LV" sz="2400" dirty="0">
                <a:solidFill>
                  <a:srgbClr val="456A2C"/>
                </a:solidFill>
                <a:latin typeface="Glacial Indifference" panose="020B0604020202020204" charset="0"/>
              </a:rPr>
              <a:t>Uzstādīšanas plānā </a:t>
            </a:r>
            <a:r>
              <a:rPr lang="lv-LV" sz="2400" dirty="0" smtClean="0">
                <a:solidFill>
                  <a:srgbClr val="456A2C"/>
                </a:solidFill>
                <a:latin typeface="Glacial Indifference" panose="020B0604020202020204" charset="0"/>
              </a:rPr>
              <a:t>jāuzrāda, </a:t>
            </a:r>
            <a:r>
              <a:rPr lang="lv-LV" sz="2400" dirty="0">
                <a:solidFill>
                  <a:srgbClr val="456A2C"/>
                </a:solidFill>
                <a:latin typeface="Glacial Indifference" panose="020B0604020202020204" charset="0"/>
              </a:rPr>
              <a:t>piemēram, elementu pagaidu uzglabāšana, celšanas palīglīdzekļi, savienojuma materiāli, savienošanas metodes, elementu aizsardzība, </a:t>
            </a:r>
            <a:r>
              <a:rPr lang="lv-LV" sz="2400" dirty="0" smtClean="0">
                <a:solidFill>
                  <a:srgbClr val="456A2C"/>
                </a:solidFill>
                <a:latin typeface="Glacial Indifference" panose="020B0604020202020204" charset="0"/>
              </a:rPr>
              <a:t>pagaidu nostiprinājumi būvelementu </a:t>
            </a:r>
            <a:r>
              <a:rPr lang="lv-LV" sz="2400" dirty="0">
                <a:solidFill>
                  <a:srgbClr val="456A2C"/>
                </a:solidFill>
                <a:latin typeface="Glacial Indifference" panose="020B0604020202020204" charset="0"/>
              </a:rPr>
              <a:t>uzstādīšanas laikā, </a:t>
            </a:r>
            <a:r>
              <a:rPr lang="lv-LV" sz="2400" dirty="0" smtClean="0">
                <a:solidFill>
                  <a:srgbClr val="456A2C"/>
                </a:solidFill>
                <a:latin typeface="Glacial Indifference" panose="020B0604020202020204" charset="0"/>
              </a:rPr>
              <a:t>minimālās atbalsta virsmas un laukumi </a:t>
            </a:r>
            <a:r>
              <a:rPr lang="lv-LV" sz="2400" dirty="0">
                <a:solidFill>
                  <a:srgbClr val="456A2C"/>
                </a:solidFill>
                <a:latin typeface="Glacial Indifference" panose="020B0604020202020204" charset="0"/>
              </a:rPr>
              <a:t>un </a:t>
            </a:r>
            <a:r>
              <a:rPr lang="lv-LV" sz="2400" dirty="0" smtClean="0">
                <a:solidFill>
                  <a:srgbClr val="456A2C"/>
                </a:solidFill>
                <a:latin typeface="Glacial Indifference" panose="020B0604020202020204" charset="0"/>
              </a:rPr>
              <a:t>būvelementu uzstādīšanas </a:t>
            </a:r>
            <a:r>
              <a:rPr lang="lv-LV" sz="2400" dirty="0">
                <a:solidFill>
                  <a:srgbClr val="456A2C"/>
                </a:solidFill>
                <a:latin typeface="Glacial Indifference" panose="020B0604020202020204" charset="0"/>
              </a:rPr>
              <a:t>secība.</a:t>
            </a:r>
          </a:p>
          <a:p>
            <a:pPr marL="342900" indent="-342900">
              <a:buFont typeface="Arial" panose="020B0604020202020204" pitchFamily="34" charset="0"/>
              <a:buChar char="•"/>
            </a:pPr>
            <a:endParaRPr lang="fi-FI" sz="2400" b="0" i="0" u="none" strike="noStrike" baseline="0" dirty="0">
              <a:solidFill>
                <a:srgbClr val="456A2C"/>
              </a:solidFill>
              <a:latin typeface="Glacial Indifference" panose="020B0604020202020204" charset="0"/>
            </a:endParaRPr>
          </a:p>
          <a:p>
            <a:pPr marL="342900" indent="-342900">
              <a:buFont typeface="Arial" panose="020B0604020202020204" pitchFamily="34" charset="0"/>
              <a:buChar char="•"/>
            </a:pPr>
            <a:r>
              <a:rPr lang="lv-LV" sz="2400" dirty="0">
                <a:solidFill>
                  <a:srgbClr val="456A2C"/>
                </a:solidFill>
                <a:latin typeface="Glacial Indifference" panose="020B0604020202020204" charset="0"/>
              </a:rPr>
              <a:t>Visas izmaiņas </a:t>
            </a:r>
            <a:r>
              <a:rPr lang="lv-LV" sz="2400" dirty="0" smtClean="0">
                <a:solidFill>
                  <a:srgbClr val="456A2C"/>
                </a:solidFill>
                <a:latin typeface="Glacial Indifference" panose="020B0604020202020204" charset="0"/>
              </a:rPr>
              <a:t>uzstādīšanas plānā, pirms </a:t>
            </a:r>
            <a:r>
              <a:rPr lang="lv-LV" sz="2400" dirty="0">
                <a:solidFill>
                  <a:srgbClr val="456A2C"/>
                </a:solidFill>
                <a:latin typeface="Glacial Indifference" panose="020B0604020202020204" charset="0"/>
              </a:rPr>
              <a:t>darba uzsākšanas apstiprina atbildīgais projektētājs, un elementi ir jāpaceļ un jāuzstāda saskaņā ar uzstādīšanas plānu un </a:t>
            </a:r>
            <a:r>
              <a:rPr lang="lv-LV" sz="2400" dirty="0" smtClean="0">
                <a:solidFill>
                  <a:srgbClr val="456A2C"/>
                </a:solidFill>
                <a:latin typeface="Glacial Indifference" panose="020B0604020202020204" charset="0"/>
              </a:rPr>
              <a:t>būvelementa </a:t>
            </a:r>
            <a:r>
              <a:rPr lang="lv-LV" sz="2400" dirty="0">
                <a:solidFill>
                  <a:srgbClr val="456A2C"/>
                </a:solidFill>
                <a:latin typeface="Glacial Indifference" panose="020B0604020202020204" charset="0"/>
              </a:rPr>
              <a:t>ražotāja norādījumiem.</a:t>
            </a:r>
          </a:p>
        </p:txBody>
      </p:sp>
    </p:spTree>
    <p:extLst>
      <p:ext uri="{BB962C8B-B14F-4D97-AF65-F5344CB8AC3E}">
        <p14:creationId xmlns:p14="http://schemas.microsoft.com/office/powerpoint/2010/main" val="2291808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3522</TotalTime>
  <Words>537</Words>
  <Application>Microsoft Office PowerPoint</Application>
  <PresentationFormat>Custom</PresentationFormat>
  <Paragraphs>53</Paragraphs>
  <Slides>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Glacial Indifference</vt:lpstr>
      <vt:lpstr>League Spartan</vt:lpstr>
      <vt:lpstr>Arial</vt:lpstr>
      <vt:lpstr>Glos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Lietotajs</cp:lastModifiedBy>
  <cp:revision>68</cp:revision>
  <dcterms:created xsi:type="dcterms:W3CDTF">2006-08-16T00:00:00Z</dcterms:created>
  <dcterms:modified xsi:type="dcterms:W3CDTF">2021-11-17T18:09:01Z</dcterms:modified>
  <dc:identifier>DAD7Xzioke4</dc:identifier>
</cp:coreProperties>
</file>