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79" r:id="rId5"/>
    <p:sldId id="281" r:id="rId6"/>
    <p:sldId id="260"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Glacial Indifference" panose="020B0604020202020204" charset="0"/>
      <p:regular r:id="rId13"/>
    </p:embeddedFont>
    <p:embeddedFont>
      <p:font typeface="Glacial Indifference Bold" panose="020B0604020202020204" charset="0"/>
      <p:regular r:id="rId14"/>
    </p:embeddedFont>
    <p:embeddedFont>
      <p:font typeface="League Spartan"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53" y="7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8/26/2021</a:t>
            </a:fld>
            <a:endParaRPr lang="en-US"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dirty="0"/>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8/26/2021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8/26/2021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73152"/>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ΣΥΝΔΕΣΗ ΚΑΙ ΚΟΛΛΕΣ</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8/26/2021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2" name="Kuva 11" descr="Henkilö työskentelee pöydän ääressä">
            <a:extLst>
              <a:ext uri="{FF2B5EF4-FFF2-40B4-BE49-F238E27FC236}">
                <a16:creationId xmlns:a16="http://schemas.microsoft.com/office/drawing/2014/main" id="{58A1F716-C84F-4080-9811-E748EB56F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930" y="-533400"/>
            <a:ext cx="17549334" cy="11696700"/>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1697901"/>
            </a:xfrm>
            <a:prstGeom prst="rect">
              <a:avLst/>
            </a:prstGeom>
            <a:grpFill/>
          </p:spPr>
          <p:txBody>
            <a:bodyPr wrap="square" lIns="0" tIns="0" rIns="0" bIns="0" rtlCol="0" anchor="t">
              <a:spAutoFit/>
            </a:bodyPr>
            <a:lstStyle/>
            <a:p>
              <a:pPr algn="l">
                <a:lnSpc>
                  <a:spcPts val="10580"/>
                </a:lnSpc>
              </a:pPr>
              <a:r>
                <a:rPr lang="el-GR" sz="6600" spc="92" dirty="0">
                  <a:solidFill>
                    <a:srgbClr val="FEFFF8"/>
                  </a:solidFill>
                  <a:latin typeface="League Spartan"/>
                </a:rPr>
                <a:t>ΣΥΝΔΕΣΗ ΚΑΙ ΚΟΛΛΕΣ</a:t>
              </a:r>
              <a:endParaRPr lang="en-US" sz="6600" spc="92" dirty="0">
                <a:solidFill>
                  <a:srgbClr val="FEFFF8"/>
                </a:solidFill>
                <a:latin typeface="League Spartan"/>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507831"/>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02-5/ </a:t>
              </a:r>
              <a:r>
                <a:rPr lang="el-GR" sz="2400" spc="150" dirty="0">
                  <a:solidFill>
                    <a:srgbClr val="FEFFF8"/>
                  </a:solidFill>
                  <a:latin typeface="Glacial Indifference Bold"/>
                </a:rPr>
                <a:t>ΜΕ</a:t>
              </a:r>
              <a:r>
                <a:rPr lang="en-US" sz="2400" spc="150" dirty="0">
                  <a:solidFill>
                    <a:srgbClr val="FEFFF8"/>
                  </a:solidFill>
                  <a:latin typeface="Glacial Indifference Bold"/>
                </a:rPr>
                <a:t>2: </a:t>
              </a:r>
              <a:r>
                <a:rPr lang="el-GR" sz="2400" spc="150" dirty="0">
                  <a:solidFill>
                    <a:srgbClr val="FEFFF8"/>
                  </a:solidFill>
                  <a:latin typeface="Glacial Indifference Bold"/>
                </a:rPr>
                <a:t>ΚΑΤΑΣΚΕΥΗ, ΑΝΑΚΑΙΝΙΣΗ ΚΑΙ ΑΠΟΔΟΜΗΣΗ ΞΥΛΕΙΑΣ</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8B8D28FE-C4C0-451A-9E8D-05C3BD1C1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95300"/>
            <a:ext cx="12797307" cy="8531539"/>
          </a:xfrm>
          <a:prstGeom prst="rect">
            <a:avLst/>
          </a:prstGeom>
        </p:spPr>
      </p:pic>
      <p:grpSp>
        <p:nvGrpSpPr>
          <p:cNvPr id="3" name="Group 3"/>
          <p:cNvGrpSpPr/>
          <p:nvPr/>
        </p:nvGrpSpPr>
        <p:grpSpPr>
          <a:xfrm>
            <a:off x="1219200" y="-472888"/>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079022"/>
              <a:ext cx="9216551" cy="2831544"/>
            </a:xfrm>
            <a:prstGeom prst="rect">
              <a:avLst/>
            </a:prstGeom>
            <a:grpFill/>
          </p:spPr>
          <p:txBody>
            <a:bodyPr lIns="0" tIns="0" rIns="0" bIns="0" rtlCol="0" anchor="t">
              <a:spAutoFit/>
            </a:bodyPr>
            <a:lstStyle/>
            <a:p>
              <a:pPr algn="l">
                <a:lnSpc>
                  <a:spcPts val="8370"/>
                </a:lnSpc>
              </a:pPr>
              <a:r>
                <a:rPr lang="el-GR" sz="6200" spc="310" dirty="0">
                  <a:solidFill>
                    <a:srgbClr val="456A2C"/>
                  </a:solidFill>
                  <a:latin typeface="League Spartan"/>
                </a:rPr>
                <a:t>ΕΠΙΣΚΟΠΗΣΗ ΠΑΡΟΥΣΙΑΣΗΣ</a:t>
              </a:r>
              <a:endParaRPr lang="en-US" sz="6200" spc="310" dirty="0">
                <a:solidFill>
                  <a:srgbClr val="456A2C"/>
                </a:solidFill>
                <a:latin typeface="League Spartan"/>
              </a:endParaRPr>
            </a:p>
          </p:txBody>
        </p:sp>
        <p:sp>
          <p:nvSpPr>
            <p:cNvPr id="6" name="TextBox 6"/>
            <p:cNvSpPr txBox="1"/>
            <p:nvPr/>
          </p:nvSpPr>
          <p:spPr>
            <a:xfrm>
              <a:off x="828188" y="7110678"/>
              <a:ext cx="9214823" cy="2884551"/>
            </a:xfrm>
            <a:prstGeom prst="rect">
              <a:avLst/>
            </a:prstGeom>
            <a:grpFill/>
          </p:spPr>
          <p:txBody>
            <a:bodyPr lIns="0" tIns="0" rIns="0" bIns="0" rtlCol="0" anchor="t">
              <a:spAutoFit/>
            </a:bodyPr>
            <a:lstStyle/>
            <a:p>
              <a:pPr marL="342900" indent="-342900">
                <a:lnSpc>
                  <a:spcPts val="3359"/>
                </a:lnSpc>
                <a:buFontTx/>
                <a:buChar char="-"/>
              </a:pPr>
              <a:r>
                <a:rPr lang="el-GR" sz="2400" spc="120" dirty="0">
                  <a:solidFill>
                    <a:srgbClr val="456A2C"/>
                  </a:solidFill>
                  <a:latin typeface="Glacial Indifference"/>
                </a:rPr>
                <a:t>Στερέωση με βίδες</a:t>
              </a:r>
            </a:p>
            <a:p>
              <a:pPr marL="342900" indent="-342900">
                <a:lnSpc>
                  <a:spcPts val="3359"/>
                </a:lnSpc>
                <a:buFontTx/>
                <a:buChar char="-"/>
              </a:pPr>
              <a:r>
                <a:rPr lang="el-GR" sz="2400" spc="120" dirty="0">
                  <a:solidFill>
                    <a:srgbClr val="456A2C"/>
                  </a:solidFill>
                  <a:latin typeface="Glacial Indifference"/>
                </a:rPr>
                <a:t>Κόλλες</a:t>
              </a:r>
            </a:p>
            <a:p>
              <a:pPr marL="342900" indent="-342900">
                <a:lnSpc>
                  <a:spcPts val="3359"/>
                </a:lnSpc>
                <a:buFontTx/>
                <a:buChar char="-"/>
              </a:pPr>
              <a:r>
                <a:rPr lang="el-GR" sz="2400" spc="120" dirty="0">
                  <a:solidFill>
                    <a:srgbClr val="456A2C"/>
                  </a:solidFill>
                  <a:latin typeface="Glacial Indifference"/>
                </a:rPr>
                <a:t>Διαφορετικές κόλλες</a:t>
              </a:r>
            </a:p>
            <a:p>
              <a:pPr marL="342900" indent="-342900">
                <a:lnSpc>
                  <a:spcPts val="3359"/>
                </a:lnSpc>
                <a:buFontTx/>
                <a:buChar char="-"/>
              </a:pPr>
              <a:r>
                <a:rPr lang="el-GR" sz="2400" spc="120" dirty="0">
                  <a:solidFill>
                    <a:srgbClr val="456A2C"/>
                  </a:solidFill>
                  <a:latin typeface="Glacial Indifference"/>
                </a:rPr>
                <a:t>Χρήση συνδετήρων και συγκολλητικών ουσιών</a:t>
              </a:r>
            </a:p>
          </p:txBody>
        </p:sp>
        <p:sp>
          <p:nvSpPr>
            <p:cNvPr id="7" name="TextBox 7"/>
            <p:cNvSpPr txBox="1"/>
            <p:nvPr/>
          </p:nvSpPr>
          <p:spPr>
            <a:xfrm>
              <a:off x="827235" y="5651022"/>
              <a:ext cx="9215776" cy="820737"/>
            </a:xfrm>
            <a:prstGeom prst="rect">
              <a:avLst/>
            </a:prstGeom>
            <a:grpFill/>
          </p:spPr>
          <p:txBody>
            <a:bodyPr lIns="0" tIns="0" rIns="0" bIns="0" rtlCol="0" anchor="t">
              <a:spAutoFit/>
            </a:bodyPr>
            <a:lstStyle/>
            <a:p>
              <a:pPr algn="l">
                <a:lnSpc>
                  <a:spcPts val="4810"/>
                </a:lnSpc>
              </a:pPr>
              <a:r>
                <a:rPr lang="el-GR" sz="3700" spc="185" dirty="0">
                  <a:solidFill>
                    <a:srgbClr val="456A2C"/>
                  </a:solidFill>
                  <a:latin typeface="League Spartan"/>
                </a:rPr>
                <a:t>Θέματα</a:t>
              </a: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493772" y="0"/>
            <a:ext cx="8874457" cy="8688276"/>
          </a:xfrm>
          <a:prstGeom prst="rect">
            <a:avLst/>
          </a:prstGeom>
        </p:spPr>
        <p:txBody>
          <a:bodyPr wrap="square" lIns="0" tIns="0" rIns="0" bIns="0" rtlCol="0" anchor="t">
            <a:spAutoFit/>
          </a:bodyPr>
          <a:lstStyle/>
          <a:p>
            <a:pPr>
              <a:lnSpc>
                <a:spcPts val="3359"/>
              </a:lnSpc>
            </a:pPr>
            <a:r>
              <a:rPr lang="el-GR" sz="2400" b="1" spc="120" dirty="0">
                <a:solidFill>
                  <a:srgbClr val="456A2C"/>
                </a:solidFill>
                <a:latin typeface="Glacial Indifference"/>
              </a:rPr>
              <a:t>Για τη στερέωση με βίδες</a:t>
            </a:r>
            <a:endParaRPr lang="fi-FI" sz="2400" b="1" spc="120" dirty="0">
              <a:solidFill>
                <a:srgbClr val="456A2C"/>
              </a:solidFill>
              <a:latin typeface="Glacial Indifference"/>
            </a:endParaRPr>
          </a:p>
          <a:p>
            <a:pPr>
              <a:lnSpc>
                <a:spcPts val="3359"/>
              </a:lnSpc>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Πρώτα </a:t>
            </a:r>
            <a:r>
              <a:rPr lang="en-US" sz="2400" spc="120" dirty="0">
                <a:solidFill>
                  <a:srgbClr val="456A2C"/>
                </a:solidFill>
                <a:latin typeface="Glacial Indifference"/>
              </a:rPr>
              <a:t>:</a:t>
            </a:r>
          </a:p>
          <a:p>
            <a:pPr marL="800100" lvl="1" indent="-342900">
              <a:lnSpc>
                <a:spcPts val="3359"/>
              </a:lnSpc>
              <a:buFont typeface="Arial" panose="020B0604020202020204" pitchFamily="34" charset="0"/>
              <a:buChar char="•"/>
            </a:pPr>
            <a:r>
              <a:rPr lang="el-GR" sz="2400" spc="120" dirty="0">
                <a:solidFill>
                  <a:srgbClr val="456A2C"/>
                </a:solidFill>
                <a:latin typeface="Glacial Indifference"/>
              </a:rPr>
              <a:t>Σε ποιο οικοδομικό υλικό συνδέεται;</a:t>
            </a:r>
          </a:p>
          <a:p>
            <a:pPr marL="800100" lvl="1" indent="-342900">
              <a:lnSpc>
                <a:spcPts val="3359"/>
              </a:lnSpc>
              <a:buFont typeface="Arial" panose="020B0604020202020204" pitchFamily="34" charset="0"/>
              <a:buChar char="•"/>
            </a:pPr>
            <a:r>
              <a:rPr lang="el-GR" sz="2400" spc="120" dirty="0">
                <a:solidFill>
                  <a:srgbClr val="456A2C"/>
                </a:solidFill>
                <a:latin typeface="Glacial Indifference"/>
              </a:rPr>
              <a:t>Ποιες συνθήκες πρέπει να αντέχει η εγκατάσταση;</a:t>
            </a:r>
          </a:p>
          <a:p>
            <a:pPr marL="800100" lvl="1" indent="-342900">
              <a:lnSpc>
                <a:spcPts val="3359"/>
              </a:lnSpc>
              <a:buFont typeface="Arial" panose="020B0604020202020204" pitchFamily="34" charset="0"/>
              <a:buChar char="•"/>
            </a:pPr>
            <a:r>
              <a:rPr lang="el-GR" sz="2400" spc="120" dirty="0">
                <a:solidFill>
                  <a:srgbClr val="456A2C"/>
                </a:solidFill>
                <a:latin typeface="Glacial Indifference"/>
              </a:rPr>
              <a:t>Τι είδους φορτίο εφαρμόζεται στην εγκατάσταση</a:t>
            </a:r>
            <a:r>
              <a:rPr lang="en-US" sz="2400" spc="120" dirty="0">
                <a:solidFill>
                  <a:srgbClr val="456A2C"/>
                </a:solidFill>
                <a:latin typeface="Glacial Indifference"/>
              </a:rPr>
              <a:t>;</a:t>
            </a:r>
          </a:p>
          <a:p>
            <a:pPr marL="800100" lvl="1"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Κάνετε προσεκτικά τις εργασίες εγκατάστασης</a:t>
            </a:r>
            <a:r>
              <a:rPr lang="en-US" sz="2400" spc="120" dirty="0">
                <a:solidFill>
                  <a:srgbClr val="456A2C"/>
                </a:solidFill>
                <a:latin typeface="Glacial Indifference"/>
              </a:rPr>
              <a:t>:</a:t>
            </a:r>
          </a:p>
          <a:p>
            <a:pPr marL="800100" lvl="1" indent="-342900">
              <a:lnSpc>
                <a:spcPts val="3359"/>
              </a:lnSpc>
              <a:buFont typeface="Arial" panose="020B0604020202020204" pitchFamily="34" charset="0"/>
              <a:buChar char="•"/>
            </a:pPr>
            <a:r>
              <a:rPr lang="el-GR" sz="2400" spc="120" dirty="0">
                <a:solidFill>
                  <a:srgbClr val="456A2C"/>
                </a:solidFill>
                <a:latin typeface="Glacial Indifference"/>
              </a:rPr>
              <a:t>Ανοίξτε τρύπα σωστού μεγέθους.</a:t>
            </a:r>
          </a:p>
          <a:p>
            <a:pPr marL="800100" lvl="1" indent="-342900">
              <a:lnSpc>
                <a:spcPts val="3359"/>
              </a:lnSpc>
              <a:buFont typeface="Arial" panose="020B0604020202020204" pitchFamily="34" charset="0"/>
              <a:buChar char="•"/>
            </a:pPr>
            <a:r>
              <a:rPr lang="el-GR" sz="2400" spc="120" dirty="0">
                <a:solidFill>
                  <a:srgbClr val="456A2C"/>
                </a:solidFill>
                <a:latin typeface="Glacial Indifference"/>
              </a:rPr>
              <a:t>Καθαρίστε τη τρύπα με μια βούρτσα και αέρα.</a:t>
            </a:r>
          </a:p>
          <a:p>
            <a:pPr marL="800100" lvl="1" indent="-342900">
              <a:lnSpc>
                <a:spcPts val="3359"/>
              </a:lnSpc>
              <a:buFont typeface="Arial" panose="020B0604020202020204" pitchFamily="34" charset="0"/>
              <a:buChar char="•"/>
            </a:pPr>
            <a:r>
              <a:rPr lang="el-GR" sz="2400" spc="120" dirty="0">
                <a:solidFill>
                  <a:srgbClr val="456A2C"/>
                </a:solidFill>
                <a:latin typeface="Glacial Indifference"/>
              </a:rPr>
              <a:t>Παρατηρήστε τα καθορισμένα βάθη εγκατάστασης.</a:t>
            </a:r>
          </a:p>
          <a:p>
            <a:pPr marL="800100" lvl="1" indent="-342900">
              <a:lnSpc>
                <a:spcPts val="3359"/>
              </a:lnSpc>
              <a:buFont typeface="Arial" panose="020B0604020202020204" pitchFamily="34" charset="0"/>
              <a:buChar char="•"/>
            </a:pPr>
            <a:r>
              <a:rPr lang="el-GR" sz="2400" spc="120" dirty="0">
                <a:solidFill>
                  <a:srgbClr val="456A2C"/>
                </a:solidFill>
                <a:latin typeface="Glacial Indifference"/>
              </a:rPr>
              <a:t>Σφίξτε προσεκτικά την εγκατάσταση</a:t>
            </a:r>
            <a:r>
              <a:rPr lang="en-US" sz="2400" spc="120" dirty="0">
                <a:solidFill>
                  <a:srgbClr val="456A2C"/>
                </a:solidFill>
                <a:latin typeface="Glacial Indifference"/>
              </a:rPr>
              <a:t>.</a:t>
            </a:r>
          </a:p>
          <a:p>
            <a:pPr marL="800100" lvl="1"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Χρησιμοποιείτε μόνο προϊόντα στερέωσης με σήμανση CE</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Φοράτε πάντα προστατευτικό εξοπλισμό</a:t>
            </a:r>
            <a:r>
              <a:rPr lang="en-US" sz="2400" spc="120" dirty="0">
                <a:solidFill>
                  <a:srgbClr val="456A2C"/>
                </a:solidFill>
                <a:latin typeface="Glacial Indifference"/>
              </a:rPr>
              <a:t>.</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01313"/>
            <a:chOff x="0" y="-95249"/>
            <a:chExt cx="9216551" cy="4001751"/>
          </a:xfrm>
        </p:grpSpPr>
        <p:sp>
          <p:nvSpPr>
            <p:cNvPr id="8" name="TextBox 8"/>
            <p:cNvSpPr txBox="1"/>
            <p:nvPr/>
          </p:nvSpPr>
          <p:spPr>
            <a:xfrm>
              <a:off x="0" y="-95249"/>
              <a:ext cx="9216551" cy="2831544"/>
            </a:xfrm>
            <a:prstGeom prst="rect">
              <a:avLst/>
            </a:prstGeom>
          </p:spPr>
          <p:txBody>
            <a:bodyPr lIns="0" tIns="0" rIns="0" bIns="0" rtlCol="0" anchor="t">
              <a:spAutoFit/>
            </a:bodyPr>
            <a:lstStyle/>
            <a:p>
              <a:pPr algn="l">
                <a:lnSpc>
                  <a:spcPts val="8370"/>
                </a:lnSpc>
              </a:pPr>
              <a:r>
                <a:rPr lang="el-GR" sz="6200" spc="310" dirty="0">
                  <a:solidFill>
                    <a:schemeClr val="bg1"/>
                  </a:solidFill>
                  <a:latin typeface="League Spartan"/>
                </a:rPr>
                <a:t>Στερέωση με βίδες</a:t>
              </a:r>
              <a:endParaRPr lang="en-US" sz="6200" spc="310" dirty="0">
                <a:solidFill>
                  <a:schemeClr val="bg1"/>
                </a:solidFill>
                <a:latin typeface="League Spartan"/>
              </a:endParaRP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pic>
        <p:nvPicPr>
          <p:cNvPr id="5" name="Kuva 4" descr="Kuva, joka sisältää kohteen ulko&#10;&#10;Kuvaus luotu automaattisesti">
            <a:extLst>
              <a:ext uri="{FF2B5EF4-FFF2-40B4-BE49-F238E27FC236}">
                <a16:creationId xmlns:a16="http://schemas.microsoft.com/office/drawing/2014/main" id="{36B193BD-D313-4BE6-ADD6-AF923C31DEBD}"/>
              </a:ext>
            </a:extLst>
          </p:cNvPr>
          <p:cNvPicPr>
            <a:picLocks noChangeAspect="1"/>
          </p:cNvPicPr>
          <p:nvPr/>
        </p:nvPicPr>
        <p:blipFill rotWithShape="1">
          <a:blip r:embed="rId2">
            <a:extLst>
              <a:ext uri="{28A0092B-C50C-407E-A947-70E740481C1C}">
                <a14:useLocalDpi xmlns:a14="http://schemas.microsoft.com/office/drawing/2010/main" val="0"/>
              </a:ext>
            </a:extLst>
          </a:blip>
          <a:srcRect l="11194" t="19940" b="10975"/>
          <a:stretch/>
        </p:blipFill>
        <p:spPr>
          <a:xfrm>
            <a:off x="1685556" y="3647127"/>
            <a:ext cx="7728567" cy="45099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644427" y="26949"/>
            <a:ext cx="8057749" cy="9124293"/>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l-GR" sz="2000" spc="120" dirty="0">
                <a:solidFill>
                  <a:srgbClr val="456A2C"/>
                </a:solidFill>
                <a:latin typeface="Glacial Indifference"/>
              </a:rPr>
              <a:t>Το ξύλο σπάνια κατασκευάζει ένα αντικείμενο από ενιαία κομμάτια ξύλου επειδή ζει σύμφωνα με την υγρασία και δεν είναι τόσο ισχυρό προς όλες τις κατευθύνσεις, γι ' αυτό τα ξύλινα αντικείμενα συναρμολογούνται πάντα από πολλά κομμάτια με αρμούς</a:t>
            </a:r>
            <a:r>
              <a:rPr lang="en-US" sz="2000" spc="120" dirty="0">
                <a:solidFill>
                  <a:srgbClr val="456A2C"/>
                </a:solidFill>
                <a:latin typeface="Glacial Indifference"/>
              </a:rPr>
              <a:t>.</a:t>
            </a:r>
            <a:endParaRPr lang="fi-FI" sz="20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000" spc="120" dirty="0">
                <a:solidFill>
                  <a:srgbClr val="456A2C"/>
                </a:solidFill>
                <a:latin typeface="Glacial Indifference"/>
              </a:rPr>
              <a:t>Οι συγκολλητικές αρθρώσεις επηρεάζονται από την ποιότητα των συγκολλητικών ουσιών, τις επιφάνειες που πρόκειται να συνδεθούν και την επιφάνεια συγκόλλησης</a:t>
            </a:r>
            <a:r>
              <a:rPr lang="en-US" sz="2000" spc="120" dirty="0">
                <a:solidFill>
                  <a:srgbClr val="456A2C"/>
                </a:solidFill>
                <a:latin typeface="Glacial Indifference"/>
              </a:rPr>
              <a:t>.</a:t>
            </a:r>
            <a:endParaRPr lang="fi-FI" sz="2000" b="1" spc="120" dirty="0">
              <a:solidFill>
                <a:srgbClr val="456A2C"/>
              </a:solidFill>
              <a:latin typeface="Glacial Indifference"/>
            </a:endParaRPr>
          </a:p>
          <a:p>
            <a:pPr marL="342900" indent="-342900">
              <a:lnSpc>
                <a:spcPts val="3359"/>
              </a:lnSpc>
              <a:buFont typeface="Arial" panose="020B0604020202020204" pitchFamily="34" charset="0"/>
              <a:buChar char="•"/>
            </a:pPr>
            <a:r>
              <a:rPr lang="el-GR" sz="2000" spc="120" dirty="0">
                <a:solidFill>
                  <a:srgbClr val="456A2C"/>
                </a:solidFill>
                <a:latin typeface="Glacial Indifference"/>
              </a:rPr>
              <a:t>Η συγκόλληση ξύλου είναι μια μέθοδος που αντικαθιστά την κόλληση. Σε αυτό, δύο κομμάτια ξύλου τρίβονται μαζί πολύ δυνατά για μικρό χρονικό διάστημα, με αποτέλεσμα να ζεσταθούν λόγω τριβής. Έτσι, τα άκρα των κυτταρικών ινών ανοίγουν και είναι ικανά να προσκολλώνται σε παρόμοιες κυτταρικές ίνες του τεμαχίου ζευγαρώματος</a:t>
            </a:r>
            <a:r>
              <a:rPr lang="en-US" sz="2000" spc="120" dirty="0">
                <a:solidFill>
                  <a:srgbClr val="456A2C"/>
                </a:solidFill>
                <a:latin typeface="Glacial Indifference"/>
              </a:rPr>
              <a:t>.</a:t>
            </a:r>
            <a:endParaRPr lang="fi-FI" sz="20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000" spc="120" dirty="0">
                <a:solidFill>
                  <a:srgbClr val="456A2C"/>
                </a:solidFill>
                <a:latin typeface="Glacial Indifference"/>
              </a:rPr>
              <a:t>Τα φυλλοβόλα δέντρα σχηματίζουν έναν δεσμό που αντιστοιχεί σε αντοχή στη συγκόλληση, αλλά ο δεσμός δεν αντέχει στην υγρασία. Στα κωνοφόρα, μια τέτοια άρθρωση είναι αδύναμη</a:t>
            </a:r>
            <a:r>
              <a:rPr lang="en-US" sz="2000" spc="120" dirty="0">
                <a:solidFill>
                  <a:srgbClr val="456A2C"/>
                </a:solidFill>
                <a:latin typeface="Glacial Indifference"/>
              </a:rPr>
              <a:t>.</a:t>
            </a:r>
            <a:endParaRPr lang="fi-FI" sz="2000" spc="120" dirty="0">
              <a:solidFill>
                <a:srgbClr val="456A2C"/>
              </a:solidFill>
              <a:latin typeface="Glacial Indifference"/>
            </a:endParaRPr>
          </a:p>
        </p:txBody>
      </p:sp>
      <p:sp>
        <p:nvSpPr>
          <p:cNvPr id="3" name="AutoShape 3"/>
          <p:cNvSpPr/>
          <p:nvPr/>
        </p:nvSpPr>
        <p:spPr>
          <a:xfrm>
            <a:off x="9906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1395253"/>
            </a:xfrm>
            <a:prstGeom prst="rect">
              <a:avLst/>
            </a:prstGeom>
          </p:spPr>
          <p:txBody>
            <a:bodyPr lIns="0" tIns="0" rIns="0" bIns="0" rtlCol="0" anchor="t">
              <a:spAutoFit/>
            </a:bodyPr>
            <a:lstStyle/>
            <a:p>
              <a:pPr algn="l">
                <a:lnSpc>
                  <a:spcPts val="8370"/>
                </a:lnSpc>
              </a:pPr>
              <a:r>
                <a:rPr lang="el-GR" sz="6200" spc="310" dirty="0">
                  <a:solidFill>
                    <a:schemeClr val="bg1"/>
                  </a:solidFill>
                  <a:latin typeface="League Spartan"/>
                </a:rPr>
                <a:t>Κόλλες</a:t>
              </a:r>
              <a:endParaRPr lang="en-US" sz="6200" spc="310" dirty="0">
                <a:solidFill>
                  <a:schemeClr val="bg1"/>
                </a:solidFill>
                <a:latin typeface="League Spartan"/>
              </a:endParaRP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pic>
        <p:nvPicPr>
          <p:cNvPr id="16" name="Kuva 15" descr="Kuva, joka sisältää kohteen teksti, työkalu&#10;&#10;Kuvaus luotu automaattisesti">
            <a:extLst>
              <a:ext uri="{FF2B5EF4-FFF2-40B4-BE49-F238E27FC236}">
                <a16:creationId xmlns:a16="http://schemas.microsoft.com/office/drawing/2014/main" id="{6C932510-4807-4C9E-BDD4-B4D30359EB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44" t="9305" r="18333"/>
          <a:stretch/>
        </p:blipFill>
        <p:spPr>
          <a:xfrm rot="5400000">
            <a:off x="4430288" y="3167416"/>
            <a:ext cx="4500000" cy="5861370"/>
          </a:xfrm>
          <a:prstGeom prst="rect">
            <a:avLst/>
          </a:prstGeom>
        </p:spPr>
      </p:pic>
    </p:spTree>
    <p:extLst>
      <p:ext uri="{BB962C8B-B14F-4D97-AF65-F5344CB8AC3E}">
        <p14:creationId xmlns:p14="http://schemas.microsoft.com/office/powerpoint/2010/main" val="305921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413543" y="0"/>
            <a:ext cx="8534400" cy="9996326"/>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l-GR" sz="2000" spc="120" dirty="0">
                <a:solidFill>
                  <a:srgbClr val="456A2C"/>
                </a:solidFill>
                <a:latin typeface="Glacial Indifference"/>
              </a:rPr>
              <a:t>Κατά την επιλογή της κόλλας, πρέπει να λαμβάνονται υπόψη οι συνθήκες υπό τις οποίες εκτίθεται ο τελικός συγκολλητικός σύνδεσμος</a:t>
            </a:r>
            <a:r>
              <a:rPr lang="en-US" sz="2000" spc="120" dirty="0">
                <a:solidFill>
                  <a:srgbClr val="456A2C"/>
                </a:solidFill>
                <a:latin typeface="Glacial Indifference"/>
              </a:rPr>
              <a:t>.</a:t>
            </a:r>
            <a:endParaRPr lang="fi-FI" sz="20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000" spc="120" dirty="0">
                <a:solidFill>
                  <a:srgbClr val="456A2C"/>
                </a:solidFill>
                <a:latin typeface="Glacial Indifference"/>
              </a:rPr>
              <a:t>Κατά προσέγγιση, οι κόλλες μπορούν να χωριστούν σε τρεις ομάδες ανάλογα με την ανθεκτικότητα </a:t>
            </a:r>
            <a:r>
              <a:rPr lang="en-US" sz="2000" spc="120" dirty="0">
                <a:solidFill>
                  <a:srgbClr val="456A2C"/>
                </a:solidFill>
                <a:latin typeface="Glacial Indifference"/>
              </a:rPr>
              <a:t>:</a:t>
            </a:r>
          </a:p>
          <a:p>
            <a:pPr marL="914400" lvl="1" indent="-457200">
              <a:lnSpc>
                <a:spcPts val="3359"/>
              </a:lnSpc>
              <a:buFont typeface="+mj-lt"/>
              <a:buAutoNum type="arabicPeriod"/>
            </a:pPr>
            <a:r>
              <a:rPr lang="el-GR" sz="2000" b="1" u="sng" spc="120" dirty="0">
                <a:solidFill>
                  <a:srgbClr val="456A2C"/>
                </a:solidFill>
                <a:latin typeface="Glacial Indifference"/>
              </a:rPr>
              <a:t>Στεγανές κόλλες</a:t>
            </a:r>
            <a:r>
              <a:rPr lang="el-GR" sz="2000" spc="120" dirty="0">
                <a:solidFill>
                  <a:srgbClr val="456A2C"/>
                </a:solidFill>
                <a:latin typeface="Glacial Indifference"/>
              </a:rPr>
              <a:t>-οι κόλλες πρέπει να είναι πιο ανθεκτικές από το ξύλο σε όλες τις συνθήκες. Η ραφή πρέπει να είναι σε θέση να αντέχει τις καιρικές συνθήκες και τους μικροοργανισμούς. Αυτές οι απαιτήσεις ικανοποιούνται από συγκολλητικά φαινόλης και ρεσορκινόλης και τα μείγματα τους</a:t>
            </a:r>
            <a:r>
              <a:rPr lang="en-US" sz="2000" spc="120" dirty="0">
                <a:solidFill>
                  <a:srgbClr val="456A2C"/>
                </a:solidFill>
                <a:latin typeface="Glacial Indifference"/>
              </a:rPr>
              <a:t>.</a:t>
            </a:r>
          </a:p>
          <a:p>
            <a:pPr marL="914400" lvl="1" indent="-457200">
              <a:lnSpc>
                <a:spcPts val="3359"/>
              </a:lnSpc>
              <a:buFont typeface="+mj-lt"/>
              <a:buAutoNum type="arabicPeriod"/>
            </a:pPr>
            <a:r>
              <a:rPr lang="el-GR" sz="2000" b="1" u="sng" spc="120" dirty="0">
                <a:solidFill>
                  <a:srgbClr val="456A2C"/>
                </a:solidFill>
                <a:latin typeface="Glacial Indifference"/>
              </a:rPr>
              <a:t>Κόλλες ανθεκτικές στην υγρασία</a:t>
            </a:r>
            <a:r>
              <a:rPr lang="el-GR" sz="2000" spc="120" dirty="0">
                <a:solidFill>
                  <a:srgbClr val="456A2C"/>
                </a:solidFill>
                <a:latin typeface="Glacial Indifference"/>
              </a:rPr>
              <a:t>-οι κόλλες είναι κατάλληλες για εσωτερική χρήση όπου η σχετική υγρασία μπορεί να είναι αρκετά υψηλή. Αυτή η ομάδα περιλαμβάνει κόλλες μελαμίνης, καθώς και μερικές κόλλες ουρίας και κόλλες PVAc</a:t>
            </a:r>
            <a:r>
              <a:rPr lang="en-US" sz="2000" spc="120" dirty="0">
                <a:solidFill>
                  <a:srgbClr val="456A2C"/>
                </a:solidFill>
                <a:latin typeface="Glacial Indifference"/>
              </a:rPr>
              <a:t>.</a:t>
            </a:r>
          </a:p>
          <a:p>
            <a:pPr marL="914400" lvl="1" indent="-457200">
              <a:lnSpc>
                <a:spcPts val="3359"/>
              </a:lnSpc>
              <a:buFont typeface="+mj-lt"/>
              <a:buAutoNum type="arabicPeriod"/>
            </a:pPr>
            <a:r>
              <a:rPr lang="el-GR" sz="2000" b="1" u="sng" spc="120" dirty="0">
                <a:solidFill>
                  <a:srgbClr val="456A2C"/>
                </a:solidFill>
                <a:latin typeface="Glacial Indifference"/>
              </a:rPr>
              <a:t>Κόλλες κατάλληλες για εσωτερική χρήση </a:t>
            </a:r>
            <a:r>
              <a:rPr lang="el-GR" sz="2000" spc="120" dirty="0">
                <a:solidFill>
                  <a:srgbClr val="456A2C"/>
                </a:solidFill>
                <a:latin typeface="Glacial Indifference"/>
              </a:rPr>
              <a:t>- οι κόλλες δεν αντέχουν στην διαβροχή του νερού και διαρκούν για περιορισμένο χρονικό διάστημα σε υγρούς χώρους. Οι πιο ευρέως χρησιμοποιούμενες κόλλες ξύλου, οι κόλλες ουρίας και PVAc ανήκουν σε αυτήν την ομάδα</a:t>
            </a:r>
            <a:r>
              <a:rPr lang="en-US" sz="2000" spc="120" dirty="0">
                <a:solidFill>
                  <a:srgbClr val="456A2C"/>
                </a:solidFill>
                <a:latin typeface="Glacial Indifference"/>
              </a:rPr>
              <a:t>.</a:t>
            </a:r>
            <a:endParaRPr lang="fi-FI" sz="20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2831544"/>
            </a:xfrm>
            <a:prstGeom prst="rect">
              <a:avLst/>
            </a:prstGeom>
          </p:spPr>
          <p:txBody>
            <a:bodyPr lIns="0" tIns="0" rIns="0" bIns="0" rtlCol="0" anchor="t">
              <a:spAutoFit/>
            </a:bodyPr>
            <a:lstStyle/>
            <a:p>
              <a:pPr algn="l">
                <a:lnSpc>
                  <a:spcPts val="8370"/>
                </a:lnSpc>
              </a:pPr>
              <a:r>
                <a:rPr lang="el-GR" sz="6200" spc="310" dirty="0">
                  <a:solidFill>
                    <a:schemeClr val="bg1"/>
                  </a:solidFill>
                  <a:latin typeface="League Spartan"/>
                </a:rPr>
                <a:t>Διαφορετικές κόλλες</a:t>
              </a:r>
              <a:endParaRPr lang="en-US" sz="6200" spc="310" dirty="0">
                <a:solidFill>
                  <a:schemeClr val="bg1"/>
                </a:solidFill>
                <a:latin typeface="League Spartan"/>
              </a:endParaRP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194040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l-GR" sz="5000" spc="100" dirty="0">
                <a:solidFill>
                  <a:srgbClr val="456A2C"/>
                </a:solidFill>
                <a:latin typeface="League Spartan"/>
              </a:rPr>
              <a:t>Χρήση συνδετήρων και συγκολλητικών ουσιών</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385230"/>
            <a:ext cx="6760417" cy="2026710"/>
            <a:chOff x="0" y="-19050"/>
            <a:chExt cx="9013889" cy="2702279"/>
          </a:xfrm>
        </p:grpSpPr>
        <p:sp>
          <p:nvSpPr>
            <p:cNvPr id="5" name="TextBox 5"/>
            <p:cNvSpPr txBox="1"/>
            <p:nvPr/>
          </p:nvSpPr>
          <p:spPr>
            <a:xfrm>
              <a:off x="1105" y="-19050"/>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ΠΕΡΙΒΑΛΛΟΝ</a:t>
              </a:r>
              <a:endParaRPr lang="en-US" sz="3300" b="1" spc="165" dirty="0">
                <a:solidFill>
                  <a:srgbClr val="456A2C"/>
                </a:solidFill>
                <a:latin typeface="Glacial Indifference"/>
              </a:endParaRPr>
            </a:p>
          </p:txBody>
        </p:sp>
        <p:sp>
          <p:nvSpPr>
            <p:cNvPr id="6" name="TextBox 6"/>
            <p:cNvSpPr txBox="1"/>
            <p:nvPr/>
          </p:nvSpPr>
          <p:spPr>
            <a:xfrm>
              <a:off x="0" y="961391"/>
              <a:ext cx="9013889" cy="1721838"/>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Τα κατάλληλα επιλεγμένα υλικά βραχίονα αντέχουν ακόμη και δύσκολες συνθήκες</a:t>
              </a:r>
              <a:r>
                <a:rPr lang="en-US" sz="2400" spc="120" dirty="0">
                  <a:solidFill>
                    <a:srgbClr val="456A2C"/>
                  </a:solidFill>
                  <a:latin typeface="Glacial Indifference"/>
                </a:rPr>
                <a:t>.</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2657783"/>
            <a:ext cx="6760417" cy="2898744"/>
            <a:chOff x="0" y="-19050"/>
            <a:chExt cx="9013889" cy="3864991"/>
          </a:xfrm>
        </p:grpSpPr>
        <p:sp>
          <p:nvSpPr>
            <p:cNvPr id="9" name="TextBox 9"/>
            <p:cNvSpPr txBox="1"/>
            <p:nvPr/>
          </p:nvSpPr>
          <p:spPr>
            <a:xfrm>
              <a:off x="1105" y="-19050"/>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ΠΑΡΑΓΩΓΙΚΟΤΗΤΑ</a:t>
              </a:r>
              <a:endParaRPr lang="en-US" sz="3300" b="1" spc="165" dirty="0">
                <a:solidFill>
                  <a:srgbClr val="456A2C"/>
                </a:solidFill>
                <a:latin typeface="Glacial Indifference"/>
              </a:endParaRPr>
            </a:p>
          </p:txBody>
        </p:sp>
        <p:sp>
          <p:nvSpPr>
            <p:cNvPr id="10" name="TextBox 10"/>
            <p:cNvSpPr txBox="1"/>
            <p:nvPr/>
          </p:nvSpPr>
          <p:spPr>
            <a:xfrm>
              <a:off x="0" y="961391"/>
              <a:ext cx="9013889" cy="2884550"/>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Η επιλογή της σωστής κόλλας ή του </a:t>
              </a:r>
              <a:r>
                <a:rPr lang="el-GR" sz="2400" spc="120">
                  <a:solidFill>
                    <a:srgbClr val="456A2C"/>
                  </a:solidFill>
                  <a:latin typeface="Glacial Indifference"/>
                </a:rPr>
                <a:t>συνδετικού υλικού μειώνει </a:t>
              </a:r>
              <a:r>
                <a:rPr lang="el-GR" sz="2400" spc="120" dirty="0">
                  <a:solidFill>
                    <a:srgbClr val="456A2C"/>
                  </a:solidFill>
                  <a:latin typeface="Glacial Indifference"/>
                </a:rPr>
                <a:t>το χρόνο παραγωγής και βελτιώνει τη λειτουργικότητα της παραγωγικής διαδικασίας</a:t>
              </a:r>
              <a:r>
                <a:rPr lang="en-US" sz="2400" spc="120" dirty="0">
                  <a:solidFill>
                    <a:srgbClr val="456A2C"/>
                  </a:solidFill>
                  <a:latin typeface="Glacial Indifference"/>
                </a:rPr>
                <a:t>.</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2657783"/>
            <a:ext cx="6760417" cy="2462727"/>
            <a:chOff x="0" y="-19050"/>
            <a:chExt cx="9013889" cy="3283635"/>
          </a:xfrm>
        </p:grpSpPr>
        <p:sp>
          <p:nvSpPr>
            <p:cNvPr id="13" name="TextBox 13"/>
            <p:cNvSpPr txBox="1"/>
            <p:nvPr/>
          </p:nvSpPr>
          <p:spPr>
            <a:xfrm>
              <a:off x="1105" y="-19050"/>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ΑΠΟΔΟΤΙΚΟΤΗΤΑ</a:t>
              </a:r>
              <a:endParaRPr lang="en-US" sz="3300" b="1" spc="165" dirty="0">
                <a:solidFill>
                  <a:srgbClr val="456A2C"/>
                </a:solidFill>
                <a:latin typeface="Glacial Indifference"/>
              </a:endParaRPr>
            </a:p>
          </p:txBody>
        </p:sp>
        <p:sp>
          <p:nvSpPr>
            <p:cNvPr id="14" name="TextBox 14"/>
            <p:cNvSpPr txBox="1"/>
            <p:nvPr/>
          </p:nvSpPr>
          <p:spPr>
            <a:xfrm>
              <a:off x="0" y="961391"/>
              <a:ext cx="9013889" cy="2303194"/>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Η σωστή χρήση του συνδετήρα και τα σωστά μέσα στερέωσης βελτιώνουν την αποτελεσματικότητα της εργασίας και μειώνουν την απώλεια υλικού</a:t>
              </a:r>
              <a:r>
                <a:rPr lang="en-US" sz="2400" spc="120" dirty="0">
                  <a:solidFill>
                    <a:srgbClr val="456A2C"/>
                  </a:solidFill>
                  <a:latin typeface="Glacial Indifference"/>
                </a:rPr>
                <a:t>.</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691" y="6167432"/>
            <a:ext cx="7005256" cy="3018983"/>
            <a:chOff x="51352" y="-253752"/>
            <a:chExt cx="9340341" cy="3253294"/>
          </a:xfrm>
        </p:grpSpPr>
        <p:sp>
          <p:nvSpPr>
            <p:cNvPr id="17" name="TextBox 17"/>
            <p:cNvSpPr txBox="1"/>
            <p:nvPr/>
          </p:nvSpPr>
          <p:spPr>
            <a:xfrm>
              <a:off x="51352" y="-253752"/>
              <a:ext cx="9012784" cy="561756"/>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ΚΟΣΤΟΣ</a:t>
              </a:r>
              <a:endParaRPr lang="en-US" sz="3300" b="1" spc="165" dirty="0">
                <a:solidFill>
                  <a:srgbClr val="456A2C"/>
                </a:solidFill>
                <a:latin typeface="Glacial Indifference"/>
              </a:endParaRPr>
            </a:p>
          </p:txBody>
        </p:sp>
        <p:sp>
          <p:nvSpPr>
            <p:cNvPr id="18" name="TextBox 18"/>
            <p:cNvSpPr txBox="1"/>
            <p:nvPr/>
          </p:nvSpPr>
          <p:spPr>
            <a:xfrm>
              <a:off x="377804" y="198364"/>
              <a:ext cx="9013889" cy="2801178"/>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l-GR" altLang="fi-FI" sz="2400" dirty="0">
                  <a:solidFill>
                    <a:srgbClr val="456A2C"/>
                  </a:solidFill>
                  <a:latin typeface="Glacial Indifference" panose="020B0604020202020204" charset="0"/>
                </a:rPr>
                <a:t>Η τιμή της κόλλας ή του συνδετήρα μπορεί να είναι υψηλότερη κατά τη στιγμή της αγοράς για δομές που απαιτούνται για δύσκολες συνθήκες, αλλά η καλύτερη ανθεκτικότητα έχει ως αποτέλεσμα μεγαλύτερη διάρκεια ζωής</a:t>
              </a:r>
              <a:r>
                <a:rPr lang="en-US" altLang="fi-FI" sz="2400" dirty="0">
                  <a:solidFill>
                    <a:srgbClr val="456A2C"/>
                  </a:solidFill>
                  <a:latin typeface="Glacial Indifference" panose="020B0604020202020204" charset="0"/>
                </a:rPr>
                <a:t>.</a:t>
              </a:r>
              <a:endParaRPr lang="en-US" sz="2400" spc="12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6</a:t>
            </a:fld>
            <a:endParaRPr lang="en-US" sz="2400" spc="120" dirty="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3434</TotalTime>
  <Words>515</Words>
  <Application>Microsoft Office PowerPoint</Application>
  <PresentationFormat>Custom</PresentationFormat>
  <Paragraphs>50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Glacial Indifference</vt:lpstr>
      <vt:lpstr>Arial</vt:lpstr>
      <vt:lpstr>Glacial Indifference Bold</vt:lpstr>
      <vt:lpstr>League Spartan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m-i pav</cp:lastModifiedBy>
  <cp:revision>60</cp:revision>
  <dcterms:created xsi:type="dcterms:W3CDTF">2006-08-16T00:00:00Z</dcterms:created>
  <dcterms:modified xsi:type="dcterms:W3CDTF">2021-08-26T14:32:20Z</dcterms:modified>
  <dc:identifier>DAD7Xzioke4</dc:identifier>
</cp:coreProperties>
</file>