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3"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933840"/>
            <a:chOff x="0" y="0"/>
            <a:chExt cx="19941685" cy="6578454"/>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174050"/>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2: </a:t>
              </a:r>
            </a:p>
            <a:p>
              <a:pPr marR="17780" lvl="0">
                <a:lnSpc>
                  <a:spcPct val="107000"/>
                </a:lnSpc>
                <a:spcAft>
                  <a:spcPts val="800"/>
                </a:spcAft>
              </a:pPr>
              <a:r>
                <a:rPr lang="en-GB" sz="2400" spc="150" dirty="0">
                  <a:solidFill>
                    <a:srgbClr val="FEFFF8"/>
                  </a:solidFill>
                  <a:latin typeface="Glacial Indifference Bold"/>
                </a:rPr>
                <a:t>Climate influence on wooden buildings.</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4: </a:t>
              </a:r>
              <a:r>
                <a:rPr lang="en-GB" sz="2400" spc="150" dirty="0">
                  <a:solidFill>
                    <a:srgbClr val="FEFFF8"/>
                  </a:solidFill>
                  <a:latin typeface="Glacial Indifference Bold"/>
                </a:rPr>
                <a:t>Functionality and efficiency of wooden buildings / Learning unit 4 (LU4)</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1701320"/>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Climate influence on wooden buildings</a:t>
              </a:r>
            </a:p>
            <a:p>
              <a:pPr algn="l">
                <a:lnSpc>
                  <a:spcPts val="3359"/>
                </a:lnSpc>
              </a:pPr>
              <a:r>
                <a:rPr lang="en-US" sz="2400" spc="120" dirty="0">
                  <a:solidFill>
                    <a:srgbClr val="456A2C"/>
                  </a:solidFill>
                  <a:latin typeface="Glacial Indifference"/>
                </a:rPr>
                <a:t>- Influence of wood use in the environment</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06719"/>
            </a:xfrm>
            <a:prstGeom prst="rect">
              <a:avLst/>
            </a:prstGeom>
          </p:spPr>
          <p:txBody>
            <a:bodyPr lIns="0" tIns="0" rIns="0" bIns="0" rtlCol="0" anchor="t">
              <a:spAutoFit/>
            </a:bodyPr>
            <a:lstStyle/>
            <a:p>
              <a:pPr>
                <a:lnSpc>
                  <a:spcPts val="8370"/>
                </a:lnSpc>
                <a:spcAft>
                  <a:spcPts val="600"/>
                </a:spcAft>
                <a:tabLst>
                  <a:tab pos="228600" algn="l"/>
                </a:tabLst>
              </a:pPr>
              <a:r>
                <a:rPr lang="en-GB" sz="5400" spc="150" dirty="0">
                  <a:solidFill>
                    <a:srgbClr val="FEFFF8"/>
                  </a:solidFill>
                  <a:latin typeface="Glacial Indifference Bold"/>
                </a:rPr>
                <a:t>CLIMATE INFLUENCE ON WOODEN BUILDINGS</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196953"/>
          </a:xfrm>
          <a:prstGeom prst="rect">
            <a:avLst/>
          </a:prstGeom>
        </p:spPr>
        <p:txBody>
          <a:bodyPr lIns="0" tIns="0" rIns="0" bIns="0" rtlCol="0" anchor="t">
            <a:spAutoFit/>
          </a:bodyPr>
          <a:lstStyle/>
          <a:p>
            <a:pPr algn="just">
              <a:lnSpc>
                <a:spcPts val="3359"/>
              </a:lnSpc>
              <a:spcAft>
                <a:spcPts val="600"/>
              </a:spcAft>
            </a:pPr>
            <a:r>
              <a:rPr lang="en-GB" sz="2400" spc="120" dirty="0">
                <a:solidFill>
                  <a:srgbClr val="456A2C"/>
                </a:solidFill>
                <a:latin typeface="Glacial Indifference"/>
              </a:rPr>
              <a:t>Despite the great properties of wood as a constructive material, it is really important to have in consideration the ageing of every components, regarding the adverse climatological and natural conditions to which it is exposed.</a:t>
            </a:r>
          </a:p>
          <a:p>
            <a:pPr algn="just">
              <a:lnSpc>
                <a:spcPts val="3359"/>
              </a:lnSpc>
              <a:spcAft>
                <a:spcPts val="600"/>
              </a:spcAft>
            </a:pPr>
            <a:r>
              <a:rPr lang="en-GB" sz="2400" spc="120" dirty="0">
                <a:solidFill>
                  <a:srgbClr val="456A2C"/>
                </a:solidFill>
                <a:latin typeface="Glacial Indifference"/>
              </a:rPr>
              <a:t>As we will be able to see, some of these adversities will affect the material in a surface layer, but some of them can become in a serious pathology for the timber elements.</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6" name="Picture 2" descr="How to Age Wood - 6 Ways to Weather Wood! | Family Handyman">
            <a:extLst>
              <a:ext uri="{FF2B5EF4-FFF2-40B4-BE49-F238E27FC236}">
                <a16:creationId xmlns:a16="http://schemas.microsoft.com/office/drawing/2014/main" id="{D70B594C-E0F2-4BD4-821C-AB58A944C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9" r="19305"/>
          <a:stretch/>
        </p:blipFill>
        <p:spPr bwMode="auto">
          <a:xfrm rot="5400000">
            <a:off x="12104434" y="4617378"/>
            <a:ext cx="319546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993195"/>
            <a:ext cx="7117851" cy="8891877"/>
            <a:chOff x="0" y="-47341"/>
            <a:chExt cx="9490469" cy="11855837"/>
          </a:xfrm>
        </p:grpSpPr>
        <p:sp>
          <p:nvSpPr>
            <p:cNvPr id="3" name="TextBox 3"/>
            <p:cNvSpPr txBox="1"/>
            <p:nvPr/>
          </p:nvSpPr>
          <p:spPr>
            <a:xfrm>
              <a:off x="0" y="-47341"/>
              <a:ext cx="9490469" cy="3547982"/>
            </a:xfrm>
            <a:prstGeom prst="rect">
              <a:avLst/>
            </a:prstGeom>
          </p:spPr>
          <p:txBody>
            <a:bodyPr lIns="0" tIns="0" rIns="0" bIns="0" rtlCol="0" anchor="t">
              <a:spAutoFit/>
            </a:bodyPr>
            <a:lstStyle/>
            <a:p>
              <a:pPr>
                <a:lnSpc>
                  <a:spcPts val="3359"/>
                </a:lnSpc>
                <a:spcAft>
                  <a:spcPts val="600"/>
                </a:spcAft>
              </a:pPr>
              <a:r>
                <a:rPr lang="en-GB" sz="2400" b="1" spc="120" dirty="0">
                  <a:solidFill>
                    <a:srgbClr val="456A2C"/>
                  </a:solidFill>
                  <a:latin typeface="Glacial Indifference"/>
                </a:rPr>
                <a:t>Fungus.</a:t>
              </a:r>
            </a:p>
            <a:p>
              <a:pPr algn="just">
                <a:lnSpc>
                  <a:spcPts val="3359"/>
                </a:lnSpc>
                <a:spcAft>
                  <a:spcPts val="600"/>
                </a:spcAft>
              </a:pPr>
              <a:r>
                <a:rPr lang="en-GB" sz="2400" spc="120" dirty="0">
                  <a:solidFill>
                    <a:srgbClr val="456A2C"/>
                  </a:solidFill>
                  <a:latin typeface="Glacial Indifference"/>
                </a:rPr>
                <a:t>As mentioned in the previous topic, a high rate of humidity, together with some features, such as temperature and amount of </a:t>
              </a:r>
              <a:r>
                <a:rPr lang="en-GB" sz="2400" spc="120" dirty="0" err="1">
                  <a:solidFill>
                    <a:srgbClr val="456A2C"/>
                  </a:solidFill>
                  <a:latin typeface="Glacial Indifference"/>
                </a:rPr>
                <a:t>Oxigen</a:t>
              </a:r>
              <a:r>
                <a:rPr lang="en-GB" sz="2400" spc="120" dirty="0">
                  <a:solidFill>
                    <a:srgbClr val="456A2C"/>
                  </a:solidFill>
                  <a:latin typeface="Glacial Indifference"/>
                </a:rPr>
                <a:t>, can forward the appearance of fungus in wood elements.</a:t>
              </a:r>
              <a:endParaRPr lang="es-ES" sz="2400" spc="120" dirty="0">
                <a:solidFill>
                  <a:srgbClr val="456A2C"/>
                </a:solidFill>
                <a:latin typeface="Glacial Indifference"/>
              </a:endParaRPr>
            </a:p>
          </p:txBody>
        </p:sp>
        <p:sp>
          <p:nvSpPr>
            <p:cNvPr id="7" name="TextBox 7"/>
            <p:cNvSpPr txBox="1"/>
            <p:nvPr/>
          </p:nvSpPr>
          <p:spPr>
            <a:xfrm>
              <a:off x="0" y="4293618"/>
              <a:ext cx="9490469" cy="7514878"/>
            </a:xfrm>
            <a:prstGeom prst="rect">
              <a:avLst/>
            </a:prstGeom>
          </p:spPr>
          <p:txBody>
            <a:bodyPr lIns="0" tIns="0" rIns="0" bIns="0" rtlCol="0" anchor="t">
              <a:spAutoFit/>
            </a:bodyPr>
            <a:lstStyle/>
            <a:p>
              <a:pPr algn="l">
                <a:lnSpc>
                  <a:spcPts val="3359"/>
                </a:lnSpc>
              </a:pPr>
              <a:r>
                <a:rPr lang="es-ES" sz="2400" b="1" spc="120" dirty="0" err="1">
                  <a:solidFill>
                    <a:srgbClr val="456A2C"/>
                  </a:solidFill>
                  <a:latin typeface="Glacial Indifference"/>
                </a:rPr>
                <a:t>Insects</a:t>
              </a:r>
              <a:r>
                <a:rPr lang="es-ES" sz="2400" b="1" spc="120" dirty="0">
                  <a:solidFill>
                    <a:srgbClr val="456A2C"/>
                  </a:solidFill>
                  <a:latin typeface="Glacial Indifference"/>
                </a:rPr>
                <a:t>.</a:t>
              </a:r>
            </a:p>
            <a:p>
              <a:pPr algn="just">
                <a:lnSpc>
                  <a:spcPts val="3359"/>
                </a:lnSpc>
              </a:pPr>
              <a:r>
                <a:rPr lang="en-GB" sz="2400" spc="120" dirty="0">
                  <a:solidFill>
                    <a:srgbClr val="456A2C"/>
                  </a:solidFill>
                  <a:latin typeface="Glacial Indifference"/>
                </a:rPr>
                <a:t>The insects that can affect wood elements can be divided in four different groups: </a:t>
              </a:r>
              <a:r>
                <a:rPr lang="en-GB" sz="2400" spc="120" dirty="0" err="1">
                  <a:solidFill>
                    <a:srgbClr val="456A2C"/>
                  </a:solidFill>
                  <a:latin typeface="Glacial Indifference"/>
                </a:rPr>
                <a:t>Anobides</a:t>
              </a:r>
              <a:r>
                <a:rPr lang="en-GB" sz="2400" spc="120" dirty="0">
                  <a:solidFill>
                    <a:srgbClr val="456A2C"/>
                  </a:solidFill>
                  <a:latin typeface="Glacial Indifference"/>
                </a:rPr>
                <a:t>, </a:t>
              </a:r>
              <a:r>
                <a:rPr lang="en-GB" sz="2400" spc="120" dirty="0" err="1">
                  <a:solidFill>
                    <a:srgbClr val="456A2C"/>
                  </a:solidFill>
                  <a:latin typeface="Glacial Indifference"/>
                </a:rPr>
                <a:t>Lictides</a:t>
              </a:r>
              <a:r>
                <a:rPr lang="en-GB" sz="2400" spc="120" dirty="0">
                  <a:solidFill>
                    <a:srgbClr val="456A2C"/>
                  </a:solidFill>
                  <a:latin typeface="Glacial Indifference"/>
                </a:rPr>
                <a:t>, Cerambycids and Termites.</a:t>
              </a:r>
            </a:p>
            <a:p>
              <a:pPr algn="just">
                <a:lnSpc>
                  <a:spcPts val="3359"/>
                </a:lnSpc>
              </a:pPr>
              <a:r>
                <a:rPr lang="en-GB" sz="2400" spc="120" dirty="0">
                  <a:solidFill>
                    <a:srgbClr val="456A2C"/>
                  </a:solidFill>
                  <a:latin typeface="Glacial Indifference"/>
                </a:rPr>
                <a:t>The main trick in order to control the decomposition of wood is to have an adequate control of humidity. Once fungus start to decompose the wood, if the humidity values are above 22% they can spread on, so to protect wood against its spread, it is recommended to keep the humidity content below 19%.</a:t>
              </a:r>
              <a:endParaRPr lang="es-ES" sz="2400" spc="120" dirty="0">
                <a:solidFill>
                  <a:srgbClr val="456A2C"/>
                </a:solidFill>
                <a:latin typeface="Glacial Indifference"/>
              </a:endParaRPr>
            </a:p>
            <a:p>
              <a:pPr algn="just">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gn="l">
                <a:lnSpc>
                  <a:spcPts val="3359"/>
                </a:lnSpc>
              </a:pP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Degradation agents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6066999"/>
            <a:chOff x="0" y="859658"/>
            <a:chExt cx="9490469" cy="6457489"/>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50357"/>
            </a:xfrm>
            <a:prstGeom prst="rect">
              <a:avLst/>
            </a:prstGeom>
          </p:spPr>
          <p:txBody>
            <a:bodyPr lIns="0" tIns="0" rIns="0" bIns="0" rtlCol="0" anchor="t">
              <a:spAutoFit/>
            </a:bodyPr>
            <a:lstStyle/>
            <a:p>
              <a:pPr algn="l">
                <a:lnSpc>
                  <a:spcPts val="3359"/>
                </a:lnSpc>
              </a:pPr>
              <a:r>
                <a:rPr lang="es-ES" sz="2400" b="1" spc="120" dirty="0">
                  <a:solidFill>
                    <a:srgbClr val="456A2C"/>
                  </a:solidFill>
                  <a:latin typeface="Glacial Indifference"/>
                </a:rPr>
                <a:t>Solar </a:t>
              </a:r>
              <a:r>
                <a:rPr lang="es-ES" sz="2400" b="1" spc="120" dirty="0" err="1">
                  <a:solidFill>
                    <a:srgbClr val="456A2C"/>
                  </a:solidFill>
                  <a:latin typeface="Glacial Indifference"/>
                </a:rPr>
                <a:t>radiation</a:t>
              </a:r>
              <a:r>
                <a:rPr lang="es-ES" sz="2400" b="1" spc="120" dirty="0">
                  <a:solidFill>
                    <a:srgbClr val="456A2C"/>
                  </a:solidFill>
                  <a:latin typeface="Glacial Indifference"/>
                </a:rPr>
                <a:t>.</a:t>
              </a:r>
            </a:p>
            <a:p>
              <a:pPr algn="just">
                <a:lnSpc>
                  <a:spcPts val="3359"/>
                </a:lnSpc>
              </a:pPr>
              <a:r>
                <a:rPr lang="en-GB" sz="2400" spc="120" dirty="0">
                  <a:solidFill>
                    <a:srgbClr val="456A2C"/>
                  </a:solidFill>
                  <a:latin typeface="Glacial Indifference"/>
                </a:rPr>
                <a:t>The sun light that gets to earth surface is composed of a wide radiations spectrum that can be divided in three groups: Ultraviolet rays, visible rays, and Infra-red rays. </a:t>
              </a:r>
              <a:endParaRPr lang="es-E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3214438"/>
            </a:xfrm>
            <a:prstGeom prst="rect">
              <a:avLst/>
            </a:prstGeom>
          </p:spPr>
          <p:txBody>
            <a:bodyPr lIns="0" tIns="0" rIns="0" bIns="0" rtlCol="0" anchor="t">
              <a:spAutoFit/>
            </a:bodyPr>
            <a:lstStyle/>
            <a:p>
              <a:pPr>
                <a:lnSpc>
                  <a:spcPts val="3359"/>
                </a:lnSpc>
              </a:pPr>
              <a:r>
                <a:rPr lang="en-GB" sz="2400" b="1" spc="120" dirty="0">
                  <a:solidFill>
                    <a:srgbClr val="456A2C"/>
                  </a:solidFill>
                  <a:latin typeface="Glacial Indifference"/>
                </a:rPr>
                <a:t>Water.</a:t>
              </a:r>
            </a:p>
            <a:p>
              <a:pPr algn="just">
                <a:lnSpc>
                  <a:spcPts val="3359"/>
                </a:lnSpc>
              </a:pPr>
              <a:r>
                <a:rPr lang="en-GB" sz="2400" spc="120" dirty="0">
                  <a:solidFill>
                    <a:srgbClr val="456A2C"/>
                  </a:solidFill>
                  <a:latin typeface="Glacial Indifference"/>
                </a:rPr>
                <a:t>Water is a component that can easily travel through the varnish layer, and interfere in the relative humidity of the wood. This increase of relative humidity can foster the spread of fungus that damage the wood integrity.</a:t>
              </a: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6"/>
            <a:ext cx="10965356" cy="1935764"/>
            <a:chOff x="-104836" y="-3114570"/>
            <a:chExt cx="13605166" cy="1213749"/>
          </a:xfrm>
        </p:grpSpPr>
        <p:sp>
          <p:nvSpPr>
            <p:cNvPr id="5" name="TextBox 5"/>
            <p:cNvSpPr txBox="1"/>
            <p:nvPr/>
          </p:nvSpPr>
          <p:spPr>
            <a:xfrm>
              <a:off x="-1" y="-3114570"/>
              <a:ext cx="13500331" cy="675430"/>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Insect pathologies</a:t>
              </a: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r>
                <a:rPr lang="en-US" sz="2000" spc="120" dirty="0" err="1">
                  <a:solidFill>
                    <a:srgbClr val="1E4D65"/>
                  </a:solidFill>
                  <a:latin typeface="Glacial Indifference"/>
                </a:rPr>
                <a:t>Anobides</a:t>
              </a:r>
              <a:r>
                <a:rPr lang="en-US" sz="2000" spc="120" dirty="0">
                  <a:solidFill>
                    <a:srgbClr val="1E4D65"/>
                  </a:solidFill>
                  <a:latin typeface="Glacial Indifference"/>
                </a:rPr>
                <a:t>                              </a:t>
              </a:r>
              <a:r>
                <a:rPr lang="en-US" sz="2000" spc="120" dirty="0" err="1">
                  <a:solidFill>
                    <a:srgbClr val="1E4D65"/>
                  </a:solidFill>
                  <a:latin typeface="Glacial Indifference"/>
                </a:rPr>
                <a:t>Lictides</a:t>
              </a:r>
              <a:r>
                <a:rPr lang="en-US" sz="2000" spc="120" dirty="0">
                  <a:solidFill>
                    <a:srgbClr val="1E4D65"/>
                  </a:solidFill>
                  <a:latin typeface="Glacial Indifference"/>
                </a:rPr>
                <a:t>                          </a:t>
              </a:r>
              <a:r>
                <a:rPr lang="en-US" sz="2000" spc="120" dirty="0" err="1">
                  <a:solidFill>
                    <a:srgbClr val="1E4D65"/>
                  </a:solidFill>
                  <a:latin typeface="Glacial Indifference"/>
                </a:rPr>
                <a:t>Cerambycides</a:t>
              </a:r>
              <a:endParaRPr lang="en-US" sz="2000" spc="120" dirty="0">
                <a:solidFill>
                  <a:srgbClr val="1E4D65"/>
                </a:solidFill>
                <a:latin typeface="Glacial Indifference"/>
              </a:endParaRPr>
            </a:p>
          </p:txBody>
        </p:sp>
      </p:gr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2050" name="Picture 2" descr="Detalle De Abeto Madera Dañada Por Insectos Y Hongos Foto de stock y más  banco de imágenes de Abeto - iStock">
            <a:extLst>
              <a:ext uri="{FF2B5EF4-FFF2-40B4-BE49-F238E27FC236}">
                <a16:creationId xmlns:a16="http://schemas.microsoft.com/office/drawing/2014/main" id="{B524CF37-937C-48A3-BD00-3D47502FA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 y="3366644"/>
            <a:ext cx="5323954" cy="35510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0DB5F96-4813-427F-B370-40F8AF69E8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0910" y="3113506"/>
            <a:ext cx="10520362" cy="5260181"/>
          </a:xfrm>
          <a:prstGeom prst="rect">
            <a:avLst/>
          </a:prstGeom>
          <a:noFill/>
          <a:ln>
            <a:noFill/>
          </a:ln>
        </p:spPr>
      </p:pic>
      <p:sp>
        <p:nvSpPr>
          <p:cNvPr id="16" name="TextBox 5">
            <a:extLst>
              <a:ext uri="{FF2B5EF4-FFF2-40B4-BE49-F238E27FC236}">
                <a16:creationId xmlns:a16="http://schemas.microsoft.com/office/drawing/2014/main" id="{761D38C6-650A-41A5-8FD1-2053165CF0B5}"/>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0671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INFLUENCE OF WOOD IN THE ENVIRONMENT</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992042"/>
          </a:xfrm>
          <a:prstGeom prst="rect">
            <a:avLst/>
          </a:prstGeom>
        </p:spPr>
        <p:txBody>
          <a:bodyPr lIns="0" tIns="0" rIns="0" bIns="0" rtlCol="0" anchor="t">
            <a:spAutoFit/>
          </a:bodyPr>
          <a:lstStyle/>
          <a:p>
            <a:pPr algn="just">
              <a:lnSpc>
                <a:spcPts val="3359"/>
              </a:lnSpc>
              <a:spcAft>
                <a:spcPts val="600"/>
              </a:spcAft>
            </a:pPr>
            <a:r>
              <a:rPr lang="en-GB" sz="2400" spc="120" dirty="0">
                <a:solidFill>
                  <a:srgbClr val="456A2C"/>
                </a:solidFill>
                <a:latin typeface="Glacial Indifference"/>
              </a:rPr>
              <a:t>The use of wood in the construction sector is not only less detrimental for the environment than other materials, but can be even positive, since its use assures the reforestation of vast surfaces with new trees. The main reason why this is positive is because new trees absorb more CO2 from the atmosphere than older trees, and since the use of wood require some deforestation and a compensating reforestation, this means that older trees with less absorption will be replaced by newer trees with better absorption values. Also,  wood used in construction can still absorb some CO2, enhancing the renovation of the air surrounding the buildings, and contributing to the global CO2 absorption. </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4" name="Imagen 13">
            <a:extLst>
              <a:ext uri="{FF2B5EF4-FFF2-40B4-BE49-F238E27FC236}">
                <a16:creationId xmlns:a16="http://schemas.microsoft.com/office/drawing/2014/main" id="{382F1CAA-7ABF-41E9-9C29-E2F79D6C9077}"/>
              </a:ext>
            </a:extLst>
          </p:cNvPr>
          <p:cNvPicPr/>
          <p:nvPr/>
        </p:nvPicPr>
        <p:blipFill rotWithShape="1">
          <a:blip r:embed="rId2">
            <a:extLst>
              <a:ext uri="{28A0092B-C50C-407E-A947-70E740481C1C}">
                <a14:useLocalDpi xmlns:a14="http://schemas.microsoft.com/office/drawing/2010/main" val="0"/>
              </a:ext>
            </a:extLst>
          </a:blip>
          <a:srcRect l="11154" r="9870"/>
          <a:stretch/>
        </p:blipFill>
        <p:spPr bwMode="auto">
          <a:xfrm>
            <a:off x="2592220" y="5377041"/>
            <a:ext cx="5257801" cy="3454985"/>
          </a:xfrm>
          <a:prstGeom prst="rect">
            <a:avLst/>
          </a:prstGeom>
          <a:noFill/>
          <a:ln>
            <a:noFill/>
          </a:ln>
        </p:spPr>
      </p:pic>
      <p:sp>
        <p:nvSpPr>
          <p:cNvPr id="15" name="TextBox 5">
            <a:extLst>
              <a:ext uri="{FF2B5EF4-FFF2-40B4-BE49-F238E27FC236}">
                <a16:creationId xmlns:a16="http://schemas.microsoft.com/office/drawing/2014/main" id="{4D8656AF-756F-43DB-8F53-13C47D5F93F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Environmental footprint</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pic>
        <p:nvPicPr>
          <p:cNvPr id="17" name="Imagen 16">
            <a:extLst>
              <a:ext uri="{FF2B5EF4-FFF2-40B4-BE49-F238E27FC236}">
                <a16:creationId xmlns:a16="http://schemas.microsoft.com/office/drawing/2014/main" id="{CEBF3167-FD45-4EFD-BA72-6D3172883545}"/>
              </a:ext>
            </a:extLst>
          </p:cNvPr>
          <p:cNvPicPr/>
          <p:nvPr/>
        </p:nvPicPr>
        <p:blipFill>
          <a:blip r:embed="rId2"/>
          <a:stretch>
            <a:fillRect/>
          </a:stretch>
        </p:blipFill>
        <p:spPr>
          <a:xfrm>
            <a:off x="762000" y="3729275"/>
            <a:ext cx="8648391" cy="4853940"/>
          </a:xfrm>
          <a:prstGeom prst="rect">
            <a:avLst/>
          </a:prstGeom>
        </p:spPr>
      </p:pic>
      <p:pic>
        <p:nvPicPr>
          <p:cNvPr id="20" name="Imagen 19">
            <a:extLst>
              <a:ext uri="{FF2B5EF4-FFF2-40B4-BE49-F238E27FC236}">
                <a16:creationId xmlns:a16="http://schemas.microsoft.com/office/drawing/2014/main" id="{2B14B75F-D1CA-4C10-878C-5C24C8D035D9}"/>
              </a:ext>
            </a:extLst>
          </p:cNvPr>
          <p:cNvPicPr/>
          <p:nvPr/>
        </p:nvPicPr>
        <p:blipFill>
          <a:blip r:embed="rId3"/>
          <a:stretch>
            <a:fillRect/>
          </a:stretch>
        </p:blipFill>
        <p:spPr>
          <a:xfrm>
            <a:off x="9148125" y="3543300"/>
            <a:ext cx="8120967" cy="4777740"/>
          </a:xfrm>
          <a:prstGeom prst="rect">
            <a:avLst/>
          </a:prstGeom>
        </p:spPr>
      </p:pic>
      <p:pic>
        <p:nvPicPr>
          <p:cNvPr id="21" name="Imagen 20">
            <a:extLst>
              <a:ext uri="{FF2B5EF4-FFF2-40B4-BE49-F238E27FC236}">
                <a16:creationId xmlns:a16="http://schemas.microsoft.com/office/drawing/2014/main" id="{44EDCA1A-1C05-411C-88F3-36028C5110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50628" y="335641"/>
            <a:ext cx="7395364" cy="3072375"/>
          </a:xfrm>
          <a:prstGeom prst="rect">
            <a:avLst/>
          </a:prstGeom>
          <a:noFill/>
          <a:ln>
            <a:noFill/>
          </a:ln>
        </p:spPr>
      </p:pic>
    </p:spTree>
    <p:extLst>
      <p:ext uri="{BB962C8B-B14F-4D97-AF65-F5344CB8AC3E}">
        <p14:creationId xmlns:p14="http://schemas.microsoft.com/office/powerpoint/2010/main" val="32553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Benefits of timber use for the environment </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ENERGY REQUIREMENTS</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Timber production is a clean industry, since it does not require high-demanding industrial processes.</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FOREST RENOVATION</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Since the timber use requires consumption of several trees, the reforestation would renovate the forest, providing a better quality air in the atmosphere</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CO2 ABSORPTION</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GB" sz="2400" spc="120" dirty="0">
                  <a:solidFill>
                    <a:srgbClr val="456A2C"/>
                  </a:solidFill>
                  <a:latin typeface="Glacial Indifference"/>
                </a:rPr>
                <a:t>Wood can keep absorbing CO2 even after the tree is cut, so each timber dwelling helps to the environment to have a better atmosphere.</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3263116"/>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RECYCLABLE AND REUSABLE</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Timber elements in construction can be used more than once. Also, once the timber element is no longer useful, it can be recycled for other purposes.</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5DCCF704-BB12-447F-99CB-FD33557AB78A}"/>
              </a:ext>
            </a:extLst>
          </p:cNvPr>
          <p:cNvSpPr txBox="1"/>
          <p:nvPr/>
        </p:nvSpPr>
        <p:spPr>
          <a:xfrm>
            <a:off x="9651560" y="9620280"/>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LESSON 2: </a:t>
            </a:r>
            <a:r>
              <a:rPr lang="en-GB" sz="1600" spc="80" dirty="0">
                <a:solidFill>
                  <a:srgbClr val="52584D"/>
                </a:solidFill>
                <a:latin typeface="Glacial Indifference"/>
              </a:rPr>
              <a:t>Climate influence on wooden buildings</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641</Words>
  <Application>Microsoft Office PowerPoint</Application>
  <PresentationFormat>Personalizado</PresentationFormat>
  <Paragraphs>57</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Glacial Indifference</vt:lpstr>
      <vt:lpstr>Calibri</vt:lpstr>
      <vt:lpstr>League Spartan</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50</cp:revision>
  <dcterms:created xsi:type="dcterms:W3CDTF">2006-08-16T00:00:00Z</dcterms:created>
  <dcterms:modified xsi:type="dcterms:W3CDTF">2021-01-28T11:39:30Z</dcterms:modified>
  <dc:identifier>DAD7Xzioke4</dc:identifier>
</cp:coreProperties>
</file>