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omments/comment1.xml" ContentType="application/vnd.openxmlformats-officedocument.presentationml.comment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9" r:id="rId4"/>
    <p:sldId id="267" r:id="rId5"/>
    <p:sldId id="273" r:id="rId6"/>
    <p:sldId id="268" r:id="rId7"/>
    <p:sldId id="270" r:id="rId8"/>
    <p:sldId id="258" r:id="rId9"/>
    <p:sldId id="272" r:id="rId10"/>
    <p:sldId id="274" r:id="rId11"/>
    <p:sldId id="275" r:id="rId12"/>
    <p:sldId id="261" r:id="rId13"/>
    <p:sldId id="266" r:id="rId14"/>
    <p:sldId id="259" r:id="rId15"/>
    <p:sldId id="264" r:id="rId16"/>
  </p:sldIdLst>
  <p:sldSz cx="18288000" cy="10287000"/>
  <p:notesSz cx="6858000" cy="9144000"/>
  <p:embeddedFontLst>
    <p:embeddedFont>
      <p:font typeface="Arial Black" panose="020B0A04020102020204" pitchFamily="3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  <p:embeddedFont>
      <p:font typeface="Glacial Indifference" panose="020B0604020202020204" charset="0"/>
      <p:regular r:id="rId24"/>
    </p:embeddedFont>
    <p:embeddedFont>
      <p:font typeface="Glacial Indifference Bold" panose="020B0604020202020204" charset="0"/>
      <p:regular r:id="rId25"/>
    </p:embeddedFont>
    <p:embeddedFont>
      <p:font typeface="League Spartan" panose="020B0604020202020204" charset="0"/>
      <p:regular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  <p:cmAuthor id="2" name="Edvīns Grants" initials="EG" lastIdx="1" clrIdx="1">
    <p:extLst>
      <p:ext uri="{19B8F6BF-5375-455C-9EA6-DF929625EA0E}">
        <p15:presenceInfo xmlns:p15="http://schemas.microsoft.com/office/powerpoint/2012/main" userId="Edvīns Grant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26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kumenti\MEKA_Files\02_Projekti\03_Lekcijas_prezentacijas\02_RTU_studentiem\jautajumu%20atbild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kumenti\MEKA_Files\02_Projekti\03_Lekcijas_prezentacijas\02_RTU_studentiem\jautajumu%20atbild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kumenti\MEKA_Files\02_Projekti\03_Lekcijas_prezentacijas\02_RTU_studentiem\jautajumu%20atbild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vins\Documents\MEKA_Files\02_Projekti\01_LBN_201-15\Uguns%20slodzes%20aprekjin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000" b="0" i="0" u="none" strike="noStrike" kern="1200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fi-FI" sz="2400" b="0" i="0" baseline="0" dirty="0">
                <a:effectLst/>
              </a:rPr>
              <a:t>ISO </a:t>
            </a:r>
            <a:r>
              <a:rPr lang="lv-LV" sz="2400" b="0" i="0" baseline="0" dirty="0">
                <a:effectLst/>
              </a:rPr>
              <a:t>834 (EN 1991-1-2)</a:t>
            </a:r>
            <a:endParaRPr lang="lv-LV" sz="2400" dirty="0">
              <a:effectLst/>
            </a:endParaRPr>
          </a:p>
        </c:rich>
      </c:tx>
      <c:layout>
        <c:manualLayout>
          <c:xMode val="edge"/>
          <c:yMode val="edge"/>
          <c:x val="0.34193568314152822"/>
          <c:y val="8.751099572215934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000" b="0" i="0" u="none" strike="noStrike" kern="1200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fi-FI"/>
        </a:p>
      </c:txPr>
    </c:title>
    <c:autoTitleDeleted val="0"/>
    <c:plotArea>
      <c:layout/>
      <c:scatterChart>
        <c:scatterStyle val="smoothMarker"/>
        <c:varyColors val="0"/>
        <c:ser>
          <c:idx val="1"/>
          <c:order val="0"/>
          <c:tx>
            <c:strRef>
              <c:f>Risinājumi!$D$9</c:f>
              <c:strCache>
                <c:ptCount val="1"/>
                <c:pt idx="0">
                  <c:v>Normal fires</c:v>
                </c:pt>
              </c:strCache>
            </c:strRef>
          </c:tx>
          <c:spPr>
            <a:ln w="25400" cap="flat" cmpd="dbl" algn="ctr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Risinājumi!$B$10:$B$130</c:f>
              <c:numCache>
                <c:formatCode>General</c:formatCode>
                <c:ptCount val="12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  <c:pt idx="73">
                  <c:v>36.5</c:v>
                </c:pt>
                <c:pt idx="74">
                  <c:v>37</c:v>
                </c:pt>
                <c:pt idx="75">
                  <c:v>37.5</c:v>
                </c:pt>
                <c:pt idx="76">
                  <c:v>38</c:v>
                </c:pt>
                <c:pt idx="77">
                  <c:v>38.5</c:v>
                </c:pt>
                <c:pt idx="78">
                  <c:v>39</c:v>
                </c:pt>
                <c:pt idx="79">
                  <c:v>39.5</c:v>
                </c:pt>
                <c:pt idx="80">
                  <c:v>40</c:v>
                </c:pt>
                <c:pt idx="81">
                  <c:v>40.5</c:v>
                </c:pt>
                <c:pt idx="82">
                  <c:v>41</c:v>
                </c:pt>
                <c:pt idx="83">
                  <c:v>41.5</c:v>
                </c:pt>
                <c:pt idx="84">
                  <c:v>42</c:v>
                </c:pt>
                <c:pt idx="85">
                  <c:v>42.5</c:v>
                </c:pt>
                <c:pt idx="86">
                  <c:v>43</c:v>
                </c:pt>
                <c:pt idx="87">
                  <c:v>43.5</c:v>
                </c:pt>
                <c:pt idx="88">
                  <c:v>44</c:v>
                </c:pt>
                <c:pt idx="89">
                  <c:v>44.5</c:v>
                </c:pt>
                <c:pt idx="90">
                  <c:v>45</c:v>
                </c:pt>
                <c:pt idx="91">
                  <c:v>45.5</c:v>
                </c:pt>
                <c:pt idx="92">
                  <c:v>46</c:v>
                </c:pt>
                <c:pt idx="93">
                  <c:v>46.5</c:v>
                </c:pt>
                <c:pt idx="94">
                  <c:v>47</c:v>
                </c:pt>
                <c:pt idx="95">
                  <c:v>47.5</c:v>
                </c:pt>
                <c:pt idx="96">
                  <c:v>48</c:v>
                </c:pt>
                <c:pt idx="97">
                  <c:v>48.5</c:v>
                </c:pt>
                <c:pt idx="98">
                  <c:v>49</c:v>
                </c:pt>
                <c:pt idx="99">
                  <c:v>49.5</c:v>
                </c:pt>
                <c:pt idx="100">
                  <c:v>50</c:v>
                </c:pt>
                <c:pt idx="101">
                  <c:v>50.5</c:v>
                </c:pt>
                <c:pt idx="102">
                  <c:v>51</c:v>
                </c:pt>
                <c:pt idx="103">
                  <c:v>51.5</c:v>
                </c:pt>
                <c:pt idx="104">
                  <c:v>52</c:v>
                </c:pt>
                <c:pt idx="105">
                  <c:v>52.5</c:v>
                </c:pt>
                <c:pt idx="106">
                  <c:v>53</c:v>
                </c:pt>
                <c:pt idx="107">
                  <c:v>53.5</c:v>
                </c:pt>
                <c:pt idx="108">
                  <c:v>54</c:v>
                </c:pt>
                <c:pt idx="109">
                  <c:v>54.5</c:v>
                </c:pt>
                <c:pt idx="110">
                  <c:v>55</c:v>
                </c:pt>
                <c:pt idx="111">
                  <c:v>55.5</c:v>
                </c:pt>
                <c:pt idx="112">
                  <c:v>56</c:v>
                </c:pt>
                <c:pt idx="113">
                  <c:v>56.5</c:v>
                </c:pt>
                <c:pt idx="114">
                  <c:v>57</c:v>
                </c:pt>
                <c:pt idx="115">
                  <c:v>57.5</c:v>
                </c:pt>
                <c:pt idx="116">
                  <c:v>58</c:v>
                </c:pt>
                <c:pt idx="117">
                  <c:v>58.5</c:v>
                </c:pt>
                <c:pt idx="118">
                  <c:v>59</c:v>
                </c:pt>
                <c:pt idx="119">
                  <c:v>59.5</c:v>
                </c:pt>
                <c:pt idx="120">
                  <c:v>60</c:v>
                </c:pt>
              </c:numCache>
            </c:numRef>
          </c:xVal>
          <c:yVal>
            <c:numRef>
              <c:f>Risinājumi!$D$10:$D$130</c:f>
              <c:numCache>
                <c:formatCode>0</c:formatCode>
                <c:ptCount val="121"/>
                <c:pt idx="0">
                  <c:v>20</c:v>
                </c:pt>
                <c:pt idx="1">
                  <c:v>261.1446514959265</c:v>
                </c:pt>
                <c:pt idx="2">
                  <c:v>349.21366575656708</c:v>
                </c:pt>
                <c:pt idx="3">
                  <c:v>404.31045654585864</c:v>
                </c:pt>
                <c:pt idx="4">
                  <c:v>444.50487787550446</c:v>
                </c:pt>
                <c:pt idx="5">
                  <c:v>476.16565668320214</c:v>
                </c:pt>
                <c:pt idx="6">
                  <c:v>502.28930299185299</c:v>
                </c:pt>
                <c:pt idx="7">
                  <c:v>524.52730927513983</c:v>
                </c:pt>
                <c:pt idx="8">
                  <c:v>543.88730925787115</c:v>
                </c:pt>
                <c:pt idx="9">
                  <c:v>561.02959480311324</c:v>
                </c:pt>
                <c:pt idx="10">
                  <c:v>576.4104305683087</c:v>
                </c:pt>
                <c:pt idx="11">
                  <c:v>590.35831725249363</c:v>
                </c:pt>
                <c:pt idx="12">
                  <c:v>603.11764760983715</c:v>
                </c:pt>
                <c:pt idx="13">
                  <c:v>614.87517501227217</c:v>
                </c:pt>
                <c:pt idx="14">
                  <c:v>625.77682520700955</c:v>
                </c:pt>
                <c:pt idx="15">
                  <c:v>635.93879307871464</c:v>
                </c:pt>
                <c:pt idx="16">
                  <c:v>645.45510804178514</c:v>
                </c:pt>
                <c:pt idx="17">
                  <c:v>654.40293630435303</c:v>
                </c:pt>
                <c:pt idx="18">
                  <c:v>662.84638674155724</c:v>
                </c:pt>
                <c:pt idx="19">
                  <c:v>670.83930018450621</c:v>
                </c:pt>
                <c:pt idx="20">
                  <c:v>678.42733151313416</c:v>
                </c:pt>
                <c:pt idx="21">
                  <c:v>685.64952937143096</c:v>
                </c:pt>
                <c:pt idx="22">
                  <c:v>692.53955229249493</c:v>
                </c:pt>
                <c:pt idx="23">
                  <c:v>699.12661725110763</c:v>
                </c:pt>
                <c:pt idx="24">
                  <c:v>705.43624832185446</c:v>
                </c:pt>
                <c:pt idx="25">
                  <c:v>711.49087395501169</c:v>
                </c:pt>
                <c:pt idx="26">
                  <c:v>717.3103081791287</c:v>
                </c:pt>
                <c:pt idx="27">
                  <c:v>722.9121417895152</c:v>
                </c:pt>
                <c:pt idx="28">
                  <c:v>728.31206300177973</c:v>
                </c:pt>
                <c:pt idx="29">
                  <c:v>733.52412230242578</c:v>
                </c:pt>
                <c:pt idx="30">
                  <c:v>738.56095275917539</c:v>
                </c:pt>
                <c:pt idx="31">
                  <c:v>743.43395448777937</c:v>
                </c:pt>
                <c:pt idx="32">
                  <c:v>748.15345005324082</c:v>
                </c:pt>
                <c:pt idx="33">
                  <c:v>752.72881613364461</c:v>
                </c:pt>
                <c:pt idx="34">
                  <c:v>757.16859566896028</c:v>
                </c:pt>
                <c:pt idx="35">
                  <c:v>761.48059386610601</c:v>
                </c:pt>
                <c:pt idx="36">
                  <c:v>765.67196077106632</c:v>
                </c:pt>
                <c:pt idx="37">
                  <c:v>769.74926260223458</c:v>
                </c:pt>
                <c:pt idx="38">
                  <c:v>773.7185436320716</c:v>
                </c:pt>
                <c:pt idx="39">
                  <c:v>777.58538008118558</c:v>
                </c:pt>
                <c:pt idx="40">
                  <c:v>781.3549272309881</c:v>
                </c:pt>
                <c:pt idx="41">
                  <c:v>785.03196075379765</c:v>
                </c:pt>
                <c:pt idx="42">
                  <c:v>788.62091309171728</c:v>
                </c:pt>
                <c:pt idx="43">
                  <c:v>792.1259055794344</c:v>
                </c:pt>
                <c:pt idx="44">
                  <c:v>795.55077689482334</c:v>
                </c:pt>
                <c:pt idx="45">
                  <c:v>798.89910832986868</c:v>
                </c:pt>
                <c:pt idx="46">
                  <c:v>802.17424629903974</c:v>
                </c:pt>
                <c:pt idx="47">
                  <c:v>805.37932243976923</c:v>
                </c:pt>
                <c:pt idx="48">
                  <c:v>808.51727160768201</c:v>
                </c:pt>
                <c:pt idx="49">
                  <c:v>811.59084802574955</c:v>
                </c:pt>
                <c:pt idx="50">
                  <c:v>814.60263981006869</c:v>
                </c:pt>
                <c:pt idx="51">
                  <c:v>817.55508206423519</c:v>
                </c:pt>
                <c:pt idx="52">
                  <c:v>820.45046870831368</c:v>
                </c:pt>
                <c:pt idx="53">
                  <c:v>823.29096318636448</c:v>
                </c:pt>
                <c:pt idx="54">
                  <c:v>826.07860817774269</c:v>
                </c:pt>
                <c:pt idx="55">
                  <c:v>828.8153344213631</c:v>
                </c:pt>
                <c:pt idx="56">
                  <c:v>831.50296874842013</c:v>
                </c:pt>
                <c:pt idx="57">
                  <c:v>834.14324140726137</c:v>
                </c:pt>
                <c:pt idx="58">
                  <c:v>836.73779275397646</c:v>
                </c:pt>
                <c:pt idx="59">
                  <c:v>839.28817937348583</c:v>
                </c:pt>
                <c:pt idx="60">
                  <c:v>841.79587968832959</c:v>
                </c:pt>
                <c:pt idx="61">
                  <c:v>844.26229910576376</c:v>
                </c:pt>
                <c:pt idx="62">
                  <c:v>846.688774748029</c:v>
                </c:pt>
                <c:pt idx="63">
                  <c:v>849.07657980565716</c:v>
                </c:pt>
                <c:pt idx="64">
                  <c:v>851.42692754929669</c:v>
                </c:pt>
                <c:pt idx="65">
                  <c:v>853.74097503170685</c:v>
                </c:pt>
                <c:pt idx="66">
                  <c:v>856.01982650819878</c:v>
                </c:pt>
                <c:pt idx="67">
                  <c:v>858.26453660083075</c:v>
                </c:pt>
                <c:pt idx="68">
                  <c:v>860.47611322906084</c:v>
                </c:pt>
                <c:pt idx="69">
                  <c:v>862.65552032723474</c:v>
                </c:pt>
                <c:pt idx="70">
                  <c:v>864.80368036725258</c:v>
                </c:pt>
                <c:pt idx="71">
                  <c:v>866.92147670293605</c:v>
                </c:pt>
                <c:pt idx="72">
                  <c:v>869.00975575100892</c:v>
                </c:pt>
                <c:pt idx="73">
                  <c:v>871.06932902216784</c:v>
                </c:pt>
                <c:pt idx="74">
                  <c:v>873.10097501443829</c:v>
                </c:pt>
                <c:pt idx="75">
                  <c:v>875.10544097987599</c:v>
                </c:pt>
                <c:pt idx="76">
                  <c:v>877.08344457464113</c:v>
                </c:pt>
                <c:pt idx="77">
                  <c:v>879.03567540156791</c:v>
                </c:pt>
                <c:pt idx="78">
                  <c:v>880.96279645352467</c:v>
                </c:pt>
                <c:pt idx="79">
                  <c:v>882.86544546512437</c:v>
                </c:pt>
                <c:pt idx="80">
                  <c:v>884.7442361796808</c:v>
                </c:pt>
                <c:pt idx="81">
                  <c:v>886.59975953771163</c:v>
                </c:pt>
                <c:pt idx="82">
                  <c:v>888.43258479274118</c:v>
                </c:pt>
                <c:pt idx="83">
                  <c:v>890.24326055968027</c:v>
                </c:pt>
                <c:pt idx="84">
                  <c:v>892.03231580061174</c:v>
                </c:pt>
                <c:pt idx="85">
                  <c:v>893.80026075241165</c:v>
                </c:pt>
                <c:pt idx="86">
                  <c:v>895.54758780027953</c:v>
                </c:pt>
                <c:pt idx="87">
                  <c:v>897.27477230091699</c:v>
                </c:pt>
                <c:pt idx="88">
                  <c:v>898.98227335879869</c:v>
                </c:pt>
                <c:pt idx="89">
                  <c:v>900.67053455870666</c:v>
                </c:pt>
                <c:pt idx="90">
                  <c:v>902.33998465745196</c:v>
                </c:pt>
                <c:pt idx="91">
                  <c:v>903.99103823748374</c:v>
                </c:pt>
                <c:pt idx="92">
                  <c:v>905.62409632487572</c:v>
                </c:pt>
                <c:pt idx="93">
                  <c:v>907.23954697399734</c:v>
                </c:pt>
                <c:pt idx="94">
                  <c:v>908.83776582099858</c:v>
                </c:pt>
                <c:pt idx="95">
                  <c:v>910.41911660808864</c:v>
                </c:pt>
                <c:pt idx="96">
                  <c:v>911.98395168043271</c:v>
                </c:pt>
                <c:pt idx="97">
                  <c:v>913.53261245736917</c:v>
                </c:pt>
                <c:pt idx="98">
                  <c:v>915.06542987952218</c:v>
                </c:pt>
                <c:pt idx="99">
                  <c:v>916.58272483327471</c:v>
                </c:pt>
                <c:pt idx="100">
                  <c:v>918.08480855396283</c:v>
                </c:pt>
                <c:pt idx="101">
                  <c:v>919.57198300906066</c:v>
                </c:pt>
                <c:pt idx="102">
                  <c:v>921.0445412625329</c:v>
                </c:pt>
                <c:pt idx="103">
                  <c:v>922.50276782145841</c:v>
                </c:pt>
                <c:pt idx="104">
                  <c:v>923.9469389659464</c:v>
                </c:pt>
                <c:pt idx="105">
                  <c:v>925.37732306330554</c:v>
                </c:pt>
                <c:pt idx="106">
                  <c:v>926.79418086735745</c:v>
                </c:pt>
                <c:pt idx="107">
                  <c:v>928.19776580372991</c:v>
                </c:pt>
                <c:pt idx="108">
                  <c:v>929.5883242419111</c:v>
                </c:pt>
                <c:pt idx="109">
                  <c:v>930.96609575479556</c:v>
                </c:pt>
                <c:pt idx="110">
                  <c:v>932.33131336640429</c:v>
                </c:pt>
                <c:pt idx="111">
                  <c:v>933.68420378842143</c:v>
                </c:pt>
                <c:pt idx="112">
                  <c:v>935.02498764614654</c:v>
                </c:pt>
                <c:pt idx="113">
                  <c:v>936.35387969442695</c:v>
                </c:pt>
                <c:pt idx="114">
                  <c:v>937.67108902409836</c:v>
                </c:pt>
                <c:pt idx="115">
                  <c:v>938.97681925942857</c:v>
                </c:pt>
                <c:pt idx="116">
                  <c:v>940.27126874703413</c:v>
                </c:pt>
                <c:pt idx="117">
                  <c:v>941.55463073670376</c:v>
                </c:pt>
                <c:pt idx="118">
                  <c:v>942.82709355454494</c:v>
                </c:pt>
                <c:pt idx="119">
                  <c:v>944.0888407688393</c:v>
                </c:pt>
                <c:pt idx="120">
                  <c:v>945.340051348972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F18-4DC7-AA99-C65BB21895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7963967"/>
        <c:axId val="1435382111"/>
      </c:scatterChart>
      <c:valAx>
        <c:axId val="1557963967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/>
                  <a:t>Time, </a:t>
                </a:r>
                <a:r>
                  <a:rPr lang="lv-LV" sz="1600" cap="none" baseline="0"/>
                  <a:t>t</a:t>
                </a:r>
                <a:r>
                  <a:rPr lang="lv-LV" sz="1600"/>
                  <a:t> [min.]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35382111"/>
        <c:crosses val="autoZero"/>
        <c:crossBetween val="midCat"/>
        <c:majorUnit val="5"/>
      </c:valAx>
      <c:valAx>
        <c:axId val="1435382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/>
                  <a:t>Temperature, T [C°]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57963967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lv-LV" dirty="0"/>
              <a:t>ISO 834 (EN 1991-1-2)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fi-FI"/>
        </a:p>
      </c:txPr>
    </c:title>
    <c:autoTitleDeleted val="0"/>
    <c:plotArea>
      <c:layout/>
      <c:scatterChart>
        <c:scatterStyle val="smoothMarker"/>
        <c:varyColors val="0"/>
        <c:ser>
          <c:idx val="2"/>
          <c:order val="0"/>
          <c:tx>
            <c:strRef>
              <c:f>Risinājumi!$E$9</c:f>
              <c:strCache>
                <c:ptCount val="1"/>
                <c:pt idx="0">
                  <c:v>External fires</c:v>
                </c:pt>
              </c:strCache>
            </c:strRef>
          </c:tx>
          <c:spPr>
            <a:ln w="25400" cap="flat" cmpd="dbl" algn="ctr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Risinājumi!$B$10:$B$130</c:f>
              <c:numCache>
                <c:formatCode>General</c:formatCode>
                <c:ptCount val="12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  <c:pt idx="73">
                  <c:v>36.5</c:v>
                </c:pt>
                <c:pt idx="74">
                  <c:v>37</c:v>
                </c:pt>
                <c:pt idx="75">
                  <c:v>37.5</c:v>
                </c:pt>
                <c:pt idx="76">
                  <c:v>38</c:v>
                </c:pt>
                <c:pt idx="77">
                  <c:v>38.5</c:v>
                </c:pt>
                <c:pt idx="78">
                  <c:v>39</c:v>
                </c:pt>
                <c:pt idx="79">
                  <c:v>39.5</c:v>
                </c:pt>
                <c:pt idx="80">
                  <c:v>40</c:v>
                </c:pt>
                <c:pt idx="81">
                  <c:v>40.5</c:v>
                </c:pt>
                <c:pt idx="82">
                  <c:v>41</c:v>
                </c:pt>
                <c:pt idx="83">
                  <c:v>41.5</c:v>
                </c:pt>
                <c:pt idx="84">
                  <c:v>42</c:v>
                </c:pt>
                <c:pt idx="85">
                  <c:v>42.5</c:v>
                </c:pt>
                <c:pt idx="86">
                  <c:v>43</c:v>
                </c:pt>
                <c:pt idx="87">
                  <c:v>43.5</c:v>
                </c:pt>
                <c:pt idx="88">
                  <c:v>44</c:v>
                </c:pt>
                <c:pt idx="89">
                  <c:v>44.5</c:v>
                </c:pt>
                <c:pt idx="90">
                  <c:v>45</c:v>
                </c:pt>
                <c:pt idx="91">
                  <c:v>45.5</c:v>
                </c:pt>
                <c:pt idx="92">
                  <c:v>46</c:v>
                </c:pt>
                <c:pt idx="93">
                  <c:v>46.5</c:v>
                </c:pt>
                <c:pt idx="94">
                  <c:v>47</c:v>
                </c:pt>
                <c:pt idx="95">
                  <c:v>47.5</c:v>
                </c:pt>
                <c:pt idx="96">
                  <c:v>48</c:v>
                </c:pt>
                <c:pt idx="97">
                  <c:v>48.5</c:v>
                </c:pt>
                <c:pt idx="98">
                  <c:v>49</c:v>
                </c:pt>
                <c:pt idx="99">
                  <c:v>49.5</c:v>
                </c:pt>
                <c:pt idx="100">
                  <c:v>50</c:v>
                </c:pt>
                <c:pt idx="101">
                  <c:v>50.5</c:v>
                </c:pt>
                <c:pt idx="102">
                  <c:v>51</c:v>
                </c:pt>
                <c:pt idx="103">
                  <c:v>51.5</c:v>
                </c:pt>
                <c:pt idx="104">
                  <c:v>52</c:v>
                </c:pt>
                <c:pt idx="105">
                  <c:v>52.5</c:v>
                </c:pt>
                <c:pt idx="106">
                  <c:v>53</c:v>
                </c:pt>
                <c:pt idx="107">
                  <c:v>53.5</c:v>
                </c:pt>
                <c:pt idx="108">
                  <c:v>54</c:v>
                </c:pt>
                <c:pt idx="109">
                  <c:v>54.5</c:v>
                </c:pt>
                <c:pt idx="110">
                  <c:v>55</c:v>
                </c:pt>
                <c:pt idx="111">
                  <c:v>55.5</c:v>
                </c:pt>
                <c:pt idx="112">
                  <c:v>56</c:v>
                </c:pt>
                <c:pt idx="113">
                  <c:v>56.5</c:v>
                </c:pt>
                <c:pt idx="114">
                  <c:v>57</c:v>
                </c:pt>
                <c:pt idx="115">
                  <c:v>57.5</c:v>
                </c:pt>
                <c:pt idx="116">
                  <c:v>58</c:v>
                </c:pt>
                <c:pt idx="117">
                  <c:v>58.5</c:v>
                </c:pt>
                <c:pt idx="118">
                  <c:v>59</c:v>
                </c:pt>
                <c:pt idx="119">
                  <c:v>59.5</c:v>
                </c:pt>
                <c:pt idx="120">
                  <c:v>60</c:v>
                </c:pt>
              </c:numCache>
            </c:numRef>
          </c:xVal>
          <c:yVal>
            <c:numRef>
              <c:f>Risinājumi!$E$10:$E$130</c:f>
              <c:numCache>
                <c:formatCode>0</c:formatCode>
                <c:ptCount val="121"/>
                <c:pt idx="0">
                  <c:v>19.999999999999964</c:v>
                </c:pt>
                <c:pt idx="1">
                  <c:v>262.72307784792849</c:v>
                </c:pt>
                <c:pt idx="2">
                  <c:v>346.12814956000028</c:v>
                </c:pt>
                <c:pt idx="3">
                  <c:v>398.74002494305518</c:v>
                </c:pt>
                <c:pt idx="4">
                  <c:v>440.81168583328076</c:v>
                </c:pt>
                <c:pt idx="5">
                  <c:v>476.24979819895117</c:v>
                </c:pt>
                <c:pt idx="6">
                  <c:v>506.38639487790584</c:v>
                </c:pt>
                <c:pt idx="7">
                  <c:v>532.05786960521425</c:v>
                </c:pt>
                <c:pt idx="8">
                  <c:v>553.93227549021344</c:v>
                </c:pt>
                <c:pt idx="9">
                  <c:v>572.57220791992631</c:v>
                </c:pt>
                <c:pt idx="10">
                  <c:v>588.45607965343765</c:v>
                </c:pt>
                <c:pt idx="11">
                  <c:v>601.99141767223796</c:v>
                </c:pt>
                <c:pt idx="12">
                  <c:v>613.52547120496411</c:v>
                </c:pt>
                <c:pt idx="13">
                  <c:v>623.35414318104597</c:v>
                </c:pt>
                <c:pt idx="14">
                  <c:v>631.72958494377997</c:v>
                </c:pt>
                <c:pt idx="15">
                  <c:v>638.86666561942798</c:v>
                </c:pt>
                <c:pt idx="16">
                  <c:v>644.94848458818603</c:v>
                </c:pt>
                <c:pt idx="17">
                  <c:v>650.13106884797844</c:v>
                </c:pt>
                <c:pt idx="18">
                  <c:v>654.54737583574683</c:v>
                </c:pt>
                <c:pt idx="19">
                  <c:v>658.31070440554049</c:v>
                </c:pt>
                <c:pt idx="20">
                  <c:v>661.51760147212917</c:v>
                </c:pt>
                <c:pt idx="21">
                  <c:v>664.25033888927658</c:v>
                </c:pt>
                <c:pt idx="22">
                  <c:v>666.57902410617442</c:v>
                </c:pt>
                <c:pt idx="23">
                  <c:v>668.56339875021126</c:v>
                </c:pt>
                <c:pt idx="24">
                  <c:v>670.25437127810937</c:v>
                </c:pt>
                <c:pt idx="25">
                  <c:v>671.69532301507013</c:v>
                </c:pt>
                <c:pt idx="26">
                  <c:v>672.92322108792132</c:v>
                </c:pt>
                <c:pt idx="27">
                  <c:v>673.96956680418509</c:v>
                </c:pt>
                <c:pt idx="28">
                  <c:v>674.86120380741067</c:v>
                </c:pt>
                <c:pt idx="29">
                  <c:v>675.62100674172177</c:v>
                </c:pt>
                <c:pt idx="30">
                  <c:v>676.26846809303333</c:v>
                </c:pt>
                <c:pt idx="31">
                  <c:v>676.82019826214912</c:v>
                </c:pt>
                <c:pt idx="32">
                  <c:v>677.29035169894644</c:v>
                </c:pt>
                <c:pt idx="33">
                  <c:v>677.69099002997427</c:v>
                </c:pt>
                <c:pt idx="34">
                  <c:v>678.0323914953816</c:v>
                </c:pt>
                <c:pt idx="35">
                  <c:v>678.32331463367234</c:v>
                </c:pt>
                <c:pt idx="36">
                  <c:v>678.57122297903334</c:v>
                </c:pt>
                <c:pt idx="37">
                  <c:v>678.78247653576557</c:v>
                </c:pt>
                <c:pt idx="38">
                  <c:v>678.96249494203198</c:v>
                </c:pt>
                <c:pt idx="39">
                  <c:v>679.11589650883161</c:v>
                </c:pt>
                <c:pt idx="40">
                  <c:v>679.24661670119747</c:v>
                </c:pt>
                <c:pt idx="41">
                  <c:v>679.35800910121463</c:v>
                </c:pt>
                <c:pt idx="42">
                  <c:v>679.45293144302718</c:v>
                </c:pt>
                <c:pt idx="43">
                  <c:v>679.53381892703692</c:v>
                </c:pt>
                <c:pt idx="44">
                  <c:v>679.60274669414082</c:v>
                </c:pt>
                <c:pt idx="45">
                  <c:v>679.6614830627658</c:v>
                </c:pt>
                <c:pt idx="46">
                  <c:v>679.71153489447602</c:v>
                </c:pt>
                <c:pt idx="47">
                  <c:v>679.75418625199427</c:v>
                </c:pt>
                <c:pt idx="48">
                  <c:v>679.7905313413944</c:v>
                </c:pt>
                <c:pt idx="49">
                  <c:v>679.82150258358615</c:v>
                </c:pt>
                <c:pt idx="50">
                  <c:v>679.8478945352565</c:v>
                </c:pt>
                <c:pt idx="51">
                  <c:v>679.87038427295101</c:v>
                </c:pt>
                <c:pt idx="52">
                  <c:v>679.88954876324283</c:v>
                </c:pt>
                <c:pt idx="53">
                  <c:v>679.90587966461374</c:v>
                </c:pt>
                <c:pt idx="54">
                  <c:v>679.91979594078521</c:v>
                </c:pt>
                <c:pt idx="55">
                  <c:v>679.93165460909017</c:v>
                </c:pt>
                <c:pt idx="56">
                  <c:v>679.94175989963173</c:v>
                </c:pt>
                <c:pt idx="57">
                  <c:v>679.95037106020243</c:v>
                </c:pt>
                <c:pt idx="58">
                  <c:v>679.95770900719856</c:v>
                </c:pt>
                <c:pt idx="59">
                  <c:v>679.96396199315495</c:v>
                </c:pt>
                <c:pt idx="60">
                  <c:v>679.9692904363003</c:v>
                </c:pt>
                <c:pt idx="61">
                  <c:v>679.97383103603147</c:v>
                </c:pt>
                <c:pt idx="62">
                  <c:v>679.97770027989054</c:v>
                </c:pt>
                <c:pt idx="63">
                  <c:v>679.98099743201306</c:v>
                </c:pt>
                <c:pt idx="64">
                  <c:v>679.98380707971546</c:v>
                </c:pt>
                <c:pt idx="65">
                  <c:v>679.98620130355425</c:v>
                </c:pt>
                <c:pt idx="66">
                  <c:v>679.98824152652799</c:v>
                </c:pt>
                <c:pt idx="67">
                  <c:v>679.98998008986314</c:v>
                </c:pt>
                <c:pt idx="68">
                  <c:v>679.99146159581085</c:v>
                </c:pt>
                <c:pt idx="69">
                  <c:v>679.99272405190254</c:v>
                </c:pt>
                <c:pt idx="70">
                  <c:v>679.9937998460199</c:v>
                </c:pt>
                <c:pt idx="71">
                  <c:v>679.99471657729521</c:v>
                </c:pt>
                <c:pt idx="72">
                  <c:v>679.99549776415768</c:v>
                </c:pt>
                <c:pt idx="73">
                  <c:v>679.99616344769049</c:v>
                </c:pt>
                <c:pt idx="74">
                  <c:v>679.99673070577842</c:v>
                </c:pt>
                <c:pt idx="75">
                  <c:v>679.9972140912347</c:v>
                </c:pt>
                <c:pt idx="76">
                  <c:v>679.99762600514907</c:v>
                </c:pt>
                <c:pt idx="77">
                  <c:v>679.99797701503269</c:v>
                </c:pt>
                <c:pt idx="78">
                  <c:v>679.99827612592492</c:v>
                </c:pt>
                <c:pt idx="79">
                  <c:v>679.998531011414</c:v>
                </c:pt>
                <c:pt idx="80">
                  <c:v>679.99874821050037</c:v>
                </c:pt>
                <c:pt idx="81">
                  <c:v>679.9989332953528</c:v>
                </c:pt>
                <c:pt idx="82">
                  <c:v>679.99909101426022</c:v>
                </c:pt>
                <c:pt idx="83">
                  <c:v>679.99922541344756</c:v>
                </c:pt>
                <c:pt idx="84">
                  <c:v>679.9993399408803</c:v>
                </c:pt>
                <c:pt idx="85">
                  <c:v>679.99943753472087</c:v>
                </c:pt>
                <c:pt idx="86">
                  <c:v>679.99952069870585</c:v>
                </c:pt>
                <c:pt idx="87">
                  <c:v>679.99959156637919</c:v>
                </c:pt>
                <c:pt idx="88">
                  <c:v>679.99965195582683</c:v>
                </c:pt>
                <c:pt idx="89">
                  <c:v>679.99970341631956</c:v>
                </c:pt>
                <c:pt idx="90">
                  <c:v>679.99974726805874</c:v>
                </c:pt>
                <c:pt idx="91">
                  <c:v>679.999784636046</c:v>
                </c:pt>
                <c:pt idx="92">
                  <c:v>679.99981647894424</c:v>
                </c:pt>
                <c:pt idx="93">
                  <c:v>679.99984361367217</c:v>
                </c:pt>
                <c:pt idx="94">
                  <c:v>679.99986673636204</c:v>
                </c:pt>
                <c:pt idx="95">
                  <c:v>679.99988644021857</c:v>
                </c:pt>
                <c:pt idx="96">
                  <c:v>679.99990323073757</c:v>
                </c:pt>
                <c:pt idx="97">
                  <c:v>679.99991753867414</c:v>
                </c:pt>
                <c:pt idx="98">
                  <c:v>679.9999297310934</c:v>
                </c:pt>
                <c:pt idx="99">
                  <c:v>679.99994012078764</c:v>
                </c:pt>
                <c:pt idx="100">
                  <c:v>679.99994897430111</c:v>
                </c:pt>
                <c:pt idx="101">
                  <c:v>679.99995651876759</c:v>
                </c:pt>
                <c:pt idx="102">
                  <c:v>679.9999629477378</c:v>
                </c:pt>
                <c:pt idx="103">
                  <c:v>679.99996842614496</c:v>
                </c:pt>
                <c:pt idx="104">
                  <c:v>679.99997309453556</c:v>
                </c:pt>
                <c:pt idx="105">
                  <c:v>679.99997707267551</c:v>
                </c:pt>
                <c:pt idx="106">
                  <c:v>679.99998046262283</c:v>
                </c:pt>
                <c:pt idx="107">
                  <c:v>679.99998335134535</c:v>
                </c:pt>
                <c:pt idx="108">
                  <c:v>679.99998581295233</c:v>
                </c:pt>
                <c:pt idx="109">
                  <c:v>679.99998791059556</c:v>
                </c:pt>
                <c:pt idx="110">
                  <c:v>679.99998969808905</c:v>
                </c:pt>
                <c:pt idx="111">
                  <c:v>679.99999122129054</c:v>
                </c:pt>
                <c:pt idx="112">
                  <c:v>679.99999251927727</c:v>
                </c:pt>
                <c:pt idx="113">
                  <c:v>679.99999362534857</c:v>
                </c:pt>
                <c:pt idx="114">
                  <c:v>679.99999456788044</c:v>
                </c:pt>
                <c:pt idx="115">
                  <c:v>679.99999537105305</c:v>
                </c:pt>
                <c:pt idx="116">
                  <c:v>679.99999605547157</c:v>
                </c:pt>
                <c:pt idx="117">
                  <c:v>679.9999966386946</c:v>
                </c:pt>
                <c:pt idx="118">
                  <c:v>679.99999713568445</c:v>
                </c:pt>
                <c:pt idx="119">
                  <c:v>679.99999755919134</c:v>
                </c:pt>
                <c:pt idx="120">
                  <c:v>679.99999792008009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11C-49FC-8108-63EC980EA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7963967"/>
        <c:axId val="1435382111"/>
      </c:scatterChart>
      <c:valAx>
        <c:axId val="1557963967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/>
                  <a:t>Time, </a:t>
                </a:r>
                <a:r>
                  <a:rPr lang="lv-LV" sz="1600" cap="none" baseline="0"/>
                  <a:t>t</a:t>
                </a:r>
                <a:r>
                  <a:rPr lang="lv-LV" sz="1600"/>
                  <a:t> [min.]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35382111"/>
        <c:crosses val="autoZero"/>
        <c:crossBetween val="midCat"/>
        <c:majorUnit val="5"/>
      </c:valAx>
      <c:valAx>
        <c:axId val="1435382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/>
                  <a:t>Temperature, T [C°]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57963967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lv-LV" sz="2400" dirty="0"/>
              <a:t>ISO 834 (EN 1991-1-2)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fi-FI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Risinājumi!$C$9</c:f>
              <c:strCache>
                <c:ptCount val="1"/>
                <c:pt idx="0">
                  <c:v>Hydrocarbon fires</c:v>
                </c:pt>
              </c:strCache>
            </c:strRef>
          </c:tx>
          <c:spPr>
            <a:ln w="25400" cap="flat" cmpd="dbl" algn="ctr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Risinājumi!$B$10:$B$130</c:f>
              <c:numCache>
                <c:formatCode>General</c:formatCode>
                <c:ptCount val="12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  <c:pt idx="73">
                  <c:v>36.5</c:v>
                </c:pt>
                <c:pt idx="74">
                  <c:v>37</c:v>
                </c:pt>
                <c:pt idx="75">
                  <c:v>37.5</c:v>
                </c:pt>
                <c:pt idx="76">
                  <c:v>38</c:v>
                </c:pt>
                <c:pt idx="77">
                  <c:v>38.5</c:v>
                </c:pt>
                <c:pt idx="78">
                  <c:v>39</c:v>
                </c:pt>
                <c:pt idx="79">
                  <c:v>39.5</c:v>
                </c:pt>
                <c:pt idx="80">
                  <c:v>40</c:v>
                </c:pt>
                <c:pt idx="81">
                  <c:v>40.5</c:v>
                </c:pt>
                <c:pt idx="82">
                  <c:v>41</c:v>
                </c:pt>
                <c:pt idx="83">
                  <c:v>41.5</c:v>
                </c:pt>
                <c:pt idx="84">
                  <c:v>42</c:v>
                </c:pt>
                <c:pt idx="85">
                  <c:v>42.5</c:v>
                </c:pt>
                <c:pt idx="86">
                  <c:v>43</c:v>
                </c:pt>
                <c:pt idx="87">
                  <c:v>43.5</c:v>
                </c:pt>
                <c:pt idx="88">
                  <c:v>44</c:v>
                </c:pt>
                <c:pt idx="89">
                  <c:v>44.5</c:v>
                </c:pt>
                <c:pt idx="90">
                  <c:v>45</c:v>
                </c:pt>
                <c:pt idx="91">
                  <c:v>45.5</c:v>
                </c:pt>
                <c:pt idx="92">
                  <c:v>46</c:v>
                </c:pt>
                <c:pt idx="93">
                  <c:v>46.5</c:v>
                </c:pt>
                <c:pt idx="94">
                  <c:v>47</c:v>
                </c:pt>
                <c:pt idx="95">
                  <c:v>47.5</c:v>
                </c:pt>
                <c:pt idx="96">
                  <c:v>48</c:v>
                </c:pt>
                <c:pt idx="97">
                  <c:v>48.5</c:v>
                </c:pt>
                <c:pt idx="98">
                  <c:v>49</c:v>
                </c:pt>
                <c:pt idx="99">
                  <c:v>49.5</c:v>
                </c:pt>
                <c:pt idx="100">
                  <c:v>50</c:v>
                </c:pt>
                <c:pt idx="101">
                  <c:v>50.5</c:v>
                </c:pt>
                <c:pt idx="102">
                  <c:v>51</c:v>
                </c:pt>
                <c:pt idx="103">
                  <c:v>51.5</c:v>
                </c:pt>
                <c:pt idx="104">
                  <c:v>52</c:v>
                </c:pt>
                <c:pt idx="105">
                  <c:v>52.5</c:v>
                </c:pt>
                <c:pt idx="106">
                  <c:v>53</c:v>
                </c:pt>
                <c:pt idx="107">
                  <c:v>53.5</c:v>
                </c:pt>
                <c:pt idx="108">
                  <c:v>54</c:v>
                </c:pt>
                <c:pt idx="109">
                  <c:v>54.5</c:v>
                </c:pt>
                <c:pt idx="110">
                  <c:v>55</c:v>
                </c:pt>
                <c:pt idx="111">
                  <c:v>55.5</c:v>
                </c:pt>
                <c:pt idx="112">
                  <c:v>56</c:v>
                </c:pt>
                <c:pt idx="113">
                  <c:v>56.5</c:v>
                </c:pt>
                <c:pt idx="114">
                  <c:v>57</c:v>
                </c:pt>
                <c:pt idx="115">
                  <c:v>57.5</c:v>
                </c:pt>
                <c:pt idx="116">
                  <c:v>58</c:v>
                </c:pt>
                <c:pt idx="117">
                  <c:v>58.5</c:v>
                </c:pt>
                <c:pt idx="118">
                  <c:v>59</c:v>
                </c:pt>
                <c:pt idx="119">
                  <c:v>59.5</c:v>
                </c:pt>
                <c:pt idx="120">
                  <c:v>60</c:v>
                </c:pt>
              </c:numCache>
            </c:numRef>
          </c:xVal>
          <c:yVal>
            <c:numRef>
              <c:f>Risinājumi!$C$10:$C$130</c:f>
              <c:numCache>
                <c:formatCode>0</c:formatCode>
                <c:ptCount val="121"/>
                <c:pt idx="0">
                  <c:v>20</c:v>
                </c:pt>
                <c:pt idx="1">
                  <c:v>568.25623166731737</c:v>
                </c:pt>
                <c:pt idx="2">
                  <c:v>743.14397242382461</c:v>
                </c:pt>
                <c:pt idx="3">
                  <c:v>809.63313378614532</c:v>
                </c:pt>
                <c:pt idx="4">
                  <c:v>843.75315907591641</c:v>
                </c:pt>
                <c:pt idx="5">
                  <c:v>867.39198529602947</c:v>
                </c:pt>
                <c:pt idx="6">
                  <c:v>886.91732578592939</c:v>
                </c:pt>
                <c:pt idx="7">
                  <c:v>904.24252767207565</c:v>
                </c:pt>
                <c:pt idx="8">
                  <c:v>919.99761376749962</c:v>
                </c:pt>
                <c:pt idx="9">
                  <c:v>934.43837222541754</c:v>
                </c:pt>
                <c:pt idx="10">
                  <c:v>947.70734028685774</c:v>
                </c:pt>
                <c:pt idx="11">
                  <c:v>959.90906050406284</c:v>
                </c:pt>
                <c:pt idx="12">
                  <c:v>971.1320864344483</c:v>
                </c:pt>
                <c:pt idx="13">
                  <c:v>981.45569620004051</c:v>
                </c:pt>
                <c:pt idx="14">
                  <c:v>990.9521920266875</c:v>
                </c:pt>
                <c:pt idx="15">
                  <c:v>999.68790501856574</c:v>
                </c:pt>
                <c:pt idx="16">
                  <c:v>1007.7238012630692</c:v>
                </c:pt>
                <c:pt idx="17">
                  <c:v>1015.1159482217079</c:v>
                </c:pt>
                <c:pt idx="18">
                  <c:v>1021.9159176412801</c:v>
                </c:pt>
                <c:pt idx="19">
                  <c:v>1028.1711487054322</c:v>
                </c:pt>
                <c:pt idx="20">
                  <c:v>1033.9252799506755</c:v>
                </c:pt>
                <c:pt idx="21">
                  <c:v>1039.2184539787418</c:v>
                </c:pt>
                <c:pt idx="22">
                  <c:v>1044.0875975827844</c:v>
                </c:pt>
                <c:pt idx="23">
                  <c:v>1048.5666793825542</c:v>
                </c:pt>
                <c:pt idx="24">
                  <c:v>1052.6869468062587</c:v>
                </c:pt>
                <c:pt idx="25">
                  <c:v>1056.4771440839183</c:v>
                </c:pt>
                <c:pt idx="26">
                  <c:v>1059.9637127763324</c:v>
                </c:pt>
                <c:pt idx="27">
                  <c:v>1063.1709762395424</c:v>
                </c:pt>
                <c:pt idx="28">
                  <c:v>1066.1213093119527</c:v>
                </c:pt>
                <c:pt idx="29">
                  <c:v>1068.8352944079738</c:v>
                </c:pt>
                <c:pt idx="30">
                  <c:v>1071.331865107162</c:v>
                </c:pt>
                <c:pt idx="31">
                  <c:v>1073.6284382405897</c:v>
                </c:pt>
                <c:pt idx="32">
                  <c:v>1075.7410353959183</c:v>
                </c:pt>
                <c:pt idx="33">
                  <c:v>1077.6843946888323</c:v>
                </c:pt>
                <c:pt idx="34">
                  <c:v>1079.4720735805836</c:v>
                </c:pt>
                <c:pt idx="35">
                  <c:v>1081.1165434589357</c:v>
                </c:pt>
                <c:pt idx="36">
                  <c:v>1082.6292766423314</c:v>
                </c:pt>
                <c:pt idx="37">
                  <c:v>1084.0208264142489</c:v>
                </c:pt>
                <c:pt idx="38">
                  <c:v>1085.300900646095</c:v>
                </c:pt>
                <c:pt idx="39">
                  <c:v>1086.478429522248</c:v>
                </c:pt>
                <c:pt idx="40">
                  <c:v>1087.561627839719</c:v>
                </c:pt>
                <c:pt idx="41">
                  <c:v>1088.5580523170579</c:v>
                </c:pt>
                <c:pt idx="42">
                  <c:v>1089.4746543123028</c:v>
                </c:pt>
                <c:pt idx="43">
                  <c:v>1090.3178283177538</c:v>
                </c:pt>
                <c:pt idx="44">
                  <c:v>1091.093456569881</c:v>
                </c:pt>
                <c:pt idx="45">
                  <c:v>1091.8069500855834</c:v>
                </c:pt>
                <c:pt idx="46">
                  <c:v>1092.4632864110756</c:v>
                </c:pt>
                <c:pt idx="47">
                  <c:v>1093.0670443467543</c:v>
                </c:pt>
                <c:pt idx="48">
                  <c:v>1093.6224358902925</c:v>
                </c:pt>
                <c:pt idx="49">
                  <c:v>1094.1333356208056</c:v>
                </c:pt>
                <c:pt idx="50">
                  <c:v>1094.6033077290874</c:v>
                </c:pt>
                <c:pt idx="51">
                  <c:v>1095.0356308824801</c:v>
                </c:pt>
                <c:pt idx="52">
                  <c:v>1095.4333210978473</c:v>
                </c:pt>
                <c:pt idx="53">
                  <c:v>1095.7991527822203</c:v>
                </c:pt>
                <c:pt idx="54">
                  <c:v>1096.1356780878966</c:v>
                </c:pt>
                <c:pt idx="55">
                  <c:v>1096.4452447170279</c:v>
                </c:pt>
                <c:pt idx="56">
                  <c:v>1096.7300122998965</c:v>
                </c:pt>
                <c:pt idx="57">
                  <c:v>1096.9919674611501</c:v>
                </c:pt>
                <c:pt idx="58">
                  <c:v>1097.2329376790949</c:v>
                </c:pt>
                <c:pt idx="59">
                  <c:v>1097.4546040347357</c:v>
                </c:pt>
                <c:pt idx="60">
                  <c:v>1097.6585129395044</c:v>
                </c:pt>
                <c:pt idx="61">
                  <c:v>1097.8460869234941</c:v>
                </c:pt>
                <c:pt idx="62">
                  <c:v>1098.0186345594577</c:v>
                </c:pt>
                <c:pt idx="63">
                  <c:v>1098.1773595918066</c:v>
                </c:pt>
                <c:pt idx="64">
                  <c:v>1098.3233693342961</c:v>
                </c:pt>
                <c:pt idx="65">
                  <c:v>1098.4576823949794</c:v>
                </c:pt>
                <c:pt idx="66">
                  <c:v>1098.5812357823254</c:v>
                </c:pt>
                <c:pt idx="67">
                  <c:v>1098.694891442073</c:v>
                </c:pt>
                <c:pt idx="68">
                  <c:v>1098.7994422704246</c:v>
                </c:pt>
                <c:pt idx="69">
                  <c:v>1098.8956176455295</c:v>
                </c:pt>
                <c:pt idx="70">
                  <c:v>1098.9840885158453</c:v>
                </c:pt>
                <c:pt idx="71">
                  <c:v>1099.0654720808793</c:v>
                </c:pt>
                <c:pt idx="72">
                  <c:v>1099.1403360969555</c:v>
                </c:pt>
                <c:pt idx="73">
                  <c:v>1099.2092028380564</c:v>
                </c:pt>
                <c:pt idx="74">
                  <c:v>1099.2725527393629</c:v>
                </c:pt>
                <c:pt idx="75">
                  <c:v>1099.3308277489166</c:v>
                </c:pt>
                <c:pt idx="76">
                  <c:v>1099.3844344107806</c:v>
                </c:pt>
                <c:pt idx="77">
                  <c:v>1099.4337467012156</c:v>
                </c:pt>
                <c:pt idx="78">
                  <c:v>1099.4791086376501</c:v>
                </c:pt>
                <c:pt idx="79">
                  <c:v>1099.5208366786503</c:v>
                </c:pt>
                <c:pt idx="80">
                  <c:v>1099.5592219316306</c:v>
                </c:pt>
                <c:pt idx="81">
                  <c:v>1099.5945321837069</c:v>
                </c:pt>
                <c:pt idx="82">
                  <c:v>1099.6270137698598</c:v>
                </c:pt>
                <c:pt idx="83">
                  <c:v>1099.6568932914431</c:v>
                </c:pt>
                <c:pt idx="84">
                  <c:v>1099.6843791970214</c:v>
                </c:pt>
                <c:pt idx="85">
                  <c:v>1099.7096632365719</c:v>
                </c:pt>
                <c:pt idx="86">
                  <c:v>1099.7329217991894</c:v>
                </c:pt>
                <c:pt idx="87">
                  <c:v>1099.7543171436303</c:v>
                </c:pt>
                <c:pt idx="88">
                  <c:v>1099.7739985302776</c:v>
                </c:pt>
                <c:pt idx="89">
                  <c:v>1099.7921032624276</c:v>
                </c:pt>
                <c:pt idx="90">
                  <c:v>1099.8087576441592</c:v>
                </c:pt>
                <c:pt idx="91">
                  <c:v>1099.8240778614679</c:v>
                </c:pt>
                <c:pt idx="92">
                  <c:v>1099.8381707928163</c:v>
                </c:pt>
                <c:pt idx="93">
                  <c:v>1099.8511347547487</c:v>
                </c:pt>
                <c:pt idx="94">
                  <c:v>1099.8630601877783</c:v>
                </c:pt>
                <c:pt idx="95">
                  <c:v>1099.8740302873268</c:v>
                </c:pt>
                <c:pt idx="96">
                  <c:v>1099.8841215841212</c:v>
                </c:pt>
                <c:pt idx="97">
                  <c:v>1099.8934044780956</c:v>
                </c:pt>
                <c:pt idx="98">
                  <c:v>1099.901943729521</c:v>
                </c:pt>
                <c:pt idx="99">
                  <c:v>1099.9097989107941</c:v>
                </c:pt>
                <c:pt idx="100">
                  <c:v>1099.9170248220316</c:v>
                </c:pt>
                <c:pt idx="101">
                  <c:v>1099.9236718733719</c:v>
                </c:pt>
                <c:pt idx="102">
                  <c:v>1099.9297864366524</c:v>
                </c:pt>
                <c:pt idx="103">
                  <c:v>1099.9354111689131</c:v>
                </c:pt>
                <c:pt idx="104">
                  <c:v>1099.9405853099847</c:v>
                </c:pt>
                <c:pt idx="105">
                  <c:v>1099.9453449562377</c:v>
                </c:pt>
                <c:pt idx="106">
                  <c:v>1099.9497233124014</c:v>
                </c:pt>
                <c:pt idx="107">
                  <c:v>1099.9537509232107</c:v>
                </c:pt>
                <c:pt idx="108">
                  <c:v>1099.9574558864947</c:v>
                </c:pt>
                <c:pt idx="109">
                  <c:v>1099.9608640491961</c:v>
                </c:pt>
                <c:pt idx="110">
                  <c:v>1099.963999187687</c:v>
                </c:pt>
                <c:pt idx="111">
                  <c:v>1099.9668831736406</c:v>
                </c:pt>
                <c:pt idx="112">
                  <c:v>1099.9695361266131</c:v>
                </c:pt>
                <c:pt idx="113">
                  <c:v>1099.9719765544057</c:v>
                </c:pt>
                <c:pt idx="114">
                  <c:v>1099.9742214821802</c:v>
                </c:pt>
                <c:pt idx="115">
                  <c:v>1099.9762865712298</c:v>
                </c:pt>
                <c:pt idx="116">
                  <c:v>1099.97818622824</c:v>
                </c:pt>
                <c:pt idx="117">
                  <c:v>1099.9799337057912</c:v>
                </c:pt>
                <c:pt idx="118">
                  <c:v>1099.981541194815</c:v>
                </c:pt>
                <c:pt idx="119">
                  <c:v>1099.9830199096396</c:v>
                </c:pt>
                <c:pt idx="120">
                  <c:v>1099.9843801662266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510-4089-9594-04ABFA5D2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7963967"/>
        <c:axId val="1435382111"/>
      </c:scatterChart>
      <c:valAx>
        <c:axId val="1557963967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/>
                  <a:t>Time, </a:t>
                </a:r>
                <a:r>
                  <a:rPr lang="lv-LV" sz="1600" cap="none" baseline="0"/>
                  <a:t>t</a:t>
                </a:r>
                <a:r>
                  <a:rPr lang="lv-LV" sz="1600"/>
                  <a:t> [min.]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35382111"/>
        <c:crosses val="autoZero"/>
        <c:crossBetween val="midCat"/>
        <c:majorUnit val="5"/>
      </c:valAx>
      <c:valAx>
        <c:axId val="1435382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dirty="0"/>
                  <a:t>Temperature, T [C°]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57963967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fi-FI" dirty="0"/>
              <a:t>Parametrinen lämpötila-aikakuvaaja </a:t>
            </a:r>
            <a:r>
              <a:rPr lang="lv-LV" baseline="0" dirty="0"/>
              <a:t>(EN 1991-1-2) </a:t>
            </a:r>
            <a:r>
              <a:rPr lang="fi-FI" baseline="0" dirty="0"/>
              <a:t>ja puun hiiltymisaste</a:t>
            </a:r>
            <a:r>
              <a:rPr lang="lv-LV" baseline="0" dirty="0"/>
              <a:t> (EN 1995-1-2)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8.6358705161854774E-2"/>
          <c:y val="0.13467592592592595"/>
          <c:w val="0.86486351706036746"/>
          <c:h val="0.72088764946048411"/>
        </c:manualLayout>
      </c:layout>
      <c:scatterChart>
        <c:scatterStyle val="lineMarker"/>
        <c:varyColors val="0"/>
        <c:ser>
          <c:idx val="0"/>
          <c:order val="0"/>
          <c:tx>
            <c:strRef>
              <c:f>'Natural Compartment Fires'!$A$70:$D$70</c:f>
              <c:strCache>
                <c:ptCount val="1"/>
                <c:pt idx="0">
                  <c:v>Gāzes temperatūra telpā</c:v>
                </c:pt>
              </c:strCache>
            </c:strRef>
          </c:tx>
          <c:spPr>
            <a:ln w="25400" cap="flat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'Natural Compartment Fires'!$A$72:$A$133</c:f>
              <c:numCache>
                <c:formatCode>General</c:formatCode>
                <c:ptCount val="6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 formatCode="0">
                  <c:v>18</c:v>
                </c:pt>
                <c:pt idx="19" formatCode="0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 formatCode="0.0">
                  <c:v>23.173601045957952</c:v>
                </c:pt>
                <c:pt idx="25">
                  <c:v>24</c:v>
                </c:pt>
                <c:pt idx="26">
                  <c:v>25</c:v>
                </c:pt>
                <c:pt idx="27">
                  <c:v>26</c:v>
                </c:pt>
                <c:pt idx="28">
                  <c:v>27</c:v>
                </c:pt>
                <c:pt idx="29">
                  <c:v>28</c:v>
                </c:pt>
                <c:pt idx="30">
                  <c:v>29</c:v>
                </c:pt>
                <c:pt idx="31">
                  <c:v>30</c:v>
                </c:pt>
                <c:pt idx="32">
                  <c:v>31</c:v>
                </c:pt>
                <c:pt idx="33">
                  <c:v>32</c:v>
                </c:pt>
                <c:pt idx="34">
                  <c:v>33</c:v>
                </c:pt>
                <c:pt idx="35">
                  <c:v>34</c:v>
                </c:pt>
                <c:pt idx="36">
                  <c:v>35</c:v>
                </c:pt>
                <c:pt idx="37">
                  <c:v>36</c:v>
                </c:pt>
                <c:pt idx="38">
                  <c:v>37</c:v>
                </c:pt>
                <c:pt idx="39">
                  <c:v>38</c:v>
                </c:pt>
                <c:pt idx="40">
                  <c:v>39</c:v>
                </c:pt>
                <c:pt idx="41">
                  <c:v>40</c:v>
                </c:pt>
                <c:pt idx="42">
                  <c:v>41</c:v>
                </c:pt>
                <c:pt idx="43">
                  <c:v>42</c:v>
                </c:pt>
                <c:pt idx="44">
                  <c:v>43</c:v>
                </c:pt>
                <c:pt idx="45">
                  <c:v>44</c:v>
                </c:pt>
                <c:pt idx="46">
                  <c:v>45</c:v>
                </c:pt>
                <c:pt idx="47">
                  <c:v>46</c:v>
                </c:pt>
                <c:pt idx="48">
                  <c:v>47</c:v>
                </c:pt>
                <c:pt idx="49">
                  <c:v>48</c:v>
                </c:pt>
                <c:pt idx="50">
                  <c:v>49</c:v>
                </c:pt>
                <c:pt idx="51">
                  <c:v>50</c:v>
                </c:pt>
                <c:pt idx="52">
                  <c:v>51</c:v>
                </c:pt>
                <c:pt idx="53">
                  <c:v>52</c:v>
                </c:pt>
                <c:pt idx="54">
                  <c:v>53</c:v>
                </c:pt>
                <c:pt idx="55">
                  <c:v>54</c:v>
                </c:pt>
                <c:pt idx="56">
                  <c:v>55</c:v>
                </c:pt>
                <c:pt idx="57">
                  <c:v>56</c:v>
                </c:pt>
                <c:pt idx="58">
                  <c:v>57</c:v>
                </c:pt>
                <c:pt idx="59">
                  <c:v>58</c:v>
                </c:pt>
                <c:pt idx="60">
                  <c:v>59</c:v>
                </c:pt>
                <c:pt idx="61">
                  <c:v>60</c:v>
                </c:pt>
              </c:numCache>
            </c:numRef>
          </c:xVal>
          <c:yVal>
            <c:numRef>
              <c:f>'Natural Compartment Fires'!$D$72:$D$133</c:f>
              <c:numCache>
                <c:formatCode>0</c:formatCode>
                <c:ptCount val="62"/>
                <c:pt idx="0">
                  <c:v>20</c:v>
                </c:pt>
                <c:pt idx="1">
                  <c:v>736.00254399953121</c:v>
                </c:pt>
                <c:pt idx="2">
                  <c:v>821.07587018326797</c:v>
                </c:pt>
                <c:pt idx="3">
                  <c:v>877.70929672754721</c:v>
                </c:pt>
                <c:pt idx="4">
                  <c:v>921.25067109963857</c:v>
                </c:pt>
                <c:pt idx="5">
                  <c:v>955.64409190591607</c:v>
                </c:pt>
                <c:pt idx="6">
                  <c:v>983.5199396390243</c:v>
                </c:pt>
                <c:pt idx="7">
                  <c:v>1006.7073690887056</c:v>
                </c:pt>
                <c:pt idx="8">
                  <c:v>1026.4815957435389</c:v>
                </c:pt>
                <c:pt idx="9">
                  <c:v>1043.7335417858756</c:v>
                </c:pt>
                <c:pt idx="10">
                  <c:v>1059.0874267717431</c:v>
                </c:pt>
                <c:pt idx="11">
                  <c:v>1072.9822996654775</c:v>
                </c:pt>
                <c:pt idx="12">
                  <c:v>1085.7285730210874</c:v>
                </c:pt>
                <c:pt idx="13">
                  <c:v>1097.5472267959972</c:v>
                </c:pt>
                <c:pt idx="14">
                  <c:v>1108.5969973311212</c:v>
                </c:pt>
                <c:pt idx="15">
                  <c:v>1118.9932365365064</c:v>
                </c:pt>
                <c:pt idx="16">
                  <c:v>1128.8209959727687</c:v>
                </c:pt>
                <c:pt idx="17">
                  <c:v>1138.1441068978925</c:v>
                </c:pt>
                <c:pt idx="18">
                  <c:v>1147.0114840994031</c:v>
                </c:pt>
                <c:pt idx="19">
                  <c:v>1155.4615047208295</c:v>
                </c:pt>
                <c:pt idx="20">
                  <c:v>1163.525052203212</c:v>
                </c:pt>
                <c:pt idx="21">
                  <c:v>1171.2276344611241</c:v>
                </c:pt>
                <c:pt idx="22">
                  <c:v>1178.5908599319991</c:v>
                </c:pt>
                <c:pt idx="23">
                  <c:v>1185.6334681468682</c:v>
                </c:pt>
                <c:pt idx="24">
                  <c:v>1186.8246632396106</c:v>
                </c:pt>
                <c:pt idx="25">
                  <c:v>1186.8246632396106</c:v>
                </c:pt>
                <c:pt idx="26">
                  <c:v>1142.3014860392486</c:v>
                </c:pt>
                <c:pt idx="27">
                  <c:v>1088.4253563774287</c:v>
                </c:pt>
                <c:pt idx="28">
                  <c:v>1034.5492267156085</c:v>
                </c:pt>
                <c:pt idx="29">
                  <c:v>980.67309705378852</c:v>
                </c:pt>
                <c:pt idx="30">
                  <c:v>926.79696739196856</c:v>
                </c:pt>
                <c:pt idx="31">
                  <c:v>872.92083773014861</c:v>
                </c:pt>
                <c:pt idx="32">
                  <c:v>819.04470806832865</c:v>
                </c:pt>
                <c:pt idx="33">
                  <c:v>765.16857840650846</c:v>
                </c:pt>
                <c:pt idx="34">
                  <c:v>711.29244874468873</c:v>
                </c:pt>
                <c:pt idx="35">
                  <c:v>657.41631908286843</c:v>
                </c:pt>
                <c:pt idx="36">
                  <c:v>603.54018942104869</c:v>
                </c:pt>
                <c:pt idx="37">
                  <c:v>549.66405975922851</c:v>
                </c:pt>
                <c:pt idx="38">
                  <c:v>495.78793009740878</c:v>
                </c:pt>
                <c:pt idx="39">
                  <c:v>441.91180043558859</c:v>
                </c:pt>
                <c:pt idx="40">
                  <c:v>388.03567077376874</c:v>
                </c:pt>
                <c:pt idx="41">
                  <c:v>334.15954111194856</c:v>
                </c:pt>
                <c:pt idx="42">
                  <c:v>280.28341145012882</c:v>
                </c:pt>
                <c:pt idx="43">
                  <c:v>226.40728178830864</c:v>
                </c:pt>
                <c:pt idx="44">
                  <c:v>172.53115212648891</c:v>
                </c:pt>
                <c:pt idx="45">
                  <c:v>118.65502246466872</c:v>
                </c:pt>
                <c:pt idx="46">
                  <c:v>64.778892802848532</c:v>
                </c:pt>
                <c:pt idx="47">
                  <c:v>20</c:v>
                </c:pt>
                <c:pt idx="48">
                  <c:v>20</c:v>
                </c:pt>
                <c:pt idx="49">
                  <c:v>20</c:v>
                </c:pt>
                <c:pt idx="50">
                  <c:v>20</c:v>
                </c:pt>
                <c:pt idx="51">
                  <c:v>20</c:v>
                </c:pt>
                <c:pt idx="52">
                  <c:v>20</c:v>
                </c:pt>
                <c:pt idx="53">
                  <c:v>20</c:v>
                </c:pt>
                <c:pt idx="54">
                  <c:v>20</c:v>
                </c:pt>
                <c:pt idx="55">
                  <c:v>20</c:v>
                </c:pt>
                <c:pt idx="56">
                  <c:v>20</c:v>
                </c:pt>
                <c:pt idx="57">
                  <c:v>20</c:v>
                </c:pt>
                <c:pt idx="58">
                  <c:v>20</c:v>
                </c:pt>
                <c:pt idx="59">
                  <c:v>20</c:v>
                </c:pt>
                <c:pt idx="60">
                  <c:v>20</c:v>
                </c:pt>
                <c:pt idx="61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B54-4071-8392-0618306CA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3603248"/>
        <c:axId val="632774624"/>
      </c:scatterChart>
      <c:valAx>
        <c:axId val="593603248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dirty="0" err="1"/>
                  <a:t>Time</a:t>
                </a:r>
                <a:r>
                  <a:rPr lang="en-GB" sz="1600" dirty="0"/>
                  <a:t>, min.</a:t>
                </a:r>
                <a:endParaRPr lang="lv-LV" sz="1600" dirty="0"/>
              </a:p>
            </c:rich>
          </c:tx>
          <c:layout>
            <c:manualLayout>
              <c:xMode val="edge"/>
              <c:yMode val="edge"/>
              <c:x val="0.4464771286899511"/>
              <c:y val="0.926572191741983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32774624"/>
        <c:crosses val="autoZero"/>
        <c:crossBetween val="midCat"/>
      </c:valAx>
      <c:valAx>
        <c:axId val="632774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dirty="0" err="1"/>
                  <a:t>Temperature</a:t>
                </a:r>
                <a:r>
                  <a:rPr lang="lv-LV" sz="1600" dirty="0"/>
                  <a:t>, </a:t>
                </a:r>
                <a:r>
                  <a:rPr lang="en-GB" sz="1600" dirty="0"/>
                  <a:t>C°</a:t>
                </a:r>
                <a:endParaRPr lang="lv-LV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936032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2-05T16:32:57.754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0.31354</cdr:x>
      <cdr:y>0.67897</cdr:y>
    </cdr:from>
    <cdr:to>
      <cdr:x>0.60973</cdr:x>
      <cdr:y>0.8995</cdr:y>
    </cdr:to>
    <cdr:sp macro="" textlink="">
      <cdr:nvSpPr>
        <cdr:cNvPr id="2" name="Taisnstūris 1">
          <a:extLst xmlns:a="http://schemas.openxmlformats.org/drawingml/2006/main">
            <a:ext uri="{FF2B5EF4-FFF2-40B4-BE49-F238E27FC236}">
              <a16:creationId xmlns:a16="http://schemas.microsoft.com/office/drawing/2014/main" id="{8EDC8449-F728-4634-BB40-2DE69B9E7346}"/>
            </a:ext>
          </a:extLst>
        </cdr:cNvPr>
        <cdr:cNvSpPr/>
      </cdr:nvSpPr>
      <cdr:spPr>
        <a:xfrm xmlns:a="http://schemas.openxmlformats.org/drawingml/2006/main">
          <a:off x="3226523" y="5147881"/>
          <a:ext cx="3048000" cy="167201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lv-LV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DC58-ABFE-499A-9351-2451B0EC86B8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X: 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CCA8-55B0-4646-A8BE-99716B212D0D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X: 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9D0C-8743-4E16-AE51-50BC060E6BA0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X: 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C8A0-E2C7-46DB-AD09-96AC069FDDF9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X: 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B2D1-6B89-4727-95EC-478308E2B7AA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X: 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C7D3-C94E-490F-AA70-C46A158B70AF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X: 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F71B-84FF-49D9-8F0B-CC374DE500AB}" type="datetime1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X: Example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D90D-FFC7-4B93-BB4E-5DD4A0059BB1}" type="datetime1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X: 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8A0D-DEF7-4130-A8C2-D65B0BC0DF5F}" type="datetime1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X: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2E0C-0A4C-4B86-A41D-944FA80536A1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X: 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9A55-1570-43C7-8181-B6BDE5B173C8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X: 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6BE21-B6DE-4CBC-A8CA-F99DEEBDBE38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LESSON X: 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pngimg.com/download/13253" TargetMode="External"/><Relationship Id="rId3" Type="http://schemas.openxmlformats.org/officeDocument/2006/relationships/image" Target="../media/image50.png"/><Relationship Id="rId7" Type="http://schemas.openxmlformats.org/officeDocument/2006/relationships/image" Target="../media/image1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ngimg.com/download/13253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ikumi.lv/ta/id/275006-noteikumi-par-latvijas-buvnormativu-lbn-201-15-buvju-ugunsdrosiba" TargetMode="External"/><Relationship Id="rId2" Type="http://schemas.openxmlformats.org/officeDocument/2006/relationships/hyperlink" Target="https://www.boverket.se/globalassets/publikationer/dokument/2008/brandbelastning_3.pd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://pngimg.com/download/1325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://pngimg.com/download/1325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pngimg.com/download/13253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526" y="-320807"/>
            <a:ext cx="14575321" cy="1092861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40631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294581" cy="295465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/>
              <a:r>
                <a:rPr lang="en-GB" sz="4800" spc="135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LUENTO 6: PUURAKENNUSTEN PALOTURVALLISUUS JA SUOJARATKAISUT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1924049" cy="100027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2400" spc="150" dirty="0">
                  <a:solidFill>
                    <a:srgbClr val="FEFFF8"/>
                  </a:solidFill>
                  <a:latin typeface="Glacial Indifference Bold"/>
                </a:rPr>
                <a:t>OPINTOYKSIKKÖ </a:t>
              </a:r>
              <a:r>
                <a:rPr lang="lv-LV" sz="2400" spc="150" dirty="0">
                  <a:solidFill>
                    <a:srgbClr val="FEFFF8"/>
                  </a:solidFill>
                  <a:latin typeface="Glacial Indifference Bold"/>
                </a:rPr>
                <a:t>3</a:t>
              </a:r>
              <a:r>
                <a:rPr lang="en-US" sz="2400" spc="150" dirty="0">
                  <a:solidFill>
                    <a:srgbClr val="FEFFF8"/>
                  </a:solidFill>
                  <a:latin typeface="Glacial Indifference Bold"/>
                </a:rPr>
                <a:t>: PUURAKENNELMIEN PYSTYTYKSEN JOHTAMINEN RAKENNUSPAIKALLA</a:t>
              </a:r>
              <a:r>
                <a:rPr lang="el-GR" sz="2400" spc="150" dirty="0">
                  <a:solidFill>
                    <a:srgbClr val="FEFFF8"/>
                  </a:solidFill>
                  <a:latin typeface="Glacial Indifference Bold"/>
                </a:rPr>
                <a:t> </a:t>
              </a:r>
              <a:r>
                <a:rPr lang="en-US" sz="2400" spc="150" dirty="0">
                  <a:solidFill>
                    <a:srgbClr val="FEFFF8"/>
                  </a:solidFill>
                  <a:latin typeface="Glacial Indifference Bold"/>
                </a:rPr>
                <a:t> 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839200" y="660760"/>
            <a:ext cx="7926632" cy="403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fi-FI" sz="2400" b="1" u="sng" spc="120" dirty="0">
                <a:solidFill>
                  <a:srgbClr val="456A2C"/>
                </a:solidFill>
                <a:latin typeface="Glacial Indifference"/>
              </a:rPr>
              <a:t>Palokuormituksen tiheys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85850" y="-335920"/>
            <a:ext cx="6480000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5245009" cy="4191981"/>
            <a:chOff x="0" y="-95249"/>
            <a:chExt cx="9216551" cy="5589308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5589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fi-FI" sz="36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Palon ominaisuudet</a:t>
              </a:r>
              <a:endParaRPr lang="en-GB" sz="3600" spc="31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>
                <a:lnSpc>
                  <a:spcPts val="8370"/>
                </a:lnSpc>
              </a:pPr>
              <a:endParaRPr lang="en-US" sz="4500" spc="310" dirty="0">
                <a:solidFill>
                  <a:schemeClr val="bg1"/>
                </a:solidFill>
                <a:latin typeface="League Spartan"/>
              </a:endParaRPr>
            </a:p>
            <a:p>
              <a:pPr algn="ctr">
                <a:lnSpc>
                  <a:spcPts val="8370"/>
                </a:lnSpc>
              </a:pPr>
              <a:r>
                <a:rPr lang="fi-FI" sz="36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Palokuormituksen tiheys</a:t>
              </a:r>
              <a:endParaRPr lang="en-GB" sz="3600" spc="31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271669" y="9619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10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697BD85A-BDCD-4F78-AF25-BD257827B586}"/>
              </a:ext>
            </a:extLst>
          </p:cNvPr>
          <p:cNvSpPr txBox="1"/>
          <p:nvPr/>
        </p:nvSpPr>
        <p:spPr>
          <a:xfrm>
            <a:off x="9651560" y="9726747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fi-FI" sz="1600" spc="80" dirty="0">
                <a:solidFill>
                  <a:srgbClr val="52584D"/>
                </a:solidFill>
                <a:latin typeface="Glacial Indifference"/>
              </a:rPr>
              <a:t>Luento 6: Puurakennusten paloturvallisuus ja suojaratkaisut</a:t>
            </a:r>
            <a:endParaRPr lang="en-US" sz="1600" spc="80" dirty="0">
              <a:solidFill>
                <a:srgbClr val="52584D"/>
              </a:solidFill>
              <a:latin typeface="Glacial Indifference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83254DA5-B9CB-496F-A51B-C8560B6F4458}"/>
              </a:ext>
            </a:extLst>
          </p:cNvPr>
          <p:cNvSpPr txBox="1"/>
          <p:nvPr/>
        </p:nvSpPr>
        <p:spPr>
          <a:xfrm>
            <a:off x="7924800" y="1333500"/>
            <a:ext cx="9906000" cy="78034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fi-FI" sz="2000" spc="120" dirty="0">
                <a:solidFill>
                  <a:srgbClr val="456A2C"/>
                </a:solidFill>
                <a:latin typeface="Glacial Indifference"/>
              </a:rPr>
              <a:t>Parametriset lämpötila-aikakäyrät ja puun hiiltymisnopeudet voidaan laskea, kun tiedetään käytettävissä oleva palamisenergia huoneen jokaiselta kerrosneliömetriltä.</a:t>
            </a:r>
          </a:p>
          <a:p>
            <a:pPr algn="just">
              <a:lnSpc>
                <a:spcPts val="3359"/>
              </a:lnSpc>
            </a:pPr>
            <a:endParaRPr lang="en-GB" sz="2000" spc="120" dirty="0">
              <a:solidFill>
                <a:srgbClr val="456A2C"/>
              </a:solidFill>
              <a:latin typeface="Glacial Indifference"/>
            </a:endParaRPr>
          </a:p>
          <a:p>
            <a:pPr algn="just">
              <a:lnSpc>
                <a:spcPts val="3359"/>
              </a:lnSpc>
            </a:pPr>
            <a:r>
              <a:rPr lang="fi-FI" sz="2000" spc="120" dirty="0">
                <a:solidFill>
                  <a:srgbClr val="456A2C"/>
                </a:solidFill>
                <a:latin typeface="Glacial Indifference"/>
              </a:rPr>
              <a:t>Palokuormia on kahta tyyppiä: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000" spc="120" dirty="0">
                <a:solidFill>
                  <a:srgbClr val="456A2C"/>
                </a:solidFill>
                <a:latin typeface="Glacial Indifference"/>
              </a:rPr>
              <a:t>Siirrettävät palokuormat, kuten huoneeseen tuodut huonekalut ja muut palavat materiaalit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000" spc="120" dirty="0">
                <a:solidFill>
                  <a:srgbClr val="456A2C"/>
                </a:solidFill>
                <a:latin typeface="Glacial Indifference"/>
              </a:rPr>
              <a:t>Pysyvä palokuorma, kuten palavat vuoraukset, verhoukset ja rakenteet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GB" sz="2000" spc="120" dirty="0">
              <a:solidFill>
                <a:srgbClr val="456A2C"/>
              </a:solidFill>
              <a:latin typeface="Glacial Indifference"/>
            </a:endParaRPr>
          </a:p>
          <a:p>
            <a:pPr algn="just">
              <a:lnSpc>
                <a:spcPts val="3359"/>
              </a:lnSpc>
            </a:pPr>
            <a:r>
              <a:rPr lang="fi-FI" sz="2000" spc="120" dirty="0">
                <a:solidFill>
                  <a:srgbClr val="456A2C"/>
                </a:solidFill>
                <a:latin typeface="Glacial Indifference"/>
              </a:rPr>
              <a:t>Pysyvä palokuorma voidaan laskea standardin EN 1991-1-2 liitteessä E esitetyllä laskentamenetelmällä.</a:t>
            </a:r>
          </a:p>
          <a:p>
            <a:pPr algn="just">
              <a:lnSpc>
                <a:spcPts val="3359"/>
              </a:lnSpc>
            </a:pPr>
            <a:endParaRPr lang="en-GB" sz="2000" spc="120" dirty="0">
              <a:solidFill>
                <a:srgbClr val="456A2C"/>
              </a:solidFill>
              <a:latin typeface="Glacial Indifference"/>
            </a:endParaRPr>
          </a:p>
          <a:p>
            <a:pPr algn="just">
              <a:lnSpc>
                <a:spcPts val="3359"/>
              </a:lnSpc>
            </a:pPr>
            <a:r>
              <a:rPr lang="fi-FI" sz="2000" spc="120" dirty="0">
                <a:solidFill>
                  <a:srgbClr val="456A2C"/>
                </a:solidFill>
                <a:latin typeface="Glacial Indifference"/>
              </a:rPr>
              <a:t>Siirrettäville palokuormille on yleensä ominaista rakennuksen käyttöaste. Rakennuksen käyttö määrittää, kuinka monta palavaa materiaalia tuodaan sisään.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000" spc="120" dirty="0">
                <a:solidFill>
                  <a:srgbClr val="456A2C"/>
                </a:solidFill>
                <a:latin typeface="Glacial Indifference"/>
              </a:rPr>
              <a:t>Tyypillisten käyttötilojen palokuormitustiheydet voidaan saada taulukoiduista arvoista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000" spc="120" dirty="0">
                <a:solidFill>
                  <a:srgbClr val="456A2C"/>
                </a:solidFill>
                <a:latin typeface="Glacial Indifference"/>
              </a:rPr>
              <a:t>Kaikissa muissa tapauksissa insinöörin on suoritettava selvitys</a:t>
            </a:r>
            <a:endParaRPr lang="en-GB" sz="2000" spc="120" dirty="0">
              <a:solidFill>
                <a:srgbClr val="456A2C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271083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839200" y="660760"/>
            <a:ext cx="7926632" cy="403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fi-FI" sz="2400" b="1" u="sng" spc="120" dirty="0">
                <a:solidFill>
                  <a:srgbClr val="456A2C"/>
                </a:solidFill>
                <a:latin typeface="Glacial Indifference"/>
              </a:rPr>
              <a:t>Palokuormituksen tiheys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85850" y="-335920"/>
            <a:ext cx="6480000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5245009" cy="3114763"/>
            <a:chOff x="0" y="-95249"/>
            <a:chExt cx="9216551" cy="4153018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4153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GB" sz="36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Palon</a:t>
              </a:r>
              <a:r>
                <a:rPr lang="en-GB" sz="36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</a:t>
              </a:r>
              <a:r>
                <a:rPr lang="en-GB" sz="36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ominaisuudet</a:t>
              </a:r>
              <a:endParaRPr lang="en-GB" sz="3600" spc="31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>
                <a:lnSpc>
                  <a:spcPts val="8370"/>
                </a:lnSpc>
              </a:pPr>
              <a:endParaRPr lang="en-GB" sz="4500" spc="310" dirty="0">
                <a:solidFill>
                  <a:schemeClr val="bg1"/>
                </a:solidFill>
                <a:latin typeface="League Spartan"/>
              </a:endParaRPr>
            </a:p>
            <a:p>
              <a:pPr algn="ctr">
                <a:lnSpc>
                  <a:spcPts val="8370"/>
                </a:lnSpc>
              </a:pPr>
              <a:r>
                <a:rPr lang="en-GB" sz="36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Reaktio</a:t>
              </a:r>
              <a:r>
                <a:rPr lang="en-GB" sz="36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</a:t>
              </a:r>
              <a:r>
                <a:rPr lang="en-GB" sz="36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paloon</a:t>
              </a:r>
              <a:endParaRPr lang="en-GB" sz="3600" spc="31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271669" y="9619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11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697BD85A-BDCD-4F78-AF25-BD257827B586}"/>
              </a:ext>
            </a:extLst>
          </p:cNvPr>
          <p:cNvSpPr txBox="1"/>
          <p:nvPr/>
        </p:nvSpPr>
        <p:spPr>
          <a:xfrm>
            <a:off x="9651560" y="9726747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fi-FI" sz="1600" spc="80" dirty="0">
                <a:solidFill>
                  <a:srgbClr val="52584D"/>
                </a:solidFill>
                <a:latin typeface="Glacial Indifference"/>
              </a:rPr>
              <a:t>Luento 6: Puurakennusten paloturvallisuus ja suojaratkaisut</a:t>
            </a:r>
            <a:endParaRPr lang="en-US" sz="1600" spc="80" dirty="0">
              <a:solidFill>
                <a:srgbClr val="52584D"/>
              </a:solidFill>
              <a:latin typeface="Glacial Indifference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83254DA5-B9CB-496F-A51B-C8560B6F4458}"/>
              </a:ext>
            </a:extLst>
          </p:cNvPr>
          <p:cNvSpPr txBox="1"/>
          <p:nvPr/>
        </p:nvSpPr>
        <p:spPr>
          <a:xfrm>
            <a:off x="7924800" y="1333500"/>
            <a:ext cx="9906000" cy="827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fi-FI" sz="2000" spc="120" dirty="0">
                <a:solidFill>
                  <a:srgbClr val="456A2C"/>
                </a:solidFill>
                <a:latin typeface="Glacial Indifference"/>
              </a:rPr>
              <a:t>Idea siitä, mikä rakennustuote on palavaa ja siten myötävaikuttaa palokuormaan ja mikä ei, voidaan saada paloteknisyysluokasta.</a:t>
            </a:r>
            <a:endParaRPr lang="en-GB" sz="2000" spc="120" dirty="0">
              <a:solidFill>
                <a:srgbClr val="456A2C"/>
              </a:solidFill>
              <a:latin typeface="Glacial Indifference"/>
            </a:endParaRPr>
          </a:p>
        </p:txBody>
      </p:sp>
      <p:pic>
        <p:nvPicPr>
          <p:cNvPr id="11" name="Attēls 10">
            <a:extLst>
              <a:ext uri="{FF2B5EF4-FFF2-40B4-BE49-F238E27FC236}">
                <a16:creationId xmlns:a16="http://schemas.microsoft.com/office/drawing/2014/main" id="{56D0FCDD-2C11-4CDA-BBEB-9F5634E4E8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405" y="2898852"/>
            <a:ext cx="6841948" cy="5257800"/>
          </a:xfrm>
          <a:prstGeom prst="rect">
            <a:avLst/>
          </a:prstGeom>
          <a:noFill/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CBF2927C-7D1C-466D-9A41-6A9E29E46133}"/>
              </a:ext>
            </a:extLst>
          </p:cNvPr>
          <p:cNvSpPr txBox="1"/>
          <p:nvPr/>
        </p:nvSpPr>
        <p:spPr>
          <a:xfrm>
            <a:off x="14325600" y="2928339"/>
            <a:ext cx="3311448" cy="3443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fi-FI" sz="2000" spc="120" dirty="0">
                <a:solidFill>
                  <a:srgbClr val="456A2C"/>
                </a:solidFill>
                <a:latin typeface="Glacial Indifference"/>
              </a:rPr>
              <a:t>Rakennustuotteet, joiden luokka on B tai sitä pienempi, voidaan olettaa palavan.</a:t>
            </a:r>
          </a:p>
          <a:p>
            <a:pPr algn="just">
              <a:lnSpc>
                <a:spcPts val="3359"/>
              </a:lnSpc>
            </a:pPr>
            <a:endParaRPr lang="fi-FI" sz="2000" spc="120" dirty="0">
              <a:solidFill>
                <a:srgbClr val="456A2C"/>
              </a:solidFill>
              <a:latin typeface="Glacial Indifference"/>
            </a:endParaRPr>
          </a:p>
          <a:p>
            <a:pPr algn="just">
              <a:lnSpc>
                <a:spcPts val="3359"/>
              </a:lnSpc>
            </a:pPr>
            <a:r>
              <a:rPr lang="fi-FI" sz="2000" spc="120" dirty="0">
                <a:solidFill>
                  <a:srgbClr val="456A2C"/>
                </a:solidFill>
                <a:latin typeface="Glacial Indifference"/>
              </a:rPr>
              <a:t>Paloluokka osoittaa, kuinka nopeasti tuote syttyy tuleen.</a:t>
            </a:r>
            <a:endParaRPr lang="en-GB" sz="2000" spc="120" dirty="0">
              <a:solidFill>
                <a:srgbClr val="456A2C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2285720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4324" y="-352026"/>
            <a:ext cx="5052358" cy="10991051"/>
          </a:xfrm>
          <a:prstGeom prst="rect">
            <a:avLst/>
          </a:prstGeom>
          <a:solidFill>
            <a:srgbClr val="456A2C"/>
          </a:solidFill>
        </p:spPr>
      </p:sp>
      <p:grpSp>
        <p:nvGrpSpPr>
          <p:cNvPr id="4" name="Group 4"/>
          <p:cNvGrpSpPr/>
          <p:nvPr/>
        </p:nvGrpSpPr>
        <p:grpSpPr>
          <a:xfrm>
            <a:off x="7322644" y="746757"/>
            <a:ext cx="10588059" cy="3243815"/>
            <a:chOff x="-104836" y="-3114570"/>
            <a:chExt cx="13605166" cy="2033914"/>
          </a:xfrm>
        </p:grpSpPr>
        <p:sp>
          <p:nvSpPr>
            <p:cNvPr id="5" name="TextBox 5"/>
            <p:cNvSpPr txBox="1"/>
            <p:nvPr/>
          </p:nvSpPr>
          <p:spPr>
            <a:xfrm>
              <a:off x="0" y="-3114570"/>
              <a:ext cx="13500330" cy="7719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fi-FI" sz="4000" spc="310" dirty="0">
                  <a:solidFill>
                    <a:srgbClr val="456A2C"/>
                  </a:solidFill>
                  <a:latin typeface="Arial Black" panose="020B0A04020102020204" pitchFamily="34" charset="0"/>
                </a:rPr>
                <a:t>Parannettu laskentamenetelmä paloa erottaville puuseinille</a:t>
              </a:r>
              <a:endParaRPr lang="en-US" sz="4000" spc="310" dirty="0">
                <a:solidFill>
                  <a:srgbClr val="456A2C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04836" y="-2146066"/>
              <a:ext cx="13137037" cy="1065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fi-FI" sz="2000" spc="120" dirty="0">
                  <a:solidFill>
                    <a:srgbClr val="456A2C"/>
                  </a:solidFill>
                  <a:latin typeface="Glacial Indifference"/>
                </a:rPr>
                <a:t>Suunnittelumenetelmä perustuu standardissa EN 1995-1-2 annettuun lisäainekomponenttimenetelmään. Kokonaispalonkestävyys otetaan siis eri kerrosten panosten summana eri lämmönsiirtotiet huomioiden ja niiden toiminnan ja vuorovaikutuksen mukaan.</a:t>
              </a:r>
              <a:endParaRPr lang="en-US" sz="2000" spc="120" dirty="0">
                <a:solidFill>
                  <a:srgbClr val="1E4D65"/>
                </a:solidFill>
                <a:latin typeface="Glacial Indifference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57401" y="9258300"/>
            <a:ext cx="15853302" cy="584360"/>
            <a:chOff x="-1" y="1"/>
            <a:chExt cx="21640801" cy="779147"/>
          </a:xfrm>
          <a:solidFill>
            <a:srgbClr val="1E4D65"/>
          </a:solidFill>
        </p:grpSpPr>
        <p:sp>
          <p:nvSpPr>
            <p:cNvPr id="9" name="TextBox 9"/>
            <p:cNvSpPr txBox="1"/>
            <p:nvPr/>
          </p:nvSpPr>
          <p:spPr>
            <a:xfrm>
              <a:off x="11497147" y="428625"/>
              <a:ext cx="10143653" cy="350523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fi-FI" sz="1600" spc="80" dirty="0">
                  <a:solidFill>
                    <a:srgbClr val="52584D"/>
                  </a:solidFill>
                  <a:latin typeface="Glacial Indifference"/>
                </a:rPr>
                <a:t>Luento 6: Puurakennusten paloturvallisuus ja suojaratkaisut</a:t>
              </a:r>
              <a:endParaRPr lang="en-US" sz="1600" spc="80" dirty="0">
                <a:solidFill>
                  <a:srgbClr val="52584D"/>
                </a:solidFill>
                <a:latin typeface="Glacial Indifference"/>
              </a:endParaRP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456A2C"/>
            </a:solidFill>
          </p:spPr>
        </p:sp>
      </p:grpSp>
      <p:sp>
        <p:nvSpPr>
          <p:cNvPr id="14" name="Θέση αριθμού διαφάνειας 12">
            <a:extLst>
              <a:ext uri="{FF2B5EF4-FFF2-40B4-BE49-F238E27FC236}">
                <a16:creationId xmlns:a16="http://schemas.microsoft.com/office/drawing/2014/main" id="{6A035BD0-ECB5-432E-BE44-A821EF204E89}"/>
              </a:ext>
            </a:extLst>
          </p:cNvPr>
          <p:cNvSpPr txBox="1">
            <a:spLocks/>
          </p:cNvSpPr>
          <p:nvPr/>
        </p:nvSpPr>
        <p:spPr>
          <a:xfrm>
            <a:off x="-38100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1E4D65"/>
                </a:solidFill>
                <a:latin typeface="Glacial Indifference"/>
              </a:rPr>
              <a:pPr algn="l"/>
              <a:t>12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0D7ED8-0991-44DE-9929-7044EEDE3511}"/>
                  </a:ext>
                </a:extLst>
              </p:cNvPr>
              <p:cNvSpPr txBox="1"/>
              <p:nvPr/>
            </p:nvSpPr>
            <p:spPr>
              <a:xfrm>
                <a:off x="7322644" y="4227580"/>
                <a:ext cx="4355432" cy="8762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v-LV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𝑖𝑛𝑠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𝑝𝑟𝑜𝑡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𝑖𝑛𝑠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lv-LV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0D7ED8-0991-44DE-9929-7044EEDE3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644" y="4227580"/>
                <a:ext cx="4355432" cy="8762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8B7BD0-BD12-46F4-A9E5-9FE9F825A2E0}"/>
                  </a:ext>
                </a:extLst>
              </p:cNvPr>
              <p:cNvSpPr txBox="1"/>
              <p:nvPr/>
            </p:nvSpPr>
            <p:spPr>
              <a:xfrm>
                <a:off x="16078200" y="4775134"/>
                <a:ext cx="3727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lv-LV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lv-LV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8B7BD0-BD12-46F4-A9E5-9FE9F825A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8200" y="4775134"/>
                <a:ext cx="372730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6">
            <a:extLst>
              <a:ext uri="{FF2B5EF4-FFF2-40B4-BE49-F238E27FC236}">
                <a16:creationId xmlns:a16="http://schemas.microsoft.com/office/drawing/2014/main" id="{DCFA1A92-ED36-4A47-9BC8-1F74AC808EDC}"/>
              </a:ext>
            </a:extLst>
          </p:cNvPr>
          <p:cNvSpPr txBox="1"/>
          <p:nvPr/>
        </p:nvSpPr>
        <p:spPr>
          <a:xfrm>
            <a:off x="7266444" y="5161207"/>
            <a:ext cx="7430889" cy="3911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000" spc="120" dirty="0">
                <a:solidFill>
                  <a:srgbClr val="456A2C"/>
                </a:solidFill>
                <a:latin typeface="Glacial Indifference"/>
              </a:rPr>
              <a:t>where</a:t>
            </a:r>
            <a:endParaRPr lang="en-US" sz="2000" spc="120" dirty="0">
              <a:solidFill>
                <a:srgbClr val="1E4D65"/>
              </a:solidFill>
              <a:latin typeface="Glacial Indifferenc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aisnstūris 19">
                <a:extLst>
                  <a:ext uri="{FF2B5EF4-FFF2-40B4-BE49-F238E27FC236}">
                    <a16:creationId xmlns:a16="http://schemas.microsoft.com/office/drawing/2014/main" id="{B3FD9D6E-3CE5-4842-8700-7F28DCCE700D}"/>
                  </a:ext>
                </a:extLst>
              </p:cNvPr>
              <p:cNvSpPr/>
              <p:nvPr/>
            </p:nvSpPr>
            <p:spPr>
              <a:xfrm>
                <a:off x="7258423" y="5672111"/>
                <a:ext cx="1497653" cy="968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𝑝𝑟𝑜𝑡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lv-LV" sz="2000" dirty="0"/>
              </a:p>
            </p:txBody>
          </p:sp>
        </mc:Choice>
        <mc:Fallback xmlns="">
          <p:sp>
            <p:nvSpPr>
              <p:cNvPr id="20" name="Taisnstūris 19">
                <a:extLst>
                  <a:ext uri="{FF2B5EF4-FFF2-40B4-BE49-F238E27FC236}">
                    <a16:creationId xmlns:a16="http://schemas.microsoft.com/office/drawing/2014/main" id="{B3FD9D6E-3CE5-4842-8700-7F28DCCE70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423" y="5672111"/>
                <a:ext cx="1497653" cy="9685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6">
            <a:extLst>
              <a:ext uri="{FF2B5EF4-FFF2-40B4-BE49-F238E27FC236}">
                <a16:creationId xmlns:a16="http://schemas.microsoft.com/office/drawing/2014/main" id="{06488F12-8985-4961-BD02-4A87D984BB89}"/>
              </a:ext>
            </a:extLst>
          </p:cNvPr>
          <p:cNvSpPr txBox="1"/>
          <p:nvPr/>
        </p:nvSpPr>
        <p:spPr>
          <a:xfrm>
            <a:off x="9127958" y="5672111"/>
            <a:ext cx="8418429" cy="12631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000" spc="120" dirty="0" err="1">
                <a:solidFill>
                  <a:srgbClr val="456A2C"/>
                </a:solidFill>
                <a:latin typeface="Glacial Indifference"/>
              </a:rPr>
              <a:t>Viimeistä</a:t>
            </a:r>
            <a:r>
              <a:rPr lang="en-US" sz="20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000" spc="120" dirty="0" err="1">
                <a:solidFill>
                  <a:srgbClr val="456A2C"/>
                </a:solidFill>
                <a:latin typeface="Glacial Indifference"/>
              </a:rPr>
              <a:t>kerrosta</a:t>
            </a:r>
            <a:r>
              <a:rPr lang="en-US" sz="20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000" spc="120" dirty="0" err="1">
                <a:solidFill>
                  <a:srgbClr val="456A2C"/>
                </a:solidFill>
                <a:latin typeface="Glacial Indifference"/>
              </a:rPr>
              <a:t>edeltävien</a:t>
            </a:r>
            <a:r>
              <a:rPr lang="en-US" sz="20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000" spc="120" dirty="0" err="1">
                <a:solidFill>
                  <a:srgbClr val="456A2C"/>
                </a:solidFill>
                <a:latin typeface="Glacial Indifference"/>
              </a:rPr>
              <a:t>kerrosten</a:t>
            </a:r>
            <a:r>
              <a:rPr lang="en-US" sz="20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000" spc="120" dirty="0" err="1">
                <a:solidFill>
                  <a:srgbClr val="456A2C"/>
                </a:solidFill>
                <a:latin typeface="Glacial Indifference"/>
              </a:rPr>
              <a:t>suoja-aikojen</a:t>
            </a:r>
            <a:r>
              <a:rPr lang="en-US" sz="20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000" spc="120" dirty="0" err="1">
                <a:solidFill>
                  <a:srgbClr val="456A2C"/>
                </a:solidFill>
                <a:latin typeface="Glacial Indifference"/>
              </a:rPr>
              <a:t>t</a:t>
            </a:r>
            <a:r>
              <a:rPr lang="en-US" sz="2000" spc="120" baseline="-25000" dirty="0" err="1">
                <a:solidFill>
                  <a:srgbClr val="456A2C"/>
                </a:solidFill>
                <a:latin typeface="Glacial Indifference"/>
              </a:rPr>
              <a:t>prot,i</a:t>
            </a:r>
            <a:r>
              <a:rPr lang="en-US" sz="2000" spc="120" baseline="-2500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000" spc="120" dirty="0">
                <a:solidFill>
                  <a:srgbClr val="456A2C"/>
                </a:solidFill>
                <a:latin typeface="Glacial Indifference"/>
              </a:rPr>
              <a:t>(</a:t>
            </a:r>
            <a:r>
              <a:rPr lang="en-US" sz="2000" spc="120" dirty="0" err="1">
                <a:solidFill>
                  <a:srgbClr val="456A2C"/>
                </a:solidFill>
                <a:latin typeface="Glacial Indifference"/>
              </a:rPr>
              <a:t>lämpövuon</a:t>
            </a:r>
            <a:r>
              <a:rPr lang="en-US" sz="20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000" spc="120" dirty="0" err="1">
                <a:solidFill>
                  <a:srgbClr val="456A2C"/>
                </a:solidFill>
                <a:latin typeface="Glacial Indifference"/>
              </a:rPr>
              <a:t>suunnassa</a:t>
            </a:r>
            <a:r>
              <a:rPr lang="en-US" sz="2000" spc="120" dirty="0">
                <a:solidFill>
                  <a:srgbClr val="456A2C"/>
                </a:solidFill>
                <a:latin typeface="Glacial Indifference"/>
              </a:rPr>
              <a:t>) summa </a:t>
            </a:r>
            <a:r>
              <a:rPr lang="en-US" sz="2000" spc="120" dirty="0" err="1">
                <a:solidFill>
                  <a:srgbClr val="456A2C"/>
                </a:solidFill>
                <a:latin typeface="Glacial Indifference"/>
              </a:rPr>
              <a:t>tulelle</a:t>
            </a:r>
            <a:r>
              <a:rPr lang="en-US" sz="20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000" spc="120" dirty="0" err="1">
                <a:solidFill>
                  <a:srgbClr val="456A2C"/>
                </a:solidFill>
                <a:latin typeface="Glacial Indifference"/>
              </a:rPr>
              <a:t>altistumattomalla</a:t>
            </a:r>
            <a:r>
              <a:rPr lang="en-US" sz="20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000" spc="120" dirty="0" err="1">
                <a:solidFill>
                  <a:srgbClr val="456A2C"/>
                </a:solidFill>
                <a:latin typeface="Glacial Indifference"/>
              </a:rPr>
              <a:t>puolella</a:t>
            </a:r>
            <a:r>
              <a:rPr lang="en-US" sz="2000" spc="120" dirty="0">
                <a:solidFill>
                  <a:srgbClr val="456A2C"/>
                </a:solidFill>
                <a:latin typeface="Glacial Indifference"/>
              </a:rPr>
              <a:t> [min].</a:t>
            </a:r>
            <a:endParaRPr lang="en-US" sz="2000" spc="120" dirty="0">
              <a:solidFill>
                <a:srgbClr val="1E4D65"/>
              </a:solidFill>
              <a:latin typeface="Glacial Indifferenc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aisnstūris 22">
                <a:extLst>
                  <a:ext uri="{FF2B5EF4-FFF2-40B4-BE49-F238E27FC236}">
                    <a16:creationId xmlns:a16="http://schemas.microsoft.com/office/drawing/2014/main" id="{7DC23805-AF5B-4280-964F-E6208853BFAF}"/>
                  </a:ext>
                </a:extLst>
              </p:cNvPr>
              <p:cNvSpPr/>
              <p:nvPr/>
            </p:nvSpPr>
            <p:spPr>
              <a:xfrm>
                <a:off x="7271471" y="7205251"/>
                <a:ext cx="735778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𝑖𝑛𝑠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lv-LV" dirty="0"/>
              </a:p>
            </p:txBody>
          </p:sp>
        </mc:Choice>
        <mc:Fallback xmlns="">
          <p:sp>
            <p:nvSpPr>
              <p:cNvPr id="23" name="Taisnstūris 22">
                <a:extLst>
                  <a:ext uri="{FF2B5EF4-FFF2-40B4-BE49-F238E27FC236}">
                    <a16:creationId xmlns:a16="http://schemas.microsoft.com/office/drawing/2014/main" id="{7DC23805-AF5B-4280-964F-E6208853BF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471" y="7205251"/>
                <a:ext cx="735778" cy="381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6">
            <a:extLst>
              <a:ext uri="{FF2B5EF4-FFF2-40B4-BE49-F238E27FC236}">
                <a16:creationId xmlns:a16="http://schemas.microsoft.com/office/drawing/2014/main" id="{0AA9C9C5-A926-4B83-A3CC-0FEB3799D55E}"/>
              </a:ext>
            </a:extLst>
          </p:cNvPr>
          <p:cNvSpPr txBox="1"/>
          <p:nvPr/>
        </p:nvSpPr>
        <p:spPr>
          <a:xfrm>
            <a:off x="9127957" y="7205251"/>
            <a:ext cx="8418429" cy="827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000" spc="120" dirty="0" err="1">
                <a:solidFill>
                  <a:srgbClr val="456A2C"/>
                </a:solidFill>
                <a:latin typeface="Glacial Indifference"/>
              </a:rPr>
              <a:t>Eristysaika</a:t>
            </a:r>
            <a:r>
              <a:rPr lang="en-US" sz="20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000" spc="120" dirty="0" err="1">
                <a:solidFill>
                  <a:srgbClr val="456A2C"/>
                </a:solidFill>
                <a:latin typeface="Glacial Indifference"/>
              </a:rPr>
              <a:t>t</a:t>
            </a:r>
            <a:r>
              <a:rPr lang="en-US" sz="2000" spc="120" baseline="-25000" dirty="0" err="1">
                <a:solidFill>
                  <a:srgbClr val="456A2C"/>
                </a:solidFill>
                <a:latin typeface="Glacial Indifference"/>
              </a:rPr>
              <a:t>ins,n</a:t>
            </a:r>
            <a:r>
              <a:rPr lang="en-US" sz="2000" spc="120" baseline="-2500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000" spc="120" dirty="0" err="1">
                <a:solidFill>
                  <a:srgbClr val="456A2C"/>
                </a:solidFill>
                <a:latin typeface="Glacial Indifference"/>
              </a:rPr>
              <a:t>kokoonpanon</a:t>
            </a:r>
            <a:r>
              <a:rPr lang="en-US" sz="20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000" spc="120" dirty="0" err="1">
                <a:solidFill>
                  <a:srgbClr val="456A2C"/>
                </a:solidFill>
                <a:latin typeface="Glacial Indifference"/>
              </a:rPr>
              <a:t>viimeisen</a:t>
            </a:r>
            <a:r>
              <a:rPr lang="en-US" sz="20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000" spc="120" dirty="0" err="1">
                <a:solidFill>
                  <a:srgbClr val="456A2C"/>
                </a:solidFill>
                <a:latin typeface="Glacial Indifference"/>
              </a:rPr>
              <a:t>kerroksen</a:t>
            </a:r>
            <a:r>
              <a:rPr lang="en-US" sz="20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000" spc="120" dirty="0" err="1">
                <a:solidFill>
                  <a:srgbClr val="456A2C"/>
                </a:solidFill>
                <a:latin typeface="Glacial Indifference"/>
              </a:rPr>
              <a:t>tulelle</a:t>
            </a:r>
            <a:r>
              <a:rPr lang="en-US" sz="20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000" spc="120" dirty="0" err="1">
                <a:solidFill>
                  <a:srgbClr val="456A2C"/>
                </a:solidFill>
                <a:latin typeface="Glacial Indifference"/>
              </a:rPr>
              <a:t>altistumattomalla</a:t>
            </a:r>
            <a:r>
              <a:rPr lang="en-US" sz="20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000" spc="120" dirty="0" err="1">
                <a:solidFill>
                  <a:srgbClr val="456A2C"/>
                </a:solidFill>
                <a:latin typeface="Glacial Indifference"/>
              </a:rPr>
              <a:t>puolella</a:t>
            </a:r>
            <a:r>
              <a:rPr lang="en-US" sz="2000" spc="120" dirty="0">
                <a:solidFill>
                  <a:srgbClr val="456A2C"/>
                </a:solidFill>
                <a:latin typeface="Glacial Indifference"/>
              </a:rPr>
              <a:t> [min].</a:t>
            </a:r>
            <a:endParaRPr lang="en-US" sz="2000" spc="120" dirty="0">
              <a:solidFill>
                <a:srgbClr val="1E4D65"/>
              </a:solidFill>
              <a:latin typeface="Glacial Indifference"/>
            </a:endParaRPr>
          </a:p>
        </p:txBody>
      </p:sp>
      <p:grpSp>
        <p:nvGrpSpPr>
          <p:cNvPr id="33" name="Grupa 32">
            <a:extLst>
              <a:ext uri="{FF2B5EF4-FFF2-40B4-BE49-F238E27FC236}">
                <a16:creationId xmlns:a16="http://schemas.microsoft.com/office/drawing/2014/main" id="{E5245558-F8FB-4A39-B1D2-7561B3CC6895}"/>
              </a:ext>
            </a:extLst>
          </p:cNvPr>
          <p:cNvGrpSpPr/>
          <p:nvPr/>
        </p:nvGrpSpPr>
        <p:grpSpPr>
          <a:xfrm>
            <a:off x="152400" y="847964"/>
            <a:ext cx="6773899" cy="8407070"/>
            <a:chOff x="152400" y="847964"/>
            <a:chExt cx="6773899" cy="8407070"/>
          </a:xfrm>
        </p:grpSpPr>
        <p:pic>
          <p:nvPicPr>
            <p:cNvPr id="12" name="Attēls 11">
              <a:extLst>
                <a:ext uri="{FF2B5EF4-FFF2-40B4-BE49-F238E27FC236}">
                  <a16:creationId xmlns:a16="http://schemas.microsoft.com/office/drawing/2014/main" id="{A85D30F5-D4E1-4792-A806-2F8B84765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847964"/>
              <a:ext cx="5837939" cy="8407070"/>
            </a:xfrm>
            <a:prstGeom prst="rect">
              <a:avLst/>
            </a:prstGeom>
          </p:spPr>
        </p:pic>
        <p:sp>
          <p:nvSpPr>
            <p:cNvPr id="25" name="Remarka: līnija 24">
              <a:extLst>
                <a:ext uri="{FF2B5EF4-FFF2-40B4-BE49-F238E27FC236}">
                  <a16:creationId xmlns:a16="http://schemas.microsoft.com/office/drawing/2014/main" id="{B1420A5A-63F3-40EC-8F07-96D6112C9259}"/>
                </a:ext>
              </a:extLst>
            </p:cNvPr>
            <p:cNvSpPr/>
            <p:nvPr/>
          </p:nvSpPr>
          <p:spPr>
            <a:xfrm>
              <a:off x="5243973" y="8117217"/>
              <a:ext cx="1492729" cy="305315"/>
            </a:xfrm>
            <a:prstGeom prst="borderCallout1">
              <a:avLst>
                <a:gd name="adj1" fmla="val 18750"/>
                <a:gd name="adj2" fmla="val -8333"/>
                <a:gd name="adj3" fmla="val -161323"/>
                <a:gd name="adj4" fmla="val -4883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Taso</a:t>
              </a:r>
              <a:r>
                <a:rPr lang="en-GB" dirty="0"/>
                <a:t> 1</a:t>
              </a:r>
              <a:endParaRPr lang="lv-LV" dirty="0"/>
            </a:p>
          </p:txBody>
        </p:sp>
        <p:sp>
          <p:nvSpPr>
            <p:cNvPr id="26" name="Remarka: līnija 25">
              <a:extLst>
                <a:ext uri="{FF2B5EF4-FFF2-40B4-BE49-F238E27FC236}">
                  <a16:creationId xmlns:a16="http://schemas.microsoft.com/office/drawing/2014/main" id="{19BE5736-DCCF-441D-8CAA-AF719FC621B5}"/>
                </a:ext>
              </a:extLst>
            </p:cNvPr>
            <p:cNvSpPr/>
            <p:nvPr/>
          </p:nvSpPr>
          <p:spPr>
            <a:xfrm>
              <a:off x="5243974" y="5810384"/>
              <a:ext cx="1492729" cy="305315"/>
            </a:xfrm>
            <a:prstGeom prst="borderCallout1">
              <a:avLst>
                <a:gd name="adj1" fmla="val 18750"/>
                <a:gd name="adj2" fmla="val -8333"/>
                <a:gd name="adj3" fmla="val -161323"/>
                <a:gd name="adj4" fmla="val -4883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Taso</a:t>
              </a:r>
              <a:r>
                <a:rPr lang="en-GB" dirty="0"/>
                <a:t> i</a:t>
              </a:r>
              <a:endParaRPr lang="lv-LV" dirty="0"/>
            </a:p>
          </p:txBody>
        </p:sp>
        <p:sp>
          <p:nvSpPr>
            <p:cNvPr id="27" name="Remarka: līnija 26">
              <a:extLst>
                <a:ext uri="{FF2B5EF4-FFF2-40B4-BE49-F238E27FC236}">
                  <a16:creationId xmlns:a16="http://schemas.microsoft.com/office/drawing/2014/main" id="{81711F40-AC0D-4278-93B0-57781AC003E6}"/>
                </a:ext>
              </a:extLst>
            </p:cNvPr>
            <p:cNvSpPr/>
            <p:nvPr/>
          </p:nvSpPr>
          <p:spPr>
            <a:xfrm>
              <a:off x="5433570" y="1114616"/>
              <a:ext cx="1492729" cy="305315"/>
            </a:xfrm>
            <a:prstGeom prst="borderCallout1">
              <a:avLst>
                <a:gd name="adj1" fmla="val 18750"/>
                <a:gd name="adj2" fmla="val -8333"/>
                <a:gd name="adj3" fmla="val 193791"/>
                <a:gd name="adj4" fmla="val -7683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Taso</a:t>
              </a:r>
              <a:r>
                <a:rPr lang="en-GB" dirty="0"/>
                <a:t> n</a:t>
              </a:r>
              <a:endParaRPr lang="lv-LV" dirty="0"/>
            </a:p>
          </p:txBody>
        </p:sp>
        <p:sp>
          <p:nvSpPr>
            <p:cNvPr id="28" name="Remarka: līnija 27">
              <a:extLst>
                <a:ext uri="{FF2B5EF4-FFF2-40B4-BE49-F238E27FC236}">
                  <a16:creationId xmlns:a16="http://schemas.microsoft.com/office/drawing/2014/main" id="{057A3527-27BB-4AB5-91A6-4B8AB3D61F0E}"/>
                </a:ext>
              </a:extLst>
            </p:cNvPr>
            <p:cNvSpPr/>
            <p:nvPr/>
          </p:nvSpPr>
          <p:spPr>
            <a:xfrm>
              <a:off x="5428057" y="1639092"/>
              <a:ext cx="1492729" cy="305315"/>
            </a:xfrm>
            <a:prstGeom prst="borderCallout1">
              <a:avLst>
                <a:gd name="adj1" fmla="val 18750"/>
                <a:gd name="adj2" fmla="val -8333"/>
                <a:gd name="adj3" fmla="val 193791"/>
                <a:gd name="adj4" fmla="val -7683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Taso</a:t>
              </a:r>
              <a:r>
                <a:rPr lang="en-GB" dirty="0"/>
                <a:t> n-1</a:t>
              </a:r>
              <a:endParaRPr lang="lv-LV" dirty="0"/>
            </a:p>
          </p:txBody>
        </p:sp>
        <p:sp>
          <p:nvSpPr>
            <p:cNvPr id="32" name="Bultiņa: pa kreisi 31">
              <a:extLst>
                <a:ext uri="{FF2B5EF4-FFF2-40B4-BE49-F238E27FC236}">
                  <a16:creationId xmlns:a16="http://schemas.microsoft.com/office/drawing/2014/main" id="{963BA607-E8C4-4049-B576-24F286AD9565}"/>
                </a:ext>
              </a:extLst>
            </p:cNvPr>
            <p:cNvSpPr/>
            <p:nvPr/>
          </p:nvSpPr>
          <p:spPr>
            <a:xfrm rot="4135322">
              <a:off x="2594379" y="7034798"/>
              <a:ext cx="1497653" cy="1094755"/>
            </a:xfrm>
            <a:prstGeom prst="leftArrow">
              <a:avLst/>
            </a:prstGeom>
            <a:scene3d>
              <a:camera prst="isometricRightUp"/>
              <a:lightRig rig="threePt" dir="t"/>
            </a:scene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pic>
          <p:nvPicPr>
            <p:cNvPr id="30" name="Attēls 29">
              <a:extLst>
                <a:ext uri="{FF2B5EF4-FFF2-40B4-BE49-F238E27FC236}">
                  <a16:creationId xmlns:a16="http://schemas.microsoft.com/office/drawing/2014/main" id="{3B88CDE0-65A5-4173-AEF3-BD11DC009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3438726" y="7322323"/>
              <a:ext cx="1531885" cy="16406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4324" y="-352026"/>
            <a:ext cx="5052358" cy="10991051"/>
          </a:xfrm>
          <a:prstGeom prst="rect">
            <a:avLst/>
          </a:prstGeom>
          <a:solidFill>
            <a:srgbClr val="456A2C"/>
          </a:solidFill>
        </p:spPr>
      </p:sp>
      <p:grpSp>
        <p:nvGrpSpPr>
          <p:cNvPr id="4" name="Group 4"/>
          <p:cNvGrpSpPr/>
          <p:nvPr/>
        </p:nvGrpSpPr>
        <p:grpSpPr>
          <a:xfrm>
            <a:off x="7322644" y="746756"/>
            <a:ext cx="10588059" cy="2965448"/>
            <a:chOff x="-104836" y="-3114570"/>
            <a:chExt cx="13605166" cy="3459271"/>
          </a:xfrm>
        </p:grpSpPr>
        <p:sp>
          <p:nvSpPr>
            <p:cNvPr id="5" name="TextBox 5"/>
            <p:cNvSpPr txBox="1"/>
            <p:nvPr/>
          </p:nvSpPr>
          <p:spPr>
            <a:xfrm>
              <a:off x="0" y="-3114570"/>
              <a:ext cx="13500330" cy="7180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n-US" sz="4000" spc="310" dirty="0" err="1">
                  <a:solidFill>
                    <a:srgbClr val="456A2C"/>
                  </a:solidFill>
                  <a:latin typeface="Arial Black" panose="020B0A04020102020204" pitchFamily="34" charset="0"/>
                </a:rPr>
                <a:t>Palonkestoluokitus</a:t>
              </a:r>
              <a:endParaRPr lang="en-US" sz="4000" spc="310" dirty="0">
                <a:solidFill>
                  <a:srgbClr val="456A2C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04836" y="-2146064"/>
              <a:ext cx="13137037" cy="2490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fi-FI" sz="2000" spc="120" dirty="0">
                  <a:solidFill>
                    <a:srgbClr val="456A2C"/>
                  </a:solidFill>
                  <a:latin typeface="Glacial Indifference"/>
                </a:rPr>
                <a:t>Laskelman perusteella on arvioitu, että erotusseinä, joka koostuu ristikkäislaminoidusta puusta (CLT), joka on päällystetty kaksikerroksisella F-tyyppisellä kipsilevyllä molemmilta puolilta ja äänieristyskerroksesta paljaalta puolelta vahvisteteräsverkolla mineraalivillan rikkoutumisen estämiseksi paloaltistuksen aikana, tulen erottava elementti voisi kestää noin 124 minuuttia.</a:t>
              </a:r>
              <a:endParaRPr lang="en-US" sz="2000" spc="120" dirty="0">
                <a:solidFill>
                  <a:srgbClr val="1E4D65"/>
                </a:solidFill>
                <a:latin typeface="Glacial Indifference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57401" y="9258300"/>
            <a:ext cx="15853302" cy="584360"/>
            <a:chOff x="-1" y="1"/>
            <a:chExt cx="21640801" cy="779147"/>
          </a:xfrm>
          <a:solidFill>
            <a:srgbClr val="1E4D65"/>
          </a:solidFill>
        </p:grpSpPr>
        <p:sp>
          <p:nvSpPr>
            <p:cNvPr id="9" name="TextBox 9"/>
            <p:cNvSpPr txBox="1"/>
            <p:nvPr/>
          </p:nvSpPr>
          <p:spPr>
            <a:xfrm>
              <a:off x="11497147" y="428625"/>
              <a:ext cx="10143653" cy="350523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fi-FI" sz="1600" spc="80" dirty="0">
                  <a:solidFill>
                    <a:srgbClr val="52584D"/>
                  </a:solidFill>
                  <a:latin typeface="Glacial Indifference"/>
                </a:rPr>
                <a:t>Luento 6: Puurakennusten paloturvallisuus ja suojaratkaisut</a:t>
              </a:r>
              <a:endParaRPr lang="en-US" sz="1600" spc="80" dirty="0">
                <a:solidFill>
                  <a:srgbClr val="52584D"/>
                </a:solidFill>
                <a:latin typeface="Glacial Indifference"/>
              </a:endParaRP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456A2C"/>
            </a:solidFill>
          </p:spPr>
        </p:sp>
      </p:grpSp>
      <p:sp>
        <p:nvSpPr>
          <p:cNvPr id="14" name="Θέση αριθμού διαφάνειας 12">
            <a:extLst>
              <a:ext uri="{FF2B5EF4-FFF2-40B4-BE49-F238E27FC236}">
                <a16:creationId xmlns:a16="http://schemas.microsoft.com/office/drawing/2014/main" id="{6A035BD0-ECB5-432E-BE44-A821EF204E89}"/>
              </a:ext>
            </a:extLst>
          </p:cNvPr>
          <p:cNvSpPr txBox="1">
            <a:spLocks/>
          </p:cNvSpPr>
          <p:nvPr/>
        </p:nvSpPr>
        <p:spPr>
          <a:xfrm>
            <a:off x="-38100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1E4D65"/>
                </a:solidFill>
                <a:latin typeface="Glacial Indifference"/>
              </a:rPr>
              <a:pPr algn="l"/>
              <a:t>13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0D7ED8-0991-44DE-9929-7044EEDE3511}"/>
                  </a:ext>
                </a:extLst>
              </p:cNvPr>
              <p:cNvSpPr txBox="1"/>
              <p:nvPr/>
            </p:nvSpPr>
            <p:spPr>
              <a:xfrm>
                <a:off x="7322644" y="3889510"/>
                <a:ext cx="6774356" cy="8762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v-LV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𝑖𝑛𝑠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𝑝𝑟𝑜𝑡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𝑖𝑛𝑠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=124,9 (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lv-LV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0D7ED8-0991-44DE-9929-7044EEDE3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644" y="3889510"/>
                <a:ext cx="6774356" cy="8762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upa 32">
            <a:extLst>
              <a:ext uri="{FF2B5EF4-FFF2-40B4-BE49-F238E27FC236}">
                <a16:creationId xmlns:a16="http://schemas.microsoft.com/office/drawing/2014/main" id="{E5245558-F8FB-4A39-B1D2-7561B3CC6895}"/>
              </a:ext>
            </a:extLst>
          </p:cNvPr>
          <p:cNvGrpSpPr/>
          <p:nvPr/>
        </p:nvGrpSpPr>
        <p:grpSpPr>
          <a:xfrm>
            <a:off x="152400" y="847964"/>
            <a:ext cx="6773899" cy="8407070"/>
            <a:chOff x="152400" y="847964"/>
            <a:chExt cx="6773899" cy="8407070"/>
          </a:xfrm>
        </p:grpSpPr>
        <p:pic>
          <p:nvPicPr>
            <p:cNvPr id="12" name="Attēls 11">
              <a:extLst>
                <a:ext uri="{FF2B5EF4-FFF2-40B4-BE49-F238E27FC236}">
                  <a16:creationId xmlns:a16="http://schemas.microsoft.com/office/drawing/2014/main" id="{A85D30F5-D4E1-4792-A806-2F8B84765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847964"/>
              <a:ext cx="5837939" cy="8407070"/>
            </a:xfrm>
            <a:prstGeom prst="rect">
              <a:avLst/>
            </a:prstGeom>
          </p:spPr>
        </p:pic>
        <p:sp>
          <p:nvSpPr>
            <p:cNvPr id="25" name="Remarka: līnija 24">
              <a:extLst>
                <a:ext uri="{FF2B5EF4-FFF2-40B4-BE49-F238E27FC236}">
                  <a16:creationId xmlns:a16="http://schemas.microsoft.com/office/drawing/2014/main" id="{B1420A5A-63F3-40EC-8F07-96D6112C9259}"/>
                </a:ext>
              </a:extLst>
            </p:cNvPr>
            <p:cNvSpPr/>
            <p:nvPr/>
          </p:nvSpPr>
          <p:spPr>
            <a:xfrm>
              <a:off x="5243973" y="8117217"/>
              <a:ext cx="1492729" cy="305315"/>
            </a:xfrm>
            <a:prstGeom prst="borderCallout1">
              <a:avLst>
                <a:gd name="adj1" fmla="val 18750"/>
                <a:gd name="adj2" fmla="val -8333"/>
                <a:gd name="adj3" fmla="val -161323"/>
                <a:gd name="adj4" fmla="val -4883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Layer 1</a:t>
              </a:r>
              <a:endParaRPr lang="lv-LV" dirty="0"/>
            </a:p>
          </p:txBody>
        </p:sp>
        <p:sp>
          <p:nvSpPr>
            <p:cNvPr id="26" name="Remarka: līnija 25">
              <a:extLst>
                <a:ext uri="{FF2B5EF4-FFF2-40B4-BE49-F238E27FC236}">
                  <a16:creationId xmlns:a16="http://schemas.microsoft.com/office/drawing/2014/main" id="{19BE5736-DCCF-441D-8CAA-AF719FC621B5}"/>
                </a:ext>
              </a:extLst>
            </p:cNvPr>
            <p:cNvSpPr/>
            <p:nvPr/>
          </p:nvSpPr>
          <p:spPr>
            <a:xfrm>
              <a:off x="5243974" y="5810384"/>
              <a:ext cx="1492729" cy="305315"/>
            </a:xfrm>
            <a:prstGeom prst="borderCallout1">
              <a:avLst>
                <a:gd name="adj1" fmla="val 18750"/>
                <a:gd name="adj2" fmla="val -8333"/>
                <a:gd name="adj3" fmla="val -161323"/>
                <a:gd name="adj4" fmla="val -4883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Layer i</a:t>
              </a:r>
              <a:endParaRPr lang="lv-LV" dirty="0"/>
            </a:p>
          </p:txBody>
        </p:sp>
        <p:sp>
          <p:nvSpPr>
            <p:cNvPr id="27" name="Remarka: līnija 26">
              <a:extLst>
                <a:ext uri="{FF2B5EF4-FFF2-40B4-BE49-F238E27FC236}">
                  <a16:creationId xmlns:a16="http://schemas.microsoft.com/office/drawing/2014/main" id="{81711F40-AC0D-4278-93B0-57781AC003E6}"/>
                </a:ext>
              </a:extLst>
            </p:cNvPr>
            <p:cNvSpPr/>
            <p:nvPr/>
          </p:nvSpPr>
          <p:spPr>
            <a:xfrm>
              <a:off x="5433570" y="1114616"/>
              <a:ext cx="1492729" cy="305315"/>
            </a:xfrm>
            <a:prstGeom prst="borderCallout1">
              <a:avLst>
                <a:gd name="adj1" fmla="val 18750"/>
                <a:gd name="adj2" fmla="val -8333"/>
                <a:gd name="adj3" fmla="val 193791"/>
                <a:gd name="adj4" fmla="val -7683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Layer n</a:t>
              </a:r>
              <a:endParaRPr lang="lv-LV" dirty="0"/>
            </a:p>
          </p:txBody>
        </p:sp>
        <p:sp>
          <p:nvSpPr>
            <p:cNvPr id="28" name="Remarka: līnija 27">
              <a:extLst>
                <a:ext uri="{FF2B5EF4-FFF2-40B4-BE49-F238E27FC236}">
                  <a16:creationId xmlns:a16="http://schemas.microsoft.com/office/drawing/2014/main" id="{057A3527-27BB-4AB5-91A6-4B8AB3D61F0E}"/>
                </a:ext>
              </a:extLst>
            </p:cNvPr>
            <p:cNvSpPr/>
            <p:nvPr/>
          </p:nvSpPr>
          <p:spPr>
            <a:xfrm>
              <a:off x="5428057" y="1639092"/>
              <a:ext cx="1492729" cy="305315"/>
            </a:xfrm>
            <a:prstGeom prst="borderCallout1">
              <a:avLst>
                <a:gd name="adj1" fmla="val 18750"/>
                <a:gd name="adj2" fmla="val -8333"/>
                <a:gd name="adj3" fmla="val 193791"/>
                <a:gd name="adj4" fmla="val -7683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Layer n-1</a:t>
              </a:r>
              <a:endParaRPr lang="lv-LV" dirty="0"/>
            </a:p>
          </p:txBody>
        </p:sp>
        <p:sp>
          <p:nvSpPr>
            <p:cNvPr id="32" name="Bultiņa: pa kreisi 31">
              <a:extLst>
                <a:ext uri="{FF2B5EF4-FFF2-40B4-BE49-F238E27FC236}">
                  <a16:creationId xmlns:a16="http://schemas.microsoft.com/office/drawing/2014/main" id="{963BA607-E8C4-4049-B576-24F286AD9565}"/>
                </a:ext>
              </a:extLst>
            </p:cNvPr>
            <p:cNvSpPr/>
            <p:nvPr/>
          </p:nvSpPr>
          <p:spPr>
            <a:xfrm rot="4135322">
              <a:off x="2594379" y="7034798"/>
              <a:ext cx="1497653" cy="1094755"/>
            </a:xfrm>
            <a:prstGeom prst="leftArrow">
              <a:avLst/>
            </a:prstGeom>
            <a:scene3d>
              <a:camera prst="isometricRightUp"/>
              <a:lightRig rig="threePt" dir="t"/>
            </a:scene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pic>
          <p:nvPicPr>
            <p:cNvPr id="30" name="Attēls 29">
              <a:extLst>
                <a:ext uri="{FF2B5EF4-FFF2-40B4-BE49-F238E27FC236}">
                  <a16:creationId xmlns:a16="http://schemas.microsoft.com/office/drawing/2014/main" id="{3B88CDE0-65A5-4173-AEF3-BD11DC009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3438726" y="7322323"/>
              <a:ext cx="1531885" cy="1640630"/>
            </a:xfrm>
            <a:prstGeom prst="rect">
              <a:avLst/>
            </a:prstGeom>
          </p:spPr>
        </p:pic>
      </p:grpSp>
      <p:graphicFrame>
        <p:nvGraphicFramePr>
          <p:cNvPr id="3" name="Tabula 2">
            <a:extLst>
              <a:ext uri="{FF2B5EF4-FFF2-40B4-BE49-F238E27FC236}">
                <a16:creationId xmlns:a16="http://schemas.microsoft.com/office/drawing/2014/main" id="{9BCF2BB2-EEBD-4EB6-8B8A-B203C6EBFC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098899"/>
              </p:ext>
            </p:extLst>
          </p:nvPr>
        </p:nvGraphicFramePr>
        <p:xfrm>
          <a:off x="7322642" y="5001032"/>
          <a:ext cx="10506472" cy="3914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4959">
                  <a:extLst>
                    <a:ext uri="{9D8B030D-6E8A-4147-A177-3AD203B41FA5}">
                      <a16:colId xmlns:a16="http://schemas.microsoft.com/office/drawing/2014/main" val="2983839475"/>
                    </a:ext>
                  </a:extLst>
                </a:gridCol>
                <a:gridCol w="1350061">
                  <a:extLst>
                    <a:ext uri="{9D8B030D-6E8A-4147-A177-3AD203B41FA5}">
                      <a16:colId xmlns:a16="http://schemas.microsoft.com/office/drawing/2014/main" val="4251909576"/>
                    </a:ext>
                  </a:extLst>
                </a:gridCol>
                <a:gridCol w="851315">
                  <a:extLst>
                    <a:ext uri="{9D8B030D-6E8A-4147-A177-3AD203B41FA5}">
                      <a16:colId xmlns:a16="http://schemas.microsoft.com/office/drawing/2014/main" val="3965446538"/>
                    </a:ext>
                  </a:extLst>
                </a:gridCol>
                <a:gridCol w="903224">
                  <a:extLst>
                    <a:ext uri="{9D8B030D-6E8A-4147-A177-3AD203B41FA5}">
                      <a16:colId xmlns:a16="http://schemas.microsoft.com/office/drawing/2014/main" val="399691430"/>
                    </a:ext>
                  </a:extLst>
                </a:gridCol>
                <a:gridCol w="903224">
                  <a:extLst>
                    <a:ext uri="{9D8B030D-6E8A-4147-A177-3AD203B41FA5}">
                      <a16:colId xmlns:a16="http://schemas.microsoft.com/office/drawing/2014/main" val="1610888413"/>
                    </a:ext>
                  </a:extLst>
                </a:gridCol>
                <a:gridCol w="1007044">
                  <a:extLst>
                    <a:ext uri="{9D8B030D-6E8A-4147-A177-3AD203B41FA5}">
                      <a16:colId xmlns:a16="http://schemas.microsoft.com/office/drawing/2014/main" val="4285863862"/>
                    </a:ext>
                  </a:extLst>
                </a:gridCol>
                <a:gridCol w="1007044">
                  <a:extLst>
                    <a:ext uri="{9D8B030D-6E8A-4147-A177-3AD203B41FA5}">
                      <a16:colId xmlns:a16="http://schemas.microsoft.com/office/drawing/2014/main" val="3062277501"/>
                    </a:ext>
                  </a:extLst>
                </a:gridCol>
                <a:gridCol w="872078">
                  <a:extLst>
                    <a:ext uri="{9D8B030D-6E8A-4147-A177-3AD203B41FA5}">
                      <a16:colId xmlns:a16="http://schemas.microsoft.com/office/drawing/2014/main" val="3522007062"/>
                    </a:ext>
                  </a:extLst>
                </a:gridCol>
                <a:gridCol w="737114">
                  <a:extLst>
                    <a:ext uri="{9D8B030D-6E8A-4147-A177-3AD203B41FA5}">
                      <a16:colId xmlns:a16="http://schemas.microsoft.com/office/drawing/2014/main" val="575463468"/>
                    </a:ext>
                  </a:extLst>
                </a:gridCol>
                <a:gridCol w="705968">
                  <a:extLst>
                    <a:ext uri="{9D8B030D-6E8A-4147-A177-3AD203B41FA5}">
                      <a16:colId xmlns:a16="http://schemas.microsoft.com/office/drawing/2014/main" val="324019651"/>
                    </a:ext>
                  </a:extLst>
                </a:gridCol>
                <a:gridCol w="664441">
                  <a:extLst>
                    <a:ext uri="{9D8B030D-6E8A-4147-A177-3AD203B41FA5}">
                      <a16:colId xmlns:a16="http://schemas.microsoft.com/office/drawing/2014/main" val="4250004231"/>
                    </a:ext>
                  </a:extLst>
                </a:gridCol>
              </a:tblGrid>
              <a:tr h="579241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2000/367/EC</a:t>
                      </a:r>
                      <a:endParaRPr lang="lv-LV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778428"/>
                  </a:ext>
                </a:extLst>
              </a:tr>
              <a:tr h="445571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err="1">
                          <a:effectLst/>
                        </a:rPr>
                        <a:t>Soveltuu</a:t>
                      </a:r>
                      <a:r>
                        <a:rPr lang="lv-LV" sz="2000" u="none" strike="noStrike" dirty="0">
                          <a:effectLst/>
                        </a:rPr>
                        <a:t>: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Ei-kantavien rakenteiden erottaminen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567898"/>
                  </a:ext>
                </a:extLst>
              </a:tr>
              <a:tr h="445571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Referenssit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>
                          <a:effectLst/>
                        </a:rPr>
                        <a:t>EN 13501-2; EN 1364-3,4,5,6; EN 1992-1.2; EN 1993-1.2; EN 1994-1.2; EN 1995-1.2; EN 1996-1.2; EN 1999-1.2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405191"/>
                  </a:ext>
                </a:extLst>
              </a:tr>
              <a:tr h="46784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err="1">
                          <a:effectLst/>
                        </a:rPr>
                        <a:t>Luokitus</a:t>
                      </a:r>
                      <a:r>
                        <a:rPr lang="lv-LV" sz="2000" u="none" strike="noStrike" dirty="0">
                          <a:effectLst/>
                        </a:rPr>
                        <a:t>: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Saatavilla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oleva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luokitus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merkitty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vihreällä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värillä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338708"/>
                  </a:ext>
                </a:extLst>
              </a:tr>
              <a:tr h="445571"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 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20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30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>
                          <a:effectLst/>
                        </a:rPr>
                        <a:t> </a:t>
                      </a:r>
                      <a:endParaRPr lang="lv-LV" sz="20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60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90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120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>
                          <a:effectLst/>
                        </a:rPr>
                        <a:t> </a:t>
                      </a:r>
                      <a:endParaRPr lang="lv-LV" sz="20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>
                          <a:effectLst/>
                        </a:rPr>
                        <a:t> </a:t>
                      </a:r>
                      <a:endParaRPr lang="lv-LV" sz="20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>
                          <a:effectLst/>
                        </a:rPr>
                        <a:t> </a:t>
                      </a:r>
                      <a:endParaRPr lang="lv-LV" sz="20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extLst>
                  <a:ext uri="{0D108BD9-81ED-4DB2-BD59-A6C34878D82A}">
                    <a16:rowId xmlns:a16="http://schemas.microsoft.com/office/drawing/2014/main" val="1905411609"/>
                  </a:ext>
                </a:extLst>
              </a:tr>
              <a:tr h="445571"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EI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15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20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30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45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60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90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120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180</a:t>
                      </a:r>
                      <a:endParaRPr lang="lv-LV" sz="20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>
                          <a:effectLst/>
                        </a:rPr>
                        <a:t>240</a:t>
                      </a:r>
                      <a:endParaRPr lang="lv-LV" sz="20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>
                          <a:effectLst/>
                        </a:rPr>
                        <a:t> </a:t>
                      </a:r>
                      <a:endParaRPr lang="lv-LV" sz="20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extLst>
                  <a:ext uri="{0D108BD9-81ED-4DB2-BD59-A6C34878D82A}">
                    <a16:rowId xmlns:a16="http://schemas.microsoft.com/office/drawing/2014/main" val="3824286328"/>
                  </a:ext>
                </a:extLst>
              </a:tr>
              <a:tr h="445571"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EI-M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 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>
                          <a:effectLst/>
                        </a:rPr>
                        <a:t> </a:t>
                      </a:r>
                      <a:endParaRPr lang="lv-LV" sz="20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30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 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60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90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120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180</a:t>
                      </a:r>
                      <a:endParaRPr lang="lv-LV" sz="20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240</a:t>
                      </a:r>
                      <a:endParaRPr lang="lv-LV" sz="20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>
                          <a:effectLst/>
                        </a:rPr>
                        <a:t> </a:t>
                      </a:r>
                      <a:endParaRPr lang="lv-LV" sz="20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extLst>
                  <a:ext uri="{0D108BD9-81ED-4DB2-BD59-A6C34878D82A}">
                    <a16:rowId xmlns:a16="http://schemas.microsoft.com/office/drawing/2014/main" val="1794794704"/>
                  </a:ext>
                </a:extLst>
              </a:tr>
              <a:tr h="467849"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EW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>
                          <a:effectLst/>
                        </a:rPr>
                        <a:t> </a:t>
                      </a:r>
                      <a:endParaRPr lang="lv-LV" sz="20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20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30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 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>
                          <a:effectLst/>
                        </a:rPr>
                        <a:t>60</a:t>
                      </a:r>
                      <a:endParaRPr lang="lv-LV" sz="20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>
                          <a:effectLst/>
                        </a:rPr>
                        <a:t>90</a:t>
                      </a:r>
                      <a:endParaRPr lang="lv-LV" sz="20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120</a:t>
                      </a:r>
                      <a:endParaRPr lang="lv-LV" sz="20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>
                          <a:effectLst/>
                        </a:rPr>
                        <a:t> </a:t>
                      </a:r>
                      <a:endParaRPr lang="lv-LV" sz="20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>
                          <a:effectLst/>
                        </a:rPr>
                        <a:t> </a:t>
                      </a:r>
                      <a:endParaRPr lang="lv-LV" sz="20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 </a:t>
                      </a:r>
                      <a:endParaRPr lang="lv-LV" sz="20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2" marR="8132" marT="8132" marB="0" anchor="ctr"/>
                </a:tc>
                <a:extLst>
                  <a:ext uri="{0D108BD9-81ED-4DB2-BD59-A6C34878D82A}">
                    <a16:rowId xmlns:a16="http://schemas.microsoft.com/office/drawing/2014/main" val="3349682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870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41448" y="1673443"/>
            <a:ext cx="7117852" cy="5889356"/>
            <a:chOff x="-1" y="859657"/>
            <a:chExt cx="9490470" cy="7852476"/>
          </a:xfrm>
        </p:grpSpPr>
        <p:sp>
          <p:nvSpPr>
            <p:cNvPr id="3" name="TextBox 3"/>
            <p:cNvSpPr txBox="1"/>
            <p:nvPr/>
          </p:nvSpPr>
          <p:spPr>
            <a:xfrm>
              <a:off x="0" y="859657"/>
              <a:ext cx="9490469" cy="11199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Suunnittelutyössä paloturvallisuutta voidaan parantaa käyttämällä rakennustuotteita, joissa: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1" y="2941321"/>
              <a:ext cx="9490469" cy="577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Massiivipuu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liimapuu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ja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ristiinliimattupuu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jonka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ominaistiheys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on ≥ 290 kg/m3</a:t>
              </a:r>
            </a:p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Viilupuu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(LVL),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ominaistiheys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≥ 480 kg/m3;</a:t>
              </a:r>
            </a:p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Oriented Strand Board (OSB),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ominaistiheys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≥ 550 kg/m3</a:t>
              </a:r>
            </a:p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Standardin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EN 636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mukainen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vaneri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jonka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ominaistiheys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≥ 400 kg/m3;</a:t>
              </a:r>
            </a:p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Kipsilevyt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tyypit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A, H ja F EN 520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mukaisesti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;</a:t>
              </a:r>
            </a:p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Mineraalivillaeristys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standardin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EN 13162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mukaan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-313967"/>
            <a:ext cx="8385423" cy="4008151"/>
            <a:chOff x="0" y="0"/>
            <a:chExt cx="11180564" cy="5344201"/>
          </a:xfrm>
          <a:solidFill>
            <a:srgbClr val="52584D"/>
          </a:solidFill>
        </p:grpSpPr>
        <p:sp>
          <p:nvSpPr>
            <p:cNvPr id="10" name="AutoShape 10"/>
            <p:cNvSpPr/>
            <p:nvPr/>
          </p:nvSpPr>
          <p:spPr>
            <a:xfrm>
              <a:off x="0" y="0"/>
              <a:ext cx="11180564" cy="5344201"/>
            </a:xfrm>
            <a:prstGeom prst="rect">
              <a:avLst/>
            </a:prstGeom>
            <a:grpFill/>
          </p:spPr>
        </p:sp>
        <p:sp>
          <p:nvSpPr>
            <p:cNvPr id="11" name="TextBox 11"/>
            <p:cNvSpPr txBox="1"/>
            <p:nvPr/>
          </p:nvSpPr>
          <p:spPr>
            <a:xfrm>
              <a:off x="982007" y="1694973"/>
              <a:ext cx="9216551" cy="135652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rgbClr val="FEFFF8"/>
                  </a:solidFill>
                  <a:latin typeface="Arial Black" panose="020B0A04020102020204" pitchFamily="34" charset="0"/>
                </a:rPr>
                <a:t>Rajoitteet</a:t>
              </a:r>
              <a:r>
                <a:rPr lang="en-US" sz="6200" spc="310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:</a:t>
              </a:r>
            </a:p>
          </p:txBody>
        </p:sp>
      </p:grpSp>
      <p:sp>
        <p:nvSpPr>
          <p:cNvPr id="14" name="AutoShape 14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  <a:ln>
            <a:solidFill>
              <a:srgbClr val="52584D"/>
            </a:solidFill>
          </a:ln>
        </p:spPr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96A11BDA-2832-45CF-BDF1-2AF286A16224}"/>
              </a:ext>
            </a:extLst>
          </p:cNvPr>
          <p:cNvGrpSpPr/>
          <p:nvPr/>
        </p:nvGrpSpPr>
        <p:grpSpPr>
          <a:xfrm>
            <a:off x="1371600" y="4901009"/>
            <a:ext cx="7117851" cy="2290465"/>
            <a:chOff x="0" y="859658"/>
            <a:chExt cx="9490469" cy="3053953"/>
          </a:xfrm>
        </p:grpSpPr>
        <p:sp>
          <p:nvSpPr>
            <p:cNvPr id="16" name="TextBox 3">
              <a:extLst>
                <a:ext uri="{FF2B5EF4-FFF2-40B4-BE49-F238E27FC236}">
                  <a16:creationId xmlns:a16="http://schemas.microsoft.com/office/drawing/2014/main" id="{8251BD57-DF4A-4786-9DA0-D4F84A416FEC}"/>
                </a:ext>
              </a:extLst>
            </p:cNvPr>
            <p:cNvSpPr txBox="1"/>
            <p:nvPr/>
          </p:nvSpPr>
          <p:spPr>
            <a:xfrm>
              <a:off x="0" y="859658"/>
              <a:ext cx="9490469" cy="2282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Laskentamenetelmä on informatiivinen ja antaa suuntaa-antavia arvoja yksinkertaisten ja monimutkaisten puuseinien palonkestävyysominaisuuksista.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19" name="TextBox 6">
              <a:extLst>
                <a:ext uri="{FF2B5EF4-FFF2-40B4-BE49-F238E27FC236}">
                  <a16:creationId xmlns:a16="http://schemas.microsoft.com/office/drawing/2014/main" id="{E8A897B4-C677-4EF4-91BC-AB117C4A681D}"/>
                </a:ext>
              </a:extLst>
            </p:cNvPr>
            <p:cNvSpPr txBox="1"/>
            <p:nvPr/>
          </p:nvSpPr>
          <p:spPr>
            <a:xfrm>
              <a:off x="0" y="3231621"/>
              <a:ext cx="9490469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25"/>
                </a:lnSpc>
              </a:pPr>
              <a:r>
                <a:rPr lang="en-US" sz="3300" spc="165" dirty="0">
                  <a:solidFill>
                    <a:srgbClr val="FEFFF8"/>
                  </a:solidFill>
                  <a:latin typeface="Glacial Indifference"/>
                </a:rPr>
                <a:t>METHODS</a:t>
              </a:r>
            </a:p>
          </p:txBody>
        </p:sp>
      </p:grpSp>
      <p:sp>
        <p:nvSpPr>
          <p:cNvPr id="23" name="Θέση αριθμού διαφάνειας 12">
            <a:extLst>
              <a:ext uri="{FF2B5EF4-FFF2-40B4-BE49-F238E27FC236}">
                <a16:creationId xmlns:a16="http://schemas.microsoft.com/office/drawing/2014/main" id="{57F4E76C-F604-452D-850E-4C073A18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545" y="9517967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D9D9D9"/>
                </a:solidFill>
                <a:latin typeface="Glacial Indifference"/>
              </a:rPr>
              <a:pPr algn="l"/>
              <a:t>14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6034DF7D-3A0C-4CEE-B9F4-FC85AFAD3163}"/>
              </a:ext>
            </a:extLst>
          </p:cNvPr>
          <p:cNvSpPr txBox="1"/>
          <p:nvPr/>
        </p:nvSpPr>
        <p:spPr>
          <a:xfrm>
            <a:off x="1371599" y="6968387"/>
            <a:ext cx="7117851" cy="1275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Koska laskentamenetelmä on informatiivinen, on noudatettava kansallisia paloturvallisuuden suunnittelumääräyksiä.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CF9E0BF7-4089-42A9-A626-A2231C10C2A2}"/>
              </a:ext>
            </a:extLst>
          </p:cNvPr>
          <p:cNvSpPr txBox="1"/>
          <p:nvPr/>
        </p:nvSpPr>
        <p:spPr>
          <a:xfrm>
            <a:off x="9387997" y="9574054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fi-FI" sz="1600" spc="80">
                <a:solidFill>
                  <a:srgbClr val="52584D"/>
                </a:solidFill>
                <a:latin typeface="Glacial Indifference"/>
              </a:rPr>
              <a:t>Luento 6: Puurakennusten paloturvallisuus ja suojaratkaisut</a:t>
            </a:r>
            <a:endParaRPr lang="en-US" sz="1600" spc="80" dirty="0">
              <a:solidFill>
                <a:srgbClr val="52584D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-313967"/>
            <a:ext cx="8385423" cy="4085867"/>
            <a:chOff x="0" y="0"/>
            <a:chExt cx="11180564" cy="607894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6078940"/>
            </a:xfrm>
            <a:prstGeom prst="rect">
              <a:avLst/>
            </a:prstGeom>
            <a:solidFill>
              <a:srgbClr val="456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216551" cy="15568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rgbClr val="FEFFF8"/>
                  </a:solidFill>
                  <a:latin typeface="Arial Black" panose="020B0A04020102020204" pitchFamily="34" charset="0"/>
                </a:rPr>
                <a:t>Lähteet</a:t>
              </a:r>
              <a:endParaRPr lang="en-US" sz="6200" spc="310" dirty="0">
                <a:solidFill>
                  <a:srgbClr val="FEFFF8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3543283"/>
              <a:ext cx="9215776" cy="8728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 err="1">
                  <a:solidFill>
                    <a:srgbClr val="FEFFF8"/>
                  </a:solidFill>
                  <a:latin typeface="Arial Black" panose="020B0A04020102020204" pitchFamily="34" charset="0"/>
                </a:rPr>
                <a:t>Julkaisuja</a:t>
              </a:r>
              <a:r>
                <a:rPr lang="en-US" sz="3700" spc="185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3700" spc="185" dirty="0" err="1">
                  <a:solidFill>
                    <a:srgbClr val="FEFFF8"/>
                  </a:solidFill>
                  <a:latin typeface="Arial Black" panose="020B0A04020102020204" pitchFamily="34" charset="0"/>
                </a:rPr>
                <a:t>aiheesta</a:t>
              </a:r>
              <a:endParaRPr lang="en-US" sz="3700" spc="185" dirty="0">
                <a:solidFill>
                  <a:srgbClr val="FEFFF8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148840" y="4083148"/>
            <a:ext cx="7296628" cy="5387450"/>
            <a:chOff x="-238369" y="877291"/>
            <a:chExt cx="9728838" cy="8190074"/>
          </a:xfrm>
        </p:grpSpPr>
        <p:sp>
          <p:nvSpPr>
            <p:cNvPr id="8" name="TextBox 8"/>
            <p:cNvSpPr txBox="1"/>
            <p:nvPr/>
          </p:nvSpPr>
          <p:spPr>
            <a:xfrm>
              <a:off x="-238369" y="877291"/>
              <a:ext cx="9490469" cy="58429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lvl="0" indent="-3429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Babrauskas V., Ignition Handbook: Principles and applications to fire safety engineering, fire investigation, risk management and forensic science. - Issaquah, WA : Fire Science Publishers, 2003. - 1116 p.</a:t>
              </a:r>
              <a:endParaRPr lang="lv-LV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  <a:p>
              <a:pPr marL="342900" lvl="0" indent="-3429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s-ES" sz="16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Purkiss J.A., Fire Safety Engineering : Design of Structures, 2nd Edition. - New Delhi, India: Elsevier, 2007. – 389 p.</a:t>
              </a:r>
              <a:endParaRPr lang="lv-LV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  <a:p>
              <a:pPr marL="342900" lvl="0" indent="-3429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l-GR" sz="16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Fontana M., Kohler J., Fischer K., De Sanctis G.. Fire Load Density / SFPE Handbook of Fire Protection Engineering 5th Edition – New York : Springer, 2016 – p. 1131-1142.</a:t>
              </a:r>
              <a:endParaRPr lang="lv-LV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  <a:p>
              <a:pPr marL="342900" lvl="0" indent="-3429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el-GR" sz="16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Boverket</a:t>
              </a:r>
              <a:r>
                <a:rPr lang="es-ES" sz="16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 Handbok, Brandbelastning, 2008. Available: </a:t>
              </a:r>
              <a:r>
                <a:rPr lang="es-ES" sz="1600" u="sng" dirty="0">
                  <a:solidFill>
                    <a:srgbClr val="0563C1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  <a:hlinkClick r:id="rId2"/>
                </a:rPr>
                <a:t>https://www.boverket.se/globalassets/publikationer/dokument/2008/brandbelastning_3.pdf</a:t>
              </a:r>
              <a:endParaRPr lang="lv-LV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486009"/>
              <a:ext cx="9490469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8700" y="9462135"/>
            <a:ext cx="16230600" cy="594621"/>
            <a:chOff x="0" y="0"/>
            <a:chExt cx="21640800" cy="792828"/>
          </a:xfrm>
        </p:grpSpPr>
        <p:sp>
          <p:nvSpPr>
            <p:cNvPr id="15" name="TextBox 15"/>
            <p:cNvSpPr txBox="1"/>
            <p:nvPr/>
          </p:nvSpPr>
          <p:spPr>
            <a:xfrm>
              <a:off x="11497147" y="428625"/>
              <a:ext cx="10143653" cy="364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fi-FI" sz="1600" spc="80" dirty="0">
                  <a:solidFill>
                    <a:srgbClr val="52584D"/>
                  </a:solidFill>
                  <a:latin typeface="Glacial Indifference"/>
                </a:rPr>
                <a:t>Luento 6: Paloturvallisuus ja -suojaratkaisut</a:t>
              </a:r>
              <a:endParaRPr lang="en-US" sz="1600" spc="80" dirty="0">
                <a:solidFill>
                  <a:srgbClr val="52584D"/>
                </a:solidFill>
                <a:latin typeface="Glacial Indifference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52584D"/>
            </a:solidFill>
            <a:ln>
              <a:solidFill>
                <a:srgbClr val="52584D"/>
              </a:solidFill>
            </a:ln>
          </p:spPr>
        </p:sp>
      </p:grpSp>
      <p:sp>
        <p:nvSpPr>
          <p:cNvPr id="20" name="Θέση αριθμού διαφάνειας 12">
            <a:extLst>
              <a:ext uri="{FF2B5EF4-FFF2-40B4-BE49-F238E27FC236}">
                <a16:creationId xmlns:a16="http://schemas.microsoft.com/office/drawing/2014/main" id="{6C18FE1D-2033-417B-8412-E2501E5D108C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15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AA1A5455-F34E-4D8D-BC85-D8ABB87D0974}"/>
              </a:ext>
            </a:extLst>
          </p:cNvPr>
          <p:cNvGrpSpPr/>
          <p:nvPr/>
        </p:nvGrpSpPr>
        <p:grpSpPr>
          <a:xfrm>
            <a:off x="9897210" y="856235"/>
            <a:ext cx="7147159" cy="7706212"/>
            <a:chOff x="0" y="2365459"/>
            <a:chExt cx="9529546" cy="10274950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CC6ACA96-EC55-43A0-83EF-AF66BFD7FA7F}"/>
                </a:ext>
              </a:extLst>
            </p:cNvPr>
            <p:cNvSpPr txBox="1"/>
            <p:nvPr/>
          </p:nvSpPr>
          <p:spPr>
            <a:xfrm>
              <a:off x="39077" y="2365459"/>
              <a:ext cx="9490469" cy="10274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lvl="0" indent="-342900" algn="just">
                <a:lnSpc>
                  <a:spcPct val="150000"/>
                </a:lnSpc>
                <a:buFont typeface="+mj-lt"/>
                <a:buAutoNum type="arabicPeriod" startAt="5"/>
              </a:pPr>
              <a:r>
                <a:rPr lang="el-GR" sz="16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Noteikumi</a:t>
              </a:r>
              <a:r>
                <a:rPr lang="es-ES" sz="16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 par Latvijas būvnormatīvu LBN 201-15 "Būvju ugunsdrošība" MK 2015.gada 30. jūnija noteikumi Nr.333. - </a:t>
              </a:r>
              <a:r>
                <a:rPr lang="es-ES" sz="1600" u="sng" dirty="0">
                  <a:solidFill>
                    <a:srgbClr val="0563C1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  <a:hlinkClick r:id="rId3"/>
                </a:rPr>
                <a:t>https://likumi.lv/ta/id/275006-noteikumi-par-latvijas-buvnormativu-lbn-201-15-buvju-ugunsdrosiba</a:t>
              </a:r>
              <a:endParaRPr lang="lv-LV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  <a:p>
              <a:pPr marL="342900" lvl="0" indent="-342900" algn="just">
                <a:lnSpc>
                  <a:spcPct val="150000"/>
                </a:lnSpc>
                <a:buFont typeface="+mj-lt"/>
                <a:buAutoNum type="arabicPeriod" startAt="5"/>
              </a:pPr>
              <a:r>
                <a:rPr lang="el-GR" sz="16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INSTA</a:t>
              </a:r>
              <a:r>
                <a:rPr lang="es-ES" sz="16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 TS 950, Fire Safety Engineering - Comparative method to verify fire safety design in buildings. February 24, 2015</a:t>
              </a:r>
              <a:endParaRPr lang="lv-LV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  <a:p>
              <a:pPr marL="342900" lvl="0" indent="-342900" algn="just">
                <a:lnSpc>
                  <a:spcPct val="150000"/>
                </a:lnSpc>
                <a:buFont typeface="+mj-lt"/>
                <a:buAutoNum type="arabicPeriod" startAt="5"/>
              </a:pPr>
              <a:r>
                <a:rPr lang="es-ES" sz="16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EAD 130005-</a:t>
              </a:r>
              <a:r>
                <a:rPr lang="el-GR" sz="16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00</a:t>
              </a:r>
              <a:r>
                <a:rPr lang="es-ES" sz="16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-0304 “Solid wood slab element for use as structural element in buildings”; 2015-07</a:t>
              </a:r>
              <a:endParaRPr lang="lv-LV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  <a:p>
              <a:pPr marL="342900" lvl="0" indent="-342900" algn="just">
                <a:lnSpc>
                  <a:spcPct val="150000"/>
                </a:lnSpc>
                <a:buFont typeface="+mj-lt"/>
                <a:buAutoNum type="arabicPeriod" startAt="5"/>
              </a:pPr>
              <a:r>
                <a:rPr lang="es-ES" sz="16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EN 1991-1-2:2002 Eurocode 1: Actions on structures - Part 1-2: General actions - Actions on structures exposed to fire</a:t>
              </a:r>
              <a:endParaRPr lang="lv-LV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  <a:p>
              <a:pPr marL="342900" lvl="0" indent="-342900" algn="just">
                <a:lnSpc>
                  <a:spcPct val="150000"/>
                </a:lnSpc>
                <a:buFont typeface="+mj-lt"/>
                <a:buAutoNum type="arabicPeriod" startAt="5"/>
              </a:pPr>
              <a:r>
                <a:rPr lang="es-ES" sz="16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EN 1995-1-2: Eurocode 5: Design of timber structures - Part 1-2: General - Structural fire design</a:t>
              </a:r>
              <a:endParaRPr lang="lv-LV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  <a:p>
              <a:pPr marL="342900" lvl="0" indent="-342900" algn="just">
                <a:lnSpc>
                  <a:spcPct val="150000"/>
                </a:lnSpc>
                <a:buFont typeface="+mj-lt"/>
                <a:buAutoNum type="arabicPeriod" startAt="5"/>
              </a:pPr>
              <a:r>
                <a:rPr lang="es-ES" sz="16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EN 13501-1:2018 Fire classification of construction products and building elements - Part 1: Classification using data from reaction to fire tests</a:t>
              </a:r>
              <a:endParaRPr lang="lv-LV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  <a:p>
              <a:pPr marL="342900" lvl="0" indent="-342900" algn="just">
                <a:lnSpc>
                  <a:spcPct val="150000"/>
                </a:lnSpc>
                <a:buFont typeface="+mj-lt"/>
                <a:buAutoNum type="arabicPeriod" startAt="5"/>
              </a:pPr>
              <a:r>
                <a:rPr lang="es-ES" sz="16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EN 13501-2:2016 Fire classification of construction products and building elements - Part 2: Classification using data from fire resistance tests, excluding ventilation services</a:t>
              </a:r>
              <a:endParaRPr lang="lv-LV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  <a:p>
              <a:pPr marL="342900" lvl="0" indent="-342900" algn="just">
                <a:lnSpc>
                  <a:spcPct val="150000"/>
                </a:lnSpc>
                <a:spcAft>
                  <a:spcPts val="800"/>
                </a:spcAft>
                <a:buFont typeface="+mj-lt"/>
                <a:buAutoNum type="arabicPeriod" startAt="5"/>
              </a:pPr>
              <a:r>
                <a:rPr lang="es-ES" sz="16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SP Technical Research Institute of Sweden – SP Report 2010:19. Fire safety in timber buildings. Technical guideline for Europe. ISBN 978-91-86319-60-1 – 211 p.</a:t>
              </a:r>
              <a:endParaRPr lang="lv-LV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AAF8D2EA-FCAF-4441-9266-8E3F4940589F}"/>
                </a:ext>
              </a:extLst>
            </p:cNvPr>
            <p:cNvSpPr txBox="1"/>
            <p:nvPr/>
          </p:nvSpPr>
          <p:spPr>
            <a:xfrm>
              <a:off x="0" y="8486009"/>
              <a:ext cx="9490469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06" y="1185302"/>
            <a:ext cx="11417878" cy="791639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051" y="0"/>
            <a:ext cx="8385423" cy="8119650"/>
            <a:chOff x="-865" y="418623"/>
            <a:chExt cx="11180564" cy="10826199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-865" y="418623"/>
              <a:ext cx="11180564" cy="10826199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4"/>
              <a:ext cx="9216551" cy="283154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rgbClr val="456A2C"/>
                  </a:solidFill>
                  <a:latin typeface="Arial Black" panose="020B0A04020102020204" pitchFamily="34" charset="0"/>
                </a:rPr>
                <a:t>ESITYKSEN SISÄLTÖ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6349432"/>
              <a:ext cx="9214823" cy="402674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Termistö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ja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käsitteet</a:t>
              </a:r>
              <a:endParaRPr lang="en-GB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Nimellislämpötila-aika</a:t>
              </a:r>
              <a:endParaRPr lang="en-GB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Palokuormituksen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tiheys</a:t>
              </a:r>
              <a:endParaRPr lang="en-GB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Paloreaktioluokitus</a:t>
              </a:r>
              <a:endParaRPr lang="en-GB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Laskentamenetelmien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rajoitukset</a:t>
              </a:r>
              <a:endParaRPr lang="en-GB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algn="l">
                <a:lnSpc>
                  <a:spcPts val="3359"/>
                </a:lnSpc>
              </a:pP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- 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Palonkestävyyden</a:t>
              </a: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ennustemenetelmä</a:t>
              </a:r>
              <a:endParaRPr lang="en-GB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algn="l">
                <a:lnSpc>
                  <a:spcPts val="3359"/>
                </a:lnSpc>
              </a:pPr>
              <a:r>
                <a:rPr lang="en-GB" sz="2400" spc="120" dirty="0">
                  <a:solidFill>
                    <a:srgbClr val="456A2C"/>
                  </a:solidFill>
                  <a:latin typeface="Glacial Indifference"/>
                </a:rPr>
                <a:t>-  </a:t>
              </a:r>
              <a:r>
                <a:rPr lang="en-GB" sz="2400" spc="120" dirty="0" err="1">
                  <a:solidFill>
                    <a:srgbClr val="456A2C"/>
                  </a:solidFill>
                  <a:latin typeface="Glacial Indifference"/>
                </a:rPr>
                <a:t>Palonkestoluokitus</a:t>
              </a:r>
              <a:endParaRPr lang="en-GB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82007" y="4952983"/>
              <a:ext cx="9215776" cy="78226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fi-FI" sz="3700" spc="185" dirty="0">
                  <a:solidFill>
                    <a:srgbClr val="456A2C"/>
                  </a:solidFill>
                  <a:latin typeface="Arial Black" panose="020B0A04020102020204" pitchFamily="34" charset="0"/>
                </a:rPr>
                <a:t>Käsiteltävät aiheet</a:t>
              </a:r>
              <a:endParaRPr lang="en-US" sz="3700" spc="185" dirty="0">
                <a:solidFill>
                  <a:srgbClr val="456A2C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57400" y="9462135"/>
            <a:ext cx="15621000" cy="584361"/>
            <a:chOff x="0" y="0"/>
            <a:chExt cx="21640800" cy="779148"/>
          </a:xfrm>
        </p:grpSpPr>
        <p:sp>
          <p:nvSpPr>
            <p:cNvPr id="9" name="TextBox 9"/>
            <p:cNvSpPr txBox="1"/>
            <p:nvPr/>
          </p:nvSpPr>
          <p:spPr>
            <a:xfrm>
              <a:off x="11497147" y="428625"/>
              <a:ext cx="10143653" cy="350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fi-FI" sz="1600" spc="80" dirty="0">
                  <a:solidFill>
                    <a:srgbClr val="52584D"/>
                  </a:solidFill>
                  <a:latin typeface="Glacial Indifference"/>
                </a:rPr>
                <a:t>Luento 6: Puurakennusten paloturvallisuus ja suojaratkaisut</a:t>
              </a:r>
              <a:endParaRPr lang="en-US" sz="1600" spc="80" dirty="0">
                <a:solidFill>
                  <a:srgbClr val="52584D"/>
                </a:solidFill>
                <a:latin typeface="Glacial Indifference"/>
              </a:endParaRP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52584D"/>
            </a:solidFill>
          </p:spPr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0" y="9770065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45028" y="971550"/>
            <a:ext cx="7114272" cy="5200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Palo-</a:t>
            </a:r>
            <a:r>
              <a:rPr lang="en-US" sz="2400" b="1" spc="120" dirty="0" err="1">
                <a:solidFill>
                  <a:srgbClr val="456A2C"/>
                </a:solidFill>
                <a:latin typeface="Glacial Indifference"/>
              </a:rPr>
              <a:t>osasto</a:t>
            </a: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: </a:t>
            </a:r>
            <a:r>
              <a:rPr lang="fi-FI" sz="2400" b="1" spc="120" dirty="0">
                <a:solidFill>
                  <a:srgbClr val="456A2C"/>
                </a:solidFill>
                <a:latin typeface="Glacial Indifference"/>
              </a:rPr>
              <a:t>Y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hden tai useamman rakennuksen yli ulottuva rakennuksen tila, joka on suljettu erottimilla siten, että palon leviäminen osastojen suoraan </a:t>
            </a:r>
            <a:r>
              <a:rPr lang="fi-FI" sz="2400" spc="120" dirty="0" err="1">
                <a:solidFill>
                  <a:srgbClr val="456A2C"/>
                </a:solidFill>
                <a:latin typeface="Glacial Indifference"/>
              </a:rPr>
              <a:t>sisätyy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 paloaltistuksen aikana.</a:t>
            </a:r>
          </a:p>
          <a:p>
            <a:pPr algn="l">
              <a:lnSpc>
                <a:spcPts val="3359"/>
              </a:lnSpc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algn="l">
              <a:lnSpc>
                <a:spcPts val="3359"/>
              </a:lnSpc>
            </a:pPr>
            <a:r>
              <a:rPr lang="fi-FI" sz="2400" b="1" spc="120" dirty="0">
                <a:solidFill>
                  <a:srgbClr val="456A2C"/>
                </a:solidFill>
                <a:latin typeface="Glacial Indifference"/>
              </a:rPr>
              <a:t>Palonkestävyys: 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Rakenteen kyky täyttää vaadittu tehtävänsä (kuormitusta kantava ja/tai paloerotustoiminto) tietyn altistuksen ajan.</a:t>
            </a:r>
          </a:p>
          <a:p>
            <a:pPr algn="l">
              <a:lnSpc>
                <a:spcPts val="3359"/>
              </a:lnSpc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algn="l">
              <a:lnSpc>
                <a:spcPts val="3359"/>
              </a:lnSpc>
            </a:pPr>
            <a:r>
              <a:rPr lang="fi-FI" sz="2400" b="1" spc="120" dirty="0">
                <a:solidFill>
                  <a:srgbClr val="456A2C"/>
                </a:solidFill>
                <a:latin typeface="Glacial Indifference"/>
              </a:rPr>
              <a:t>Erotuselementti: 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Kantava tai ei-kantava elementti (esim. seinä), joka on osa palo-osastoa.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6912414" cy="5347618"/>
            <a:chOff x="0" y="-95249"/>
            <a:chExt cx="9216551" cy="7130161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71301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fi-FI" sz="3600" spc="310" dirty="0">
                  <a:solidFill>
                    <a:schemeClr val="bg1"/>
                  </a:solidFill>
                  <a:latin typeface="League Spartan"/>
                </a:rPr>
                <a:t>Palonkestävyys laskelmat Eurokoodi 5:n osan 1-2 ja Euroopan teknisen ohjeistuksen SP-raportti 2010:19 mukaan</a:t>
              </a:r>
              <a:endParaRPr lang="en-US" sz="3600" spc="310" dirty="0">
                <a:solidFill>
                  <a:schemeClr val="bg1"/>
                </a:solidFill>
                <a:latin typeface="League Spartan"/>
              </a:endParaRPr>
            </a:p>
            <a:p>
              <a:pPr>
                <a:lnSpc>
                  <a:spcPts val="8370"/>
                </a:lnSpc>
              </a:pPr>
              <a:endParaRPr lang="en-US" sz="3600" spc="310" dirty="0">
                <a:solidFill>
                  <a:schemeClr val="bg1"/>
                </a:solidFill>
                <a:latin typeface="League Spartan"/>
              </a:endParaRPr>
            </a:p>
            <a:p>
              <a:pPr algn="ctr">
                <a:lnSpc>
                  <a:spcPts val="8370"/>
                </a:lnSpc>
              </a:pPr>
              <a:r>
                <a:rPr lang="en-US" sz="3600" spc="310" dirty="0" err="1">
                  <a:solidFill>
                    <a:schemeClr val="bg1"/>
                  </a:solidFill>
                  <a:latin typeface="League Spartan"/>
                </a:rPr>
                <a:t>Termit</a:t>
              </a:r>
              <a:r>
                <a:rPr lang="en-US" sz="3600" spc="310" dirty="0">
                  <a:solidFill>
                    <a:schemeClr val="bg1"/>
                  </a:solidFill>
                  <a:latin typeface="League Spartan"/>
                </a:rPr>
                <a:t> ja </a:t>
              </a:r>
              <a:r>
                <a:rPr lang="en-US" sz="3600" spc="310" dirty="0" err="1">
                  <a:solidFill>
                    <a:schemeClr val="bg1"/>
                  </a:solidFill>
                  <a:latin typeface="League Spartan"/>
                </a:rPr>
                <a:t>käsitteet</a:t>
              </a:r>
              <a:endParaRPr lang="en-US" sz="36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271669" y="9619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697BD85A-BDCD-4F78-AF25-BD257827B586}"/>
              </a:ext>
            </a:extLst>
          </p:cNvPr>
          <p:cNvSpPr txBox="1"/>
          <p:nvPr/>
        </p:nvSpPr>
        <p:spPr>
          <a:xfrm>
            <a:off x="9651560" y="9726747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fi-FI" sz="1600" spc="80" dirty="0">
                <a:solidFill>
                  <a:srgbClr val="52584D"/>
                </a:solidFill>
                <a:latin typeface="Glacial Indifference"/>
              </a:rPr>
              <a:t>Luento 6: Puurakennusten paloturvallisuus ja suojaratkaisut</a:t>
            </a:r>
            <a:endParaRPr lang="en-US" sz="1600" spc="80" dirty="0">
              <a:solidFill>
                <a:srgbClr val="52584D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3546609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45028" y="971550"/>
            <a:ext cx="7114272" cy="40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fi-FI" sz="2400" b="1" u="sng" spc="120" dirty="0" err="1">
                <a:solidFill>
                  <a:srgbClr val="456A2C"/>
                </a:solidFill>
                <a:latin typeface="Glacial Indifference"/>
              </a:rPr>
              <a:t>Standari</a:t>
            </a:r>
            <a:r>
              <a:rPr lang="fi-FI" sz="2400" b="1" u="sng" spc="120" dirty="0">
                <a:solidFill>
                  <a:srgbClr val="456A2C"/>
                </a:solidFill>
                <a:latin typeface="Glacial Indifference"/>
              </a:rPr>
              <a:t> lämpötila-aikakuvaaja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85850" y="-335920"/>
            <a:ext cx="6480000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5245009" cy="5316840"/>
            <a:chOff x="0" y="-95249"/>
            <a:chExt cx="9216551" cy="7089123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70891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GB" sz="36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Nimellislämpötila-aika</a:t>
              </a:r>
              <a:r>
                <a:rPr lang="en-GB" sz="36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</a:t>
              </a:r>
              <a:r>
                <a:rPr lang="en-GB" sz="36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Eurokoodi</a:t>
              </a:r>
              <a:r>
                <a:rPr lang="en-GB" sz="36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 </a:t>
              </a:r>
              <a:r>
                <a:rPr lang="en-GB" sz="36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osan</a:t>
              </a:r>
              <a:r>
                <a:rPr lang="en-GB" sz="36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1-2 </a:t>
              </a:r>
              <a:r>
                <a:rPr lang="en-GB" sz="36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mukaisesti</a:t>
              </a:r>
              <a:endParaRPr lang="en-GB" sz="3600" spc="31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>
                <a:lnSpc>
                  <a:spcPts val="8370"/>
                </a:lnSpc>
              </a:pPr>
              <a:endParaRPr lang="en-US" sz="3600" spc="31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 algn="ctr">
                <a:lnSpc>
                  <a:spcPts val="8370"/>
                </a:lnSpc>
              </a:pPr>
              <a:r>
                <a:rPr lang="en-GB" sz="36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Teoreettinen</a:t>
              </a:r>
              <a:r>
                <a:rPr lang="en-GB" sz="36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</a:t>
              </a:r>
              <a:r>
                <a:rPr lang="en-GB" sz="36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tulipalo</a:t>
              </a:r>
              <a:endParaRPr lang="en-GB" sz="3600" spc="31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271669" y="9619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4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697BD85A-BDCD-4F78-AF25-BD257827B586}"/>
              </a:ext>
            </a:extLst>
          </p:cNvPr>
          <p:cNvSpPr txBox="1"/>
          <p:nvPr/>
        </p:nvSpPr>
        <p:spPr>
          <a:xfrm>
            <a:off x="9651560" y="9726747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fi-FI" sz="1600" spc="80" dirty="0">
                <a:solidFill>
                  <a:srgbClr val="52584D"/>
                </a:solidFill>
                <a:latin typeface="Glacial Indifference"/>
              </a:rPr>
              <a:t>Luento 6: Puurakennusten paloturvallisuus ja suojaratkaisut</a:t>
            </a:r>
            <a:endParaRPr lang="en-US" sz="1600" spc="80" dirty="0">
              <a:solidFill>
                <a:srgbClr val="52584D"/>
              </a:solidFill>
              <a:latin typeface="Glacial Indifference"/>
            </a:endParaRPr>
          </a:p>
        </p:txBody>
      </p:sp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A282B078-3534-4583-879C-E3C76A4342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6877663"/>
              </p:ext>
            </p:extLst>
          </p:nvPr>
        </p:nvGraphicFramePr>
        <p:xfrm>
          <a:off x="7746277" y="1485901"/>
          <a:ext cx="10290705" cy="758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Vienādsānu trīsstūris 3">
            <a:extLst>
              <a:ext uri="{FF2B5EF4-FFF2-40B4-BE49-F238E27FC236}">
                <a16:creationId xmlns:a16="http://schemas.microsoft.com/office/drawing/2014/main" id="{90091334-A721-45FB-8638-2ECA5B56A4E1}"/>
              </a:ext>
            </a:extLst>
          </p:cNvPr>
          <p:cNvSpPr/>
          <p:nvPr/>
        </p:nvSpPr>
        <p:spPr>
          <a:xfrm>
            <a:off x="10972800" y="4974440"/>
            <a:ext cx="3048000" cy="1616860"/>
          </a:xfrm>
          <a:prstGeom prst="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1" name="Attēls 10">
            <a:extLst>
              <a:ext uri="{FF2B5EF4-FFF2-40B4-BE49-F238E27FC236}">
                <a16:creationId xmlns:a16="http://schemas.microsoft.com/office/drawing/2014/main" id="{99C5655D-F494-441F-A9EB-43F9A96F6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734800" y="6294374"/>
            <a:ext cx="1531885" cy="1640630"/>
          </a:xfrm>
          <a:prstGeom prst="rect">
            <a:avLst/>
          </a:prstGeom>
        </p:spPr>
      </p:pic>
      <p:sp>
        <p:nvSpPr>
          <p:cNvPr id="5" name="Bultiņa: uz augšu 4">
            <a:extLst>
              <a:ext uri="{FF2B5EF4-FFF2-40B4-BE49-F238E27FC236}">
                <a16:creationId xmlns:a16="http://schemas.microsoft.com/office/drawing/2014/main" id="{D5C683CE-C08E-4BE2-A9A1-2DA843D5FE21}"/>
              </a:ext>
            </a:extLst>
          </p:cNvPr>
          <p:cNvSpPr/>
          <p:nvPr/>
        </p:nvSpPr>
        <p:spPr>
          <a:xfrm rot="18677773">
            <a:off x="11658601" y="5969446"/>
            <a:ext cx="381000" cy="46507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Bultiņa: uz augšu 14">
            <a:extLst>
              <a:ext uri="{FF2B5EF4-FFF2-40B4-BE49-F238E27FC236}">
                <a16:creationId xmlns:a16="http://schemas.microsoft.com/office/drawing/2014/main" id="{98DEDBC8-7376-4F2D-BD7E-D9DD982DD7A1}"/>
              </a:ext>
            </a:extLst>
          </p:cNvPr>
          <p:cNvSpPr/>
          <p:nvPr/>
        </p:nvSpPr>
        <p:spPr>
          <a:xfrm>
            <a:off x="12217179" y="5733089"/>
            <a:ext cx="381000" cy="46507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Bultiņa: uz augšu 15">
            <a:extLst>
              <a:ext uri="{FF2B5EF4-FFF2-40B4-BE49-F238E27FC236}">
                <a16:creationId xmlns:a16="http://schemas.microsoft.com/office/drawing/2014/main" id="{95F359E8-ED05-421C-9499-4C8E56DA5728}"/>
              </a:ext>
            </a:extLst>
          </p:cNvPr>
          <p:cNvSpPr/>
          <p:nvPr/>
        </p:nvSpPr>
        <p:spPr>
          <a:xfrm rot="2745815">
            <a:off x="12784306" y="5938748"/>
            <a:ext cx="381000" cy="46507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Bultiņa: uz augšu 16">
            <a:extLst>
              <a:ext uri="{FF2B5EF4-FFF2-40B4-BE49-F238E27FC236}">
                <a16:creationId xmlns:a16="http://schemas.microsoft.com/office/drawing/2014/main" id="{F630CF19-0123-45BF-A6B0-D4E60FD5D778}"/>
              </a:ext>
            </a:extLst>
          </p:cNvPr>
          <p:cNvSpPr/>
          <p:nvPr/>
        </p:nvSpPr>
        <p:spPr>
          <a:xfrm rot="5400000">
            <a:off x="13262313" y="7001361"/>
            <a:ext cx="381000" cy="46507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Bultiņa: uz augšu 17">
            <a:extLst>
              <a:ext uri="{FF2B5EF4-FFF2-40B4-BE49-F238E27FC236}">
                <a16:creationId xmlns:a16="http://schemas.microsoft.com/office/drawing/2014/main" id="{6BCF81CB-D3F5-4243-8228-A20128EA31B4}"/>
              </a:ext>
            </a:extLst>
          </p:cNvPr>
          <p:cNvSpPr/>
          <p:nvPr/>
        </p:nvSpPr>
        <p:spPr>
          <a:xfrm rot="16200000">
            <a:off x="11218700" y="7018845"/>
            <a:ext cx="381000" cy="46507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0C3053-B604-4165-88B6-7580F0C4236C}"/>
                  </a:ext>
                </a:extLst>
              </p:cNvPr>
              <p:cNvSpPr txBox="1"/>
              <p:nvPr/>
            </p:nvSpPr>
            <p:spPr>
              <a:xfrm>
                <a:off x="12619775" y="4114694"/>
                <a:ext cx="3787768" cy="39940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v-LV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v-LV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lv-LV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lv-LV" sz="2400" b="0" i="1" smtClean="0">
                          <a:latin typeface="Cambria Math" panose="02040503050406030204" pitchFamily="18" charset="0"/>
                        </a:rPr>
                        <m:t>=20+354</m:t>
                      </m:r>
                      <m:sSub>
                        <m:sSubPr>
                          <m:ctrlPr>
                            <a:rPr lang="lv-LV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v-LV" sz="24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lv-LV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lv-LV" sz="2400" b="0" i="1" smtClean="0">
                          <a:latin typeface="Cambria Math" panose="02040503050406030204" pitchFamily="18" charset="0"/>
                        </a:rPr>
                        <m:t>(8</m:t>
                      </m:r>
                      <m:r>
                        <a:rPr lang="lv-LV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lv-LV" sz="24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lv-LV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0C3053-B604-4165-88B6-7580F0C42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9775" y="4114694"/>
                <a:ext cx="3787768" cy="399405"/>
              </a:xfrm>
              <a:prstGeom prst="rect">
                <a:avLst/>
              </a:prstGeom>
              <a:blipFill>
                <a:blip r:embed="rId5"/>
                <a:stretch>
                  <a:fillRect l="-1118" r="-2077" b="-20000"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Taisns bultveida savienotājs 19">
            <a:extLst>
              <a:ext uri="{FF2B5EF4-FFF2-40B4-BE49-F238E27FC236}">
                <a16:creationId xmlns:a16="http://schemas.microsoft.com/office/drawing/2014/main" id="{B72CA23A-F471-4FF0-9B03-B3A72E1B5291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11353800" y="3914992"/>
            <a:ext cx="1265975" cy="3994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70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408523" y="1151544"/>
            <a:ext cx="7114272" cy="40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GB" sz="2400" b="1" u="sng" spc="120" dirty="0" err="1">
                <a:solidFill>
                  <a:srgbClr val="456A2C"/>
                </a:solidFill>
                <a:latin typeface="Glacial Indifference"/>
              </a:rPr>
              <a:t>Puumateriaalien</a:t>
            </a:r>
            <a:r>
              <a:rPr lang="en-GB" sz="2400" b="1" u="sng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GB" sz="2400" b="1" u="sng" spc="120" dirty="0" err="1">
                <a:solidFill>
                  <a:srgbClr val="456A2C"/>
                </a:solidFill>
                <a:latin typeface="Glacial Indifference"/>
              </a:rPr>
              <a:t>hiiltymisnopeudet</a:t>
            </a:r>
            <a:endParaRPr lang="en-GB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85850" y="-335920"/>
            <a:ext cx="6480000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356649"/>
            <a:ext cx="5245009" cy="5509200"/>
            <a:chOff x="0" y="-896068"/>
            <a:chExt cx="9216551" cy="7345601"/>
          </a:xfrm>
        </p:grpSpPr>
        <p:sp>
          <p:nvSpPr>
            <p:cNvPr id="8" name="TextBox 8"/>
            <p:cNvSpPr txBox="1"/>
            <p:nvPr/>
          </p:nvSpPr>
          <p:spPr>
            <a:xfrm>
              <a:off x="0" y="-896068"/>
              <a:ext cx="9216551" cy="73456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GB" sz="36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Nimellislämpötila-aika</a:t>
              </a:r>
              <a:r>
                <a:rPr lang="en-GB" sz="36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</a:t>
              </a:r>
              <a:r>
                <a:rPr lang="en-GB" sz="36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Eurokoodi</a:t>
              </a:r>
              <a:r>
                <a:rPr lang="en-GB" sz="36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 </a:t>
              </a:r>
              <a:r>
                <a:rPr lang="en-GB" sz="36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osan</a:t>
              </a:r>
              <a:r>
                <a:rPr lang="en-GB" sz="36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1-2 </a:t>
              </a:r>
              <a:r>
                <a:rPr lang="en-GB" sz="36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mukaisesti</a:t>
              </a:r>
              <a:endParaRPr lang="en-GB" sz="3600" spc="31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>
                <a:lnSpc>
                  <a:spcPts val="8370"/>
                </a:lnSpc>
              </a:pPr>
              <a:endParaRPr lang="en-GB" sz="4500" spc="310" dirty="0">
                <a:solidFill>
                  <a:schemeClr val="bg1"/>
                </a:solidFill>
                <a:latin typeface="League Spartan"/>
              </a:endParaRPr>
            </a:p>
            <a:p>
              <a:pPr algn="ctr"/>
              <a:r>
                <a:rPr lang="en-GB" sz="36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Teoreettinen</a:t>
              </a:r>
              <a:r>
                <a:rPr lang="en-GB" sz="36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</a:t>
              </a:r>
              <a:r>
                <a:rPr lang="en-GB" sz="36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tulipalo</a:t>
              </a:r>
              <a:r>
                <a:rPr lang="en-GB" sz="36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– </a:t>
              </a:r>
              <a:r>
                <a:rPr lang="en-GB" sz="36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normaalit</a:t>
              </a:r>
              <a:r>
                <a:rPr lang="en-GB" sz="36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</a:t>
              </a:r>
              <a:r>
                <a:rPr lang="en-GB" sz="36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hiiltymisnopeudet</a:t>
              </a:r>
              <a:endParaRPr lang="en-GB" sz="3600" spc="31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271669" y="9619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5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697BD85A-BDCD-4F78-AF25-BD257827B586}"/>
              </a:ext>
            </a:extLst>
          </p:cNvPr>
          <p:cNvSpPr txBox="1"/>
          <p:nvPr/>
        </p:nvSpPr>
        <p:spPr>
          <a:xfrm>
            <a:off x="9651560" y="9726747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fi-FI" sz="1600" spc="80" dirty="0">
                <a:solidFill>
                  <a:srgbClr val="52584D"/>
                </a:solidFill>
                <a:latin typeface="Glacial Indifference"/>
              </a:rPr>
              <a:t>Luento 6: Puurakennusten paloturvallisuus ja suojaratkaisut</a:t>
            </a:r>
            <a:endParaRPr lang="en-US" sz="1600" spc="80" dirty="0">
              <a:solidFill>
                <a:srgbClr val="52584D"/>
              </a:solidFill>
              <a:latin typeface="Glacial Indifference"/>
            </a:endParaRPr>
          </a:p>
        </p:txBody>
      </p:sp>
      <p:pic>
        <p:nvPicPr>
          <p:cNvPr id="21" name="Picture 8">
            <a:extLst>
              <a:ext uri="{FF2B5EF4-FFF2-40B4-BE49-F238E27FC236}">
                <a16:creationId xmlns:a16="http://schemas.microsoft.com/office/drawing/2014/main" id="{9A869CEE-1B84-4537-8F26-610C18EE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129" y="2089713"/>
            <a:ext cx="9760672" cy="672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2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1" y="-335920"/>
            <a:ext cx="6480000" cy="1087200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5433452" cy="5386090"/>
            <a:chOff x="0" y="-95249"/>
            <a:chExt cx="9216551" cy="7181456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71814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GB" sz="36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Nimellislämpötila-aika</a:t>
              </a:r>
              <a:r>
                <a:rPr lang="en-GB" sz="36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</a:t>
              </a:r>
              <a:r>
                <a:rPr lang="en-GB" sz="36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Eurokoodi</a:t>
              </a:r>
              <a:r>
                <a:rPr lang="en-GB" sz="36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 </a:t>
              </a:r>
              <a:r>
                <a:rPr lang="en-GB" sz="36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osan</a:t>
              </a:r>
              <a:r>
                <a:rPr lang="en-GB" sz="36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1-2 </a:t>
              </a:r>
              <a:r>
                <a:rPr lang="en-GB" sz="36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mukaisesti</a:t>
              </a:r>
              <a:endParaRPr lang="en-GB" sz="3600" spc="31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>
                <a:lnSpc>
                  <a:spcPts val="8370"/>
                </a:lnSpc>
              </a:pPr>
              <a:endParaRPr lang="en-US" sz="4500" spc="310" dirty="0">
                <a:solidFill>
                  <a:schemeClr val="bg1"/>
                </a:solidFill>
                <a:latin typeface="League Spartan"/>
              </a:endParaRPr>
            </a:p>
            <a:p>
              <a:pPr algn="ctr">
                <a:lnSpc>
                  <a:spcPts val="8370"/>
                </a:lnSpc>
              </a:pPr>
              <a:r>
                <a:rPr lang="en-GB" sz="36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Teoreettinen</a:t>
              </a:r>
              <a:r>
                <a:rPr lang="en-GB" sz="36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</a:t>
              </a:r>
              <a:r>
                <a:rPr lang="en-GB" sz="36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tulipalo</a:t>
              </a:r>
              <a:endParaRPr lang="en-GB" sz="3600" spc="31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271669" y="9619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6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697BD85A-BDCD-4F78-AF25-BD257827B586}"/>
              </a:ext>
            </a:extLst>
          </p:cNvPr>
          <p:cNvSpPr txBox="1"/>
          <p:nvPr/>
        </p:nvSpPr>
        <p:spPr>
          <a:xfrm>
            <a:off x="9651560" y="9726747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fi-FI" sz="1600" spc="80" dirty="0">
                <a:solidFill>
                  <a:srgbClr val="52584D"/>
                </a:solidFill>
                <a:latin typeface="Glacial Indifference"/>
              </a:rPr>
              <a:t>Luento 6: Puurakennusten paloturvallisuus ja suojaratkaisut</a:t>
            </a:r>
            <a:endParaRPr lang="en-US" sz="1600" spc="80" dirty="0">
              <a:solidFill>
                <a:srgbClr val="52584D"/>
              </a:solidFill>
              <a:latin typeface="Glacial Indifference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820A2348-83AB-4B1F-82F5-AE990DE01D68}"/>
              </a:ext>
            </a:extLst>
          </p:cNvPr>
          <p:cNvSpPr txBox="1"/>
          <p:nvPr/>
        </p:nvSpPr>
        <p:spPr>
          <a:xfrm>
            <a:off x="10145028" y="971550"/>
            <a:ext cx="7114272" cy="40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fi-FI" sz="2400" b="1" u="sng" spc="120" dirty="0">
                <a:solidFill>
                  <a:srgbClr val="456A2C"/>
                </a:solidFill>
                <a:latin typeface="Glacial Indifference"/>
              </a:rPr>
              <a:t>Ulkopuolisen tulen lämpötila-aikakuvaaja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A282B078-3534-4583-879C-E3C76A4342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0392274"/>
              </p:ext>
            </p:extLst>
          </p:nvPr>
        </p:nvGraphicFramePr>
        <p:xfrm>
          <a:off x="7754252" y="1811569"/>
          <a:ext cx="9619347" cy="7112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aisnstūris 20">
            <a:extLst>
              <a:ext uri="{FF2B5EF4-FFF2-40B4-BE49-F238E27FC236}">
                <a16:creationId xmlns:a16="http://schemas.microsoft.com/office/drawing/2014/main" id="{A723546F-A261-44BE-A08E-257974BD343F}"/>
              </a:ext>
            </a:extLst>
          </p:cNvPr>
          <p:cNvSpPr/>
          <p:nvPr/>
        </p:nvSpPr>
        <p:spPr>
          <a:xfrm>
            <a:off x="10972800" y="6663551"/>
            <a:ext cx="3048000" cy="1600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/>
          </a:p>
        </p:txBody>
      </p:sp>
      <p:sp>
        <p:nvSpPr>
          <p:cNvPr id="12" name="Vienādsānu trīsstūris 11">
            <a:extLst>
              <a:ext uri="{FF2B5EF4-FFF2-40B4-BE49-F238E27FC236}">
                <a16:creationId xmlns:a16="http://schemas.microsoft.com/office/drawing/2014/main" id="{2A912E76-6BF0-4ED7-99D8-A92E3F2057FE}"/>
              </a:ext>
            </a:extLst>
          </p:cNvPr>
          <p:cNvSpPr/>
          <p:nvPr/>
        </p:nvSpPr>
        <p:spPr>
          <a:xfrm>
            <a:off x="10972800" y="5050640"/>
            <a:ext cx="3048000" cy="1616860"/>
          </a:xfrm>
          <a:prstGeom prst="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5" name="Attēls 14">
            <a:extLst>
              <a:ext uri="{FF2B5EF4-FFF2-40B4-BE49-F238E27FC236}">
                <a16:creationId xmlns:a16="http://schemas.microsoft.com/office/drawing/2014/main" id="{6E22F56F-E72D-4D4F-B376-E19C012BF9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144000" y="6413583"/>
            <a:ext cx="1531885" cy="1640630"/>
          </a:xfrm>
          <a:prstGeom prst="rect">
            <a:avLst/>
          </a:prstGeom>
        </p:spPr>
      </p:pic>
      <p:sp>
        <p:nvSpPr>
          <p:cNvPr id="16" name="Bultiņa: uz augšu 15">
            <a:extLst>
              <a:ext uri="{FF2B5EF4-FFF2-40B4-BE49-F238E27FC236}">
                <a16:creationId xmlns:a16="http://schemas.microsoft.com/office/drawing/2014/main" id="{E91A86B5-09BE-4C03-923E-C54C06E52B74}"/>
              </a:ext>
            </a:extLst>
          </p:cNvPr>
          <p:cNvSpPr/>
          <p:nvPr/>
        </p:nvSpPr>
        <p:spPr>
          <a:xfrm rot="5400000">
            <a:off x="10426988" y="6048449"/>
            <a:ext cx="381000" cy="46507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Bultiņa: uz augšu 16">
            <a:extLst>
              <a:ext uri="{FF2B5EF4-FFF2-40B4-BE49-F238E27FC236}">
                <a16:creationId xmlns:a16="http://schemas.microsoft.com/office/drawing/2014/main" id="{00188A71-4B13-4588-A0E1-75D0139B9C51}"/>
              </a:ext>
            </a:extLst>
          </p:cNvPr>
          <p:cNvSpPr/>
          <p:nvPr/>
        </p:nvSpPr>
        <p:spPr>
          <a:xfrm rot="5400000">
            <a:off x="10431434" y="6702652"/>
            <a:ext cx="381000" cy="46507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Bultiņa: uz augšu 17">
            <a:extLst>
              <a:ext uri="{FF2B5EF4-FFF2-40B4-BE49-F238E27FC236}">
                <a16:creationId xmlns:a16="http://schemas.microsoft.com/office/drawing/2014/main" id="{25E2BE73-FABD-4257-AF91-CC9827BBBDCD}"/>
              </a:ext>
            </a:extLst>
          </p:cNvPr>
          <p:cNvSpPr/>
          <p:nvPr/>
        </p:nvSpPr>
        <p:spPr>
          <a:xfrm rot="5400000">
            <a:off x="10426988" y="7357414"/>
            <a:ext cx="381000" cy="46507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73C7A16-1209-485A-B674-121F4D1242B3}"/>
                  </a:ext>
                </a:extLst>
              </p:cNvPr>
              <p:cNvSpPr txBox="1"/>
              <p:nvPr/>
            </p:nvSpPr>
            <p:spPr>
              <a:xfrm>
                <a:off x="10759272" y="4308873"/>
                <a:ext cx="6277359" cy="406843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v-LV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v-LV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lv-LV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lv-LV" sz="2400" b="0" i="1" smtClean="0">
                          <a:latin typeface="Cambria Math" panose="02040503050406030204" pitchFamily="18" charset="0"/>
                        </a:rPr>
                        <m:t>=660</m:t>
                      </m:r>
                      <m:d>
                        <m:dPr>
                          <m:ctrlPr>
                            <a:rPr lang="lv-LV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v-LV" sz="2400" b="0" i="1" smtClean="0">
                              <a:latin typeface="Cambria Math" panose="02040503050406030204" pitchFamily="18" charset="0"/>
                            </a:rPr>
                            <m:t>1−0,687</m:t>
                          </m:r>
                          <m:sSup>
                            <m:sSupPr>
                              <m:ctrlP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  <m:t>−0,32</m:t>
                              </m:r>
                              <m: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lv-LV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  <m:t>0,313</m:t>
                              </m:r>
                              <m: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  <m:t>−3,8</m:t>
                              </m:r>
                              <m: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lv-LV" sz="2400" b="0" i="1" smtClean="0">
                          <a:latin typeface="Cambria Math" panose="02040503050406030204" pitchFamily="18" charset="0"/>
                        </a:rPr>
                        <m:t>+20</m:t>
                      </m:r>
                    </m:oMath>
                  </m:oMathPara>
                </a14:m>
                <a:endParaRPr lang="lv-LV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73C7A16-1209-485A-B674-121F4D124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9272" y="4308873"/>
                <a:ext cx="6277359" cy="406843"/>
              </a:xfrm>
              <a:prstGeom prst="rect">
                <a:avLst/>
              </a:prstGeom>
              <a:blipFill>
                <a:blip r:embed="rId5"/>
                <a:stretch>
                  <a:fillRect l="-484" r="-484" b="-15493"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Taisns bultveida savienotājs 19">
            <a:extLst>
              <a:ext uri="{FF2B5EF4-FFF2-40B4-BE49-F238E27FC236}">
                <a16:creationId xmlns:a16="http://schemas.microsoft.com/office/drawing/2014/main" id="{D4E8F7FF-2E32-4C1F-B841-3349191669A0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9645698" y="3813683"/>
            <a:ext cx="1113574" cy="69861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877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ma 20">
            <a:extLst>
              <a:ext uri="{FF2B5EF4-FFF2-40B4-BE49-F238E27FC236}">
                <a16:creationId xmlns:a16="http://schemas.microsoft.com/office/drawing/2014/main" id="{A282B078-3534-4583-879C-E3C76A4342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6746523"/>
              </p:ext>
            </p:extLst>
          </p:nvPr>
        </p:nvGraphicFramePr>
        <p:xfrm>
          <a:off x="7772400" y="1562101"/>
          <a:ext cx="10286999" cy="7467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32" name="Picture 8" descr="Attēlu rezultāti vaicājumam “fuel clipart”">
            <a:extLst>
              <a:ext uri="{FF2B5EF4-FFF2-40B4-BE49-F238E27FC236}">
                <a16:creationId xmlns:a16="http://schemas.microsoft.com/office/drawing/2014/main" id="{FE7C376D-1B22-47CC-9546-A2EB105DC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774" y="5117350"/>
            <a:ext cx="3184779" cy="318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2"/>
          <p:cNvSpPr txBox="1"/>
          <p:nvPr/>
        </p:nvSpPr>
        <p:spPr>
          <a:xfrm>
            <a:off x="10145028" y="971550"/>
            <a:ext cx="7114272" cy="40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fi-FI" sz="2400" b="1" u="sng" spc="120" dirty="0">
                <a:solidFill>
                  <a:srgbClr val="456A2C"/>
                </a:solidFill>
                <a:latin typeface="Glacial Indifference"/>
              </a:rPr>
              <a:t>Hiilivetypalon lämpötila-aikakuvaaja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85850" y="-335920"/>
            <a:ext cx="6480000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5245009" cy="5340501"/>
            <a:chOff x="0" y="-95249"/>
            <a:chExt cx="9216551" cy="7120669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7120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GB" sz="36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Nimellislämpötila-aika</a:t>
              </a:r>
              <a:r>
                <a:rPr lang="en-GB" sz="36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</a:t>
              </a:r>
              <a:r>
                <a:rPr lang="en-GB" sz="36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Eurokoodi</a:t>
              </a:r>
              <a:r>
                <a:rPr lang="en-GB" sz="36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 </a:t>
              </a:r>
              <a:r>
                <a:rPr lang="en-GB" sz="36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osan</a:t>
              </a:r>
              <a:r>
                <a:rPr lang="en-GB" sz="36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1-2 </a:t>
              </a:r>
              <a:r>
                <a:rPr lang="en-GB" sz="36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mukaisesti</a:t>
              </a:r>
              <a:endParaRPr lang="en-GB" sz="3600" spc="31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>
                <a:lnSpc>
                  <a:spcPts val="8370"/>
                </a:lnSpc>
              </a:pPr>
              <a:endParaRPr lang="en-US" sz="4500" spc="310" dirty="0">
                <a:solidFill>
                  <a:schemeClr val="bg1"/>
                </a:solidFill>
                <a:latin typeface="League Spartan"/>
              </a:endParaRPr>
            </a:p>
            <a:p>
              <a:pPr algn="ctr">
                <a:lnSpc>
                  <a:spcPts val="8370"/>
                </a:lnSpc>
              </a:pPr>
              <a:r>
                <a:rPr lang="en-GB" sz="36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Teoreettinen</a:t>
              </a:r>
              <a:r>
                <a:rPr lang="en-GB" sz="36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</a:t>
              </a:r>
              <a:r>
                <a:rPr lang="en-GB" sz="36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tulipalo</a:t>
              </a:r>
              <a:endParaRPr lang="en-GB" sz="3600" spc="31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271669" y="9619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7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697BD85A-BDCD-4F78-AF25-BD257827B586}"/>
              </a:ext>
            </a:extLst>
          </p:cNvPr>
          <p:cNvSpPr txBox="1"/>
          <p:nvPr/>
        </p:nvSpPr>
        <p:spPr>
          <a:xfrm>
            <a:off x="9651560" y="9726747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fi-FI" sz="1600" spc="80" dirty="0">
                <a:solidFill>
                  <a:srgbClr val="52584D"/>
                </a:solidFill>
                <a:latin typeface="Glacial Indifference"/>
              </a:rPr>
              <a:t>Luento 6: Puurakennusten paloturvallisuus ja suojaratkaisut</a:t>
            </a:r>
            <a:endParaRPr lang="en-US" sz="1600" spc="80" dirty="0">
              <a:solidFill>
                <a:srgbClr val="52584D"/>
              </a:solidFill>
              <a:latin typeface="Glacial Indifferenc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0C3053-B604-4165-88B6-7580F0C4236C}"/>
                  </a:ext>
                </a:extLst>
              </p:cNvPr>
              <p:cNvSpPr txBox="1"/>
              <p:nvPr/>
            </p:nvSpPr>
            <p:spPr>
              <a:xfrm>
                <a:off x="10820400" y="4623293"/>
                <a:ext cx="6577122" cy="4121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v-LV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v-LV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lv-LV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lv-LV" sz="2400" b="0" i="1" smtClean="0">
                          <a:latin typeface="Cambria Math" panose="02040503050406030204" pitchFamily="18" charset="0"/>
                        </a:rPr>
                        <m:t>=1080</m:t>
                      </m:r>
                      <m:d>
                        <m:dPr>
                          <m:ctrlPr>
                            <a:rPr lang="lv-LV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v-LV" sz="2400" b="0" i="1" smtClean="0">
                              <a:latin typeface="Cambria Math" panose="02040503050406030204" pitchFamily="18" charset="0"/>
                            </a:rPr>
                            <m:t>1−0,325</m:t>
                          </m:r>
                          <m:sSup>
                            <m:sSupPr>
                              <m:ctrlP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  <m:t>−0,167</m:t>
                              </m:r>
                              <m: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lv-LV" sz="2400" b="0" i="1" smtClean="0">
                              <a:latin typeface="Cambria Math" panose="02040503050406030204" pitchFamily="18" charset="0"/>
                            </a:rPr>
                            <m:t>−0,675</m:t>
                          </m:r>
                          <m:sSup>
                            <m:sSupPr>
                              <m:ctrlP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  <m:t>−2,5</m:t>
                              </m:r>
                              <m: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lv-LV" sz="2400" b="0" i="1" smtClean="0">
                          <a:latin typeface="Cambria Math" panose="02040503050406030204" pitchFamily="18" charset="0"/>
                        </a:rPr>
                        <m:t>+20</m:t>
                      </m:r>
                    </m:oMath>
                  </m:oMathPara>
                </a14:m>
                <a:endParaRPr lang="lv-LV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0C3053-B604-4165-88B6-7580F0C42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400" y="4623293"/>
                <a:ext cx="6577122" cy="412100"/>
              </a:xfrm>
              <a:prstGeom prst="rect">
                <a:avLst/>
              </a:prstGeom>
              <a:blipFill>
                <a:blip r:embed="rId4"/>
                <a:stretch>
                  <a:fillRect l="-369" r="-462" b="-16667"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 descr="Attēlu rezultāti vaicājumam “fuel clipart”">
            <a:extLst>
              <a:ext uri="{FF2B5EF4-FFF2-40B4-BE49-F238E27FC236}">
                <a16:creationId xmlns:a16="http://schemas.microsoft.com/office/drawing/2014/main" id="{A63DCD50-AF07-4471-B97D-ABD22DE71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6120309"/>
            <a:ext cx="2022647" cy="207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Taisns bultveida savienotājs 19">
            <a:extLst>
              <a:ext uri="{FF2B5EF4-FFF2-40B4-BE49-F238E27FC236}">
                <a16:creationId xmlns:a16="http://schemas.microsoft.com/office/drawing/2014/main" id="{B72CA23A-F471-4FF0-9B03-B3A72E1B5291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9651560" y="3712355"/>
            <a:ext cx="1168840" cy="11169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Attēls 10">
            <a:extLst>
              <a:ext uri="{FF2B5EF4-FFF2-40B4-BE49-F238E27FC236}">
                <a16:creationId xmlns:a16="http://schemas.microsoft.com/office/drawing/2014/main" id="{99C5655D-F494-441F-A9EB-43F9A96F66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506200" y="6455955"/>
            <a:ext cx="1531885" cy="164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33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45028" y="971550"/>
            <a:ext cx="7114272" cy="40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fi-FI" sz="2400" b="1" u="sng" spc="120" dirty="0">
                <a:solidFill>
                  <a:srgbClr val="456A2C"/>
                </a:solidFill>
                <a:latin typeface="Glacial Indifference"/>
              </a:rPr>
              <a:t>Todellinen tulipalon lämpötila-aikakuvaaja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53554" y="-335920"/>
            <a:ext cx="6480000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334018" y="957263"/>
            <a:ext cx="6006264" cy="3990067"/>
            <a:chOff x="0" y="-95249"/>
            <a:chExt cx="9216551" cy="5320090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5320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GB" sz="36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Nimellislämpötila-aika</a:t>
              </a:r>
              <a:r>
                <a:rPr lang="en-GB" sz="36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</a:t>
              </a:r>
              <a:r>
                <a:rPr lang="en-GB" sz="36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Eurokoodi</a:t>
              </a:r>
              <a:r>
                <a:rPr lang="en-GB" sz="36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 </a:t>
              </a:r>
              <a:r>
                <a:rPr lang="en-GB" sz="36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osan</a:t>
              </a:r>
              <a:r>
                <a:rPr lang="en-GB" sz="36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1-2 </a:t>
              </a:r>
              <a:r>
                <a:rPr lang="en-GB" sz="36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mukaisesti</a:t>
              </a:r>
              <a:endParaRPr lang="en-GB" sz="3600" spc="31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lv-LV" sz="4500" spc="310" dirty="0">
                <a:solidFill>
                  <a:schemeClr val="bg1"/>
                </a:solidFill>
                <a:latin typeface="League Spartan"/>
              </a:endParaRPr>
            </a:p>
            <a:p>
              <a:pPr algn="ctr"/>
              <a:endParaRPr lang="en-GB" sz="4500" spc="310" dirty="0">
                <a:solidFill>
                  <a:schemeClr val="bg1"/>
                </a:solidFill>
                <a:latin typeface="League Spartan"/>
              </a:endParaRPr>
            </a:p>
            <a:p>
              <a:pPr algn="ctr">
                <a:lnSpc>
                  <a:spcPts val="8370"/>
                </a:lnSpc>
              </a:pPr>
              <a:r>
                <a:rPr lang="fi-FI" sz="36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Todellinen tulipalo</a:t>
              </a:r>
              <a:endParaRPr lang="en-GB" sz="3600" spc="31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271669" y="9619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8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697BD85A-BDCD-4F78-AF25-BD257827B586}"/>
              </a:ext>
            </a:extLst>
          </p:cNvPr>
          <p:cNvSpPr txBox="1"/>
          <p:nvPr/>
        </p:nvSpPr>
        <p:spPr>
          <a:xfrm>
            <a:off x="9651560" y="9726747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fi-FI" sz="1600" spc="80" dirty="0">
                <a:solidFill>
                  <a:srgbClr val="52584D"/>
                </a:solidFill>
                <a:latin typeface="Glacial Indifference"/>
              </a:rPr>
              <a:t>Luento 6: Puurakennusten paloturvallisuus ja suojaratkaisut</a:t>
            </a:r>
            <a:endParaRPr lang="en-US" sz="1600" spc="80" dirty="0">
              <a:solidFill>
                <a:srgbClr val="52584D"/>
              </a:solidFill>
              <a:latin typeface="Glacial Indifference"/>
            </a:endParaRP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9CA645C2-D7C7-4C04-8612-FC5B3742FD02}"/>
              </a:ext>
            </a:extLst>
          </p:cNvPr>
          <p:cNvGrpSpPr/>
          <p:nvPr/>
        </p:nvGrpSpPr>
        <p:grpSpPr>
          <a:xfrm>
            <a:off x="8098513" y="2314816"/>
            <a:ext cx="9830992" cy="5236931"/>
            <a:chOff x="0" y="0"/>
            <a:chExt cx="9756035" cy="2628900"/>
          </a:xfrm>
        </p:grpSpPr>
        <p:cxnSp>
          <p:nvCxnSpPr>
            <p:cNvPr id="11" name="Taisns savienotājs 10">
              <a:extLst>
                <a:ext uri="{FF2B5EF4-FFF2-40B4-BE49-F238E27FC236}">
                  <a16:creationId xmlns:a16="http://schemas.microsoft.com/office/drawing/2014/main" id="{F53A8D96-4F32-4C8A-A3A2-AF7B888F09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84021" y="78818"/>
              <a:ext cx="14511" cy="2531032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Taisns savienotājs 11">
              <a:extLst>
                <a:ext uri="{FF2B5EF4-FFF2-40B4-BE49-F238E27FC236}">
                  <a16:creationId xmlns:a16="http://schemas.microsoft.com/office/drawing/2014/main" id="{6B1F2A7B-941D-43BE-9C78-D7AA3F5100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00653" y="80192"/>
              <a:ext cx="9525" cy="254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Taisns savienotājs 14">
              <a:extLst>
                <a:ext uri="{FF2B5EF4-FFF2-40B4-BE49-F238E27FC236}">
                  <a16:creationId xmlns:a16="http://schemas.microsoft.com/office/drawing/2014/main" id="{0D66A844-D0FB-4077-BF52-40CEA9BF16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14825" y="35487"/>
              <a:ext cx="9525" cy="2562225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upa 15">
              <a:extLst>
                <a:ext uri="{FF2B5EF4-FFF2-40B4-BE49-F238E27FC236}">
                  <a16:creationId xmlns:a16="http://schemas.microsoft.com/office/drawing/2014/main" id="{D2F8CF41-233B-44B3-B6CC-38DAD0AEA739}"/>
                </a:ext>
              </a:extLst>
            </p:cNvPr>
            <p:cNvGrpSpPr/>
            <p:nvPr/>
          </p:nvGrpSpPr>
          <p:grpSpPr>
            <a:xfrm>
              <a:off x="0" y="0"/>
              <a:ext cx="9756035" cy="2628900"/>
              <a:chOff x="0" y="0"/>
              <a:chExt cx="9756035" cy="3770630"/>
            </a:xfrm>
          </p:grpSpPr>
          <p:cxnSp>
            <p:nvCxnSpPr>
              <p:cNvPr id="17" name="Taisns bultveida savienotājs 16">
                <a:extLst>
                  <a:ext uri="{FF2B5EF4-FFF2-40B4-BE49-F238E27FC236}">
                    <a16:creationId xmlns:a16="http://schemas.microsoft.com/office/drawing/2014/main" id="{851D7DB1-D567-4A5B-BB95-66FD770B8B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4850" y="0"/>
                <a:ext cx="0" cy="376237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Taisns bultveida savienotājs 17">
                <a:extLst>
                  <a:ext uri="{FF2B5EF4-FFF2-40B4-BE49-F238E27FC236}">
                    <a16:creationId xmlns:a16="http://schemas.microsoft.com/office/drawing/2014/main" id="{2B6E8D5E-BFC5-4FB8-A529-549B54DB9D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5325" y="3733800"/>
                <a:ext cx="880110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5">
                <a:extLst>
                  <a:ext uri="{FF2B5EF4-FFF2-40B4-BE49-F238E27FC236}">
                    <a16:creationId xmlns:a16="http://schemas.microsoft.com/office/drawing/2014/main" id="{3B3F6867-3A00-427C-B4E5-F7D55F08DB3D}"/>
                  </a:ext>
                </a:extLst>
              </p:cNvPr>
              <p:cNvSpPr txBox="1"/>
              <p:nvPr/>
            </p:nvSpPr>
            <p:spPr>
              <a:xfrm>
                <a:off x="0" y="85725"/>
                <a:ext cx="628650" cy="3684905"/>
              </a:xfrm>
              <a:prstGeom prst="rect">
                <a:avLst/>
              </a:prstGeom>
              <a:noFill/>
            </p:spPr>
            <p:txBody>
              <a:bodyPr vert="vert270" wrap="square" rtlCol="0"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sz="12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Angsana New" panose="02020603050405020304" pitchFamily="18" charset="-34"/>
                  </a:rPr>
                  <a:t>Temperature/ Heat release rate</a:t>
                </a:r>
                <a:endParaRPr lang="lv-LV" sz="1200" kern="10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endParaRPr>
              </a:p>
            </p:txBody>
          </p:sp>
          <p:sp>
            <p:nvSpPr>
              <p:cNvPr id="20" name="TextBox 6">
                <a:extLst>
                  <a:ext uri="{FF2B5EF4-FFF2-40B4-BE49-F238E27FC236}">
                    <a16:creationId xmlns:a16="http://schemas.microsoft.com/office/drawing/2014/main" id="{A96759D2-4307-439B-9FD6-E7BC8D5D9640}"/>
                  </a:ext>
                </a:extLst>
              </p:cNvPr>
              <p:cNvSpPr txBox="1"/>
              <p:nvPr/>
            </p:nvSpPr>
            <p:spPr>
              <a:xfrm>
                <a:off x="8845371" y="3316245"/>
                <a:ext cx="910664" cy="27678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sz="16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Angsana New" panose="02020603050405020304" pitchFamily="18" charset="-34"/>
                  </a:rPr>
                  <a:t>Time</a:t>
                </a:r>
                <a:endParaRPr lang="lv-LV" sz="1600" kern="10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endParaRPr>
              </a:p>
            </p:txBody>
          </p:sp>
          <p:sp>
            <p:nvSpPr>
              <p:cNvPr id="21" name="Brīvforma: forma 20">
                <a:extLst>
                  <a:ext uri="{FF2B5EF4-FFF2-40B4-BE49-F238E27FC236}">
                    <a16:creationId xmlns:a16="http://schemas.microsoft.com/office/drawing/2014/main" id="{97C571A4-641E-43A8-B09B-5C04F4437FB5}"/>
                  </a:ext>
                </a:extLst>
              </p:cNvPr>
              <p:cNvSpPr/>
              <p:nvPr/>
            </p:nvSpPr>
            <p:spPr>
              <a:xfrm>
                <a:off x="704850" y="2771775"/>
                <a:ext cx="1990725" cy="952500"/>
              </a:xfrm>
              <a:custGeom>
                <a:avLst/>
                <a:gdLst>
                  <a:gd name="connsiteX0" fmla="*/ 0 w 1990725"/>
                  <a:gd name="connsiteY0" fmla="*/ 952500 h 952500"/>
                  <a:gd name="connsiteX1" fmla="*/ 1466850 w 1990725"/>
                  <a:gd name="connsiteY1" fmla="*/ 685800 h 952500"/>
                  <a:gd name="connsiteX2" fmla="*/ 1990725 w 1990725"/>
                  <a:gd name="connsiteY2" fmla="*/ 0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0725" h="952500">
                    <a:moveTo>
                      <a:pt x="0" y="952500"/>
                    </a:moveTo>
                    <a:cubicBezTo>
                      <a:pt x="567531" y="898525"/>
                      <a:pt x="1135063" y="844550"/>
                      <a:pt x="1466850" y="685800"/>
                    </a:cubicBezTo>
                    <a:cubicBezTo>
                      <a:pt x="1798637" y="527050"/>
                      <a:pt x="1868488" y="203200"/>
                      <a:pt x="1990725" y="0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2" name="Brīvforma: forma 21">
                <a:extLst>
                  <a:ext uri="{FF2B5EF4-FFF2-40B4-BE49-F238E27FC236}">
                    <a16:creationId xmlns:a16="http://schemas.microsoft.com/office/drawing/2014/main" id="{79B508E0-D54D-4735-BB44-BC2D73C175A2}"/>
                  </a:ext>
                </a:extLst>
              </p:cNvPr>
              <p:cNvSpPr/>
              <p:nvPr/>
            </p:nvSpPr>
            <p:spPr>
              <a:xfrm>
                <a:off x="2695575" y="914400"/>
                <a:ext cx="1609725" cy="1860941"/>
              </a:xfrm>
              <a:custGeom>
                <a:avLst/>
                <a:gdLst>
                  <a:gd name="connsiteX0" fmla="*/ 0 w 1619250"/>
                  <a:gd name="connsiteY0" fmla="*/ 1822841 h 1822841"/>
                  <a:gd name="connsiteX1" fmla="*/ 180975 w 1619250"/>
                  <a:gd name="connsiteY1" fmla="*/ 1298966 h 1822841"/>
                  <a:gd name="connsiteX2" fmla="*/ 304800 w 1619250"/>
                  <a:gd name="connsiteY2" fmla="*/ 432191 h 1822841"/>
                  <a:gd name="connsiteX3" fmla="*/ 933450 w 1619250"/>
                  <a:gd name="connsiteY3" fmla="*/ 22616 h 1822841"/>
                  <a:gd name="connsiteX4" fmla="*/ 1619250 w 1619250"/>
                  <a:gd name="connsiteY4" fmla="*/ 89291 h 182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0" h="1822841">
                    <a:moveTo>
                      <a:pt x="0" y="1822841"/>
                    </a:moveTo>
                    <a:cubicBezTo>
                      <a:pt x="65087" y="1676791"/>
                      <a:pt x="130175" y="1530741"/>
                      <a:pt x="180975" y="1298966"/>
                    </a:cubicBezTo>
                    <a:cubicBezTo>
                      <a:pt x="231775" y="1067191"/>
                      <a:pt x="179388" y="644916"/>
                      <a:pt x="304800" y="432191"/>
                    </a:cubicBezTo>
                    <a:cubicBezTo>
                      <a:pt x="430212" y="219466"/>
                      <a:pt x="714375" y="79766"/>
                      <a:pt x="933450" y="22616"/>
                    </a:cubicBezTo>
                    <a:cubicBezTo>
                      <a:pt x="1152525" y="-34534"/>
                      <a:pt x="1385887" y="27378"/>
                      <a:pt x="1619250" y="89291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3" name="Brīvforma: forma 22">
                <a:extLst>
                  <a:ext uri="{FF2B5EF4-FFF2-40B4-BE49-F238E27FC236}">
                    <a16:creationId xmlns:a16="http://schemas.microsoft.com/office/drawing/2014/main" id="{8145E766-BCD2-4B7A-BB4B-38638B0F4D65}"/>
                  </a:ext>
                </a:extLst>
              </p:cNvPr>
              <p:cNvSpPr/>
              <p:nvPr/>
            </p:nvSpPr>
            <p:spPr>
              <a:xfrm>
                <a:off x="4305300" y="1019175"/>
                <a:ext cx="3028950" cy="2713800"/>
              </a:xfrm>
              <a:custGeom>
                <a:avLst/>
                <a:gdLst>
                  <a:gd name="connsiteX0" fmla="*/ 0 w 3190875"/>
                  <a:gd name="connsiteY0" fmla="*/ 0 h 2724150"/>
                  <a:gd name="connsiteX1" fmla="*/ 419100 w 3190875"/>
                  <a:gd name="connsiteY1" fmla="*/ 219075 h 2724150"/>
                  <a:gd name="connsiteX2" fmla="*/ 1390650 w 3190875"/>
                  <a:gd name="connsiteY2" fmla="*/ 1190625 h 2724150"/>
                  <a:gd name="connsiteX3" fmla="*/ 2181225 w 3190875"/>
                  <a:gd name="connsiteY3" fmla="*/ 2343150 h 2724150"/>
                  <a:gd name="connsiteX4" fmla="*/ 3190875 w 3190875"/>
                  <a:gd name="connsiteY4" fmla="*/ 2724150 h 2724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90875" h="2724150">
                    <a:moveTo>
                      <a:pt x="0" y="0"/>
                    </a:moveTo>
                    <a:cubicBezTo>
                      <a:pt x="93662" y="10319"/>
                      <a:pt x="187325" y="20638"/>
                      <a:pt x="419100" y="219075"/>
                    </a:cubicBezTo>
                    <a:cubicBezTo>
                      <a:pt x="650875" y="417512"/>
                      <a:pt x="1096963" y="836613"/>
                      <a:pt x="1390650" y="1190625"/>
                    </a:cubicBezTo>
                    <a:cubicBezTo>
                      <a:pt x="1684337" y="1544637"/>
                      <a:pt x="1881188" y="2087563"/>
                      <a:pt x="2181225" y="2343150"/>
                    </a:cubicBezTo>
                    <a:cubicBezTo>
                      <a:pt x="2481263" y="2598738"/>
                      <a:pt x="2917825" y="2663825"/>
                      <a:pt x="3190875" y="2724150"/>
                    </a:cubicBezTo>
                  </a:path>
                </a:pathLst>
              </a:custGeom>
              <a:no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4" name="TextBox 12">
                <a:extLst>
                  <a:ext uri="{FF2B5EF4-FFF2-40B4-BE49-F238E27FC236}">
                    <a16:creationId xmlns:a16="http://schemas.microsoft.com/office/drawing/2014/main" id="{68E5735C-41DC-457A-A951-ADA7CB5931E1}"/>
                  </a:ext>
                </a:extLst>
              </p:cNvPr>
              <p:cNvSpPr txBox="1"/>
              <p:nvPr/>
            </p:nvSpPr>
            <p:spPr>
              <a:xfrm>
                <a:off x="876300" y="171448"/>
                <a:ext cx="1752601" cy="1112751"/>
              </a:xfrm>
              <a:prstGeom prst="rect">
                <a:avLst/>
              </a:prstGeom>
              <a:noFill/>
            </p:spPr>
            <p:txBody>
              <a:bodyPr vert="horz" wrap="square" rtlCol="0" anchor="ctr"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sz="1600" kern="1200" dirty="0" err="1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Angsana New" panose="02020603050405020304" pitchFamily="18" charset="-34"/>
                  </a:rPr>
                  <a:t>Tulen</a:t>
                </a:r>
                <a:r>
                  <a:rPr lang="en-GB" sz="16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Angsana New" panose="02020603050405020304" pitchFamily="18" charset="-34"/>
                  </a:rPr>
                  <a:t> </a:t>
                </a:r>
                <a:r>
                  <a:rPr lang="en-GB" sz="1600" kern="1200" dirty="0" err="1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Angsana New" panose="02020603050405020304" pitchFamily="18" charset="-34"/>
                  </a:rPr>
                  <a:t>syttymisen</a:t>
                </a:r>
                <a:r>
                  <a:rPr lang="en-GB" sz="16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Angsana New" panose="02020603050405020304" pitchFamily="18" charset="-34"/>
                  </a:rPr>
                  <a:t> </a:t>
                </a:r>
                <a:r>
                  <a:rPr lang="en-GB" sz="1600" kern="1200" dirty="0" err="1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Angsana New" panose="02020603050405020304" pitchFamily="18" charset="-34"/>
                  </a:rPr>
                  <a:t>ja</a:t>
                </a:r>
                <a:r>
                  <a:rPr lang="en-GB" sz="16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Angsana New" panose="02020603050405020304" pitchFamily="18" charset="-34"/>
                  </a:rPr>
                  <a:t> </a:t>
                </a:r>
                <a:r>
                  <a:rPr lang="en-GB" sz="1600" kern="1200" dirty="0" err="1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Angsana New" panose="02020603050405020304" pitchFamily="18" charset="-34"/>
                  </a:rPr>
                  <a:t>kehittymisen</a:t>
                </a:r>
                <a:r>
                  <a:rPr lang="en-GB" sz="16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Angsana New" panose="02020603050405020304" pitchFamily="18" charset="-34"/>
                  </a:rPr>
                  <a:t> </a:t>
                </a:r>
                <a:r>
                  <a:rPr lang="en-GB" sz="1600" kern="1200" dirty="0" err="1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Angsana New" panose="02020603050405020304" pitchFamily="18" charset="-34"/>
                  </a:rPr>
                  <a:t>vaihe</a:t>
                </a:r>
                <a:endParaRPr lang="lv-LV" sz="1600" kern="10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endParaRPr>
              </a:p>
            </p:txBody>
          </p:sp>
          <p:sp>
            <p:nvSpPr>
              <p:cNvPr id="25" name="TextBox 13">
                <a:extLst>
                  <a:ext uri="{FF2B5EF4-FFF2-40B4-BE49-F238E27FC236}">
                    <a16:creationId xmlns:a16="http://schemas.microsoft.com/office/drawing/2014/main" id="{DBC9D45A-06B8-449D-A868-EAF412C5B470}"/>
                  </a:ext>
                </a:extLst>
              </p:cNvPr>
              <p:cNvSpPr txBox="1"/>
              <p:nvPr/>
            </p:nvSpPr>
            <p:spPr>
              <a:xfrm>
                <a:off x="2753652" y="138113"/>
                <a:ext cx="2315074" cy="676275"/>
              </a:xfrm>
              <a:prstGeom prst="rect">
                <a:avLst/>
              </a:prstGeom>
              <a:noFill/>
            </p:spPr>
            <p:txBody>
              <a:bodyPr vert="horz" wrap="square" rtlCol="0" anchor="ctr"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i-FI" sz="16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Angsana New" panose="02020603050405020304" pitchFamily="18" charset="-34"/>
                  </a:rPr>
                  <a:t>Täysin kehittynyt tuli</a:t>
                </a:r>
                <a:endParaRPr lang="lv-LV" sz="1600" kern="10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endParaRPr>
              </a:p>
            </p:txBody>
          </p:sp>
          <p:sp>
            <p:nvSpPr>
              <p:cNvPr id="26" name="TextBox 14">
                <a:extLst>
                  <a:ext uri="{FF2B5EF4-FFF2-40B4-BE49-F238E27FC236}">
                    <a16:creationId xmlns:a16="http://schemas.microsoft.com/office/drawing/2014/main" id="{C4CDC793-507C-475B-BC05-CE9051A3F31F}"/>
                  </a:ext>
                </a:extLst>
              </p:cNvPr>
              <p:cNvSpPr txBox="1"/>
              <p:nvPr/>
            </p:nvSpPr>
            <p:spPr>
              <a:xfrm>
                <a:off x="6651743" y="2771774"/>
                <a:ext cx="2785454" cy="428625"/>
              </a:xfrm>
              <a:prstGeom prst="rect">
                <a:avLst/>
              </a:prstGeom>
              <a:noFill/>
            </p:spPr>
            <p:txBody>
              <a:bodyPr vert="horz" wrap="square" rtlCol="0"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sz="1600" kern="1200" dirty="0" err="1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Angsana New" panose="02020603050405020304" pitchFamily="18" charset="-34"/>
                  </a:rPr>
                  <a:t>Jäähtymisvaihe</a:t>
                </a:r>
                <a:endParaRPr lang="lv-LV" sz="1600" kern="10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endParaRPr>
              </a:p>
            </p:txBody>
          </p:sp>
          <p:sp>
            <p:nvSpPr>
              <p:cNvPr id="27" name="Brīvforma: forma 26">
                <a:extLst>
                  <a:ext uri="{FF2B5EF4-FFF2-40B4-BE49-F238E27FC236}">
                    <a16:creationId xmlns:a16="http://schemas.microsoft.com/office/drawing/2014/main" id="{127BC6DE-F8E3-4B8B-BB50-DC0E17C0D889}"/>
                  </a:ext>
                </a:extLst>
              </p:cNvPr>
              <p:cNvSpPr/>
              <p:nvPr/>
            </p:nvSpPr>
            <p:spPr>
              <a:xfrm>
                <a:off x="2695575" y="2381250"/>
                <a:ext cx="2628889" cy="400707"/>
              </a:xfrm>
              <a:custGeom>
                <a:avLst/>
                <a:gdLst>
                  <a:gd name="connsiteX0" fmla="*/ 0 w 1619250"/>
                  <a:gd name="connsiteY0" fmla="*/ 379836 h 379836"/>
                  <a:gd name="connsiteX1" fmla="*/ 542925 w 1619250"/>
                  <a:gd name="connsiteY1" fmla="*/ 8361 h 379836"/>
                  <a:gd name="connsiteX2" fmla="*/ 1619250 w 1619250"/>
                  <a:gd name="connsiteY2" fmla="*/ 141711 h 379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0" h="379836">
                    <a:moveTo>
                      <a:pt x="0" y="379836"/>
                    </a:moveTo>
                    <a:cubicBezTo>
                      <a:pt x="136525" y="213942"/>
                      <a:pt x="273050" y="48048"/>
                      <a:pt x="542925" y="8361"/>
                    </a:cubicBezTo>
                    <a:cubicBezTo>
                      <a:pt x="812800" y="-31326"/>
                      <a:pt x="1354138" y="79799"/>
                      <a:pt x="1619250" y="141711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8" name="Brīvforma: forma 27">
                <a:extLst>
                  <a:ext uri="{FF2B5EF4-FFF2-40B4-BE49-F238E27FC236}">
                    <a16:creationId xmlns:a16="http://schemas.microsoft.com/office/drawing/2014/main" id="{73104727-C4E9-452F-B930-92530ACDDCDE}"/>
                  </a:ext>
                </a:extLst>
              </p:cNvPr>
              <p:cNvSpPr/>
              <p:nvPr/>
            </p:nvSpPr>
            <p:spPr>
              <a:xfrm>
                <a:off x="5324475" y="2533650"/>
                <a:ext cx="4057659" cy="1190625"/>
              </a:xfrm>
              <a:custGeom>
                <a:avLst/>
                <a:gdLst>
                  <a:gd name="connsiteX0" fmla="*/ 0 w 3019425"/>
                  <a:gd name="connsiteY0" fmla="*/ 0 h 1190625"/>
                  <a:gd name="connsiteX1" fmla="*/ 514350 w 3019425"/>
                  <a:gd name="connsiteY1" fmla="*/ 161925 h 1190625"/>
                  <a:gd name="connsiteX2" fmla="*/ 1266825 w 3019425"/>
                  <a:gd name="connsiteY2" fmla="*/ 647700 h 1190625"/>
                  <a:gd name="connsiteX3" fmla="*/ 2019300 w 3019425"/>
                  <a:gd name="connsiteY3" fmla="*/ 1028700 h 1190625"/>
                  <a:gd name="connsiteX4" fmla="*/ 3019425 w 3019425"/>
                  <a:gd name="connsiteY4" fmla="*/ 1190625 h 1190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9425" h="1190625">
                    <a:moveTo>
                      <a:pt x="0" y="0"/>
                    </a:moveTo>
                    <a:cubicBezTo>
                      <a:pt x="151606" y="26987"/>
                      <a:pt x="303213" y="53975"/>
                      <a:pt x="514350" y="161925"/>
                    </a:cubicBezTo>
                    <a:cubicBezTo>
                      <a:pt x="725488" y="269875"/>
                      <a:pt x="1016000" y="503238"/>
                      <a:pt x="1266825" y="647700"/>
                    </a:cubicBezTo>
                    <a:cubicBezTo>
                      <a:pt x="1517650" y="792162"/>
                      <a:pt x="1727200" y="938213"/>
                      <a:pt x="2019300" y="1028700"/>
                    </a:cubicBezTo>
                    <a:cubicBezTo>
                      <a:pt x="2311400" y="1119188"/>
                      <a:pt x="2670175" y="1169988"/>
                      <a:pt x="3019425" y="1190625"/>
                    </a:cubicBezTo>
                  </a:path>
                </a:pathLst>
              </a:custGeom>
              <a:noFill/>
              <a:ln w="38100">
                <a:solidFill>
                  <a:srgbClr val="92D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9" name="Brīvforma: forma 28">
                <a:extLst>
                  <a:ext uri="{FF2B5EF4-FFF2-40B4-BE49-F238E27FC236}">
                    <a16:creationId xmlns:a16="http://schemas.microsoft.com/office/drawing/2014/main" id="{46BDA5A9-947F-41F4-9959-DDD6FFAEC6A2}"/>
                  </a:ext>
                </a:extLst>
              </p:cNvPr>
              <p:cNvSpPr/>
              <p:nvPr/>
            </p:nvSpPr>
            <p:spPr>
              <a:xfrm>
                <a:off x="714375" y="3476625"/>
                <a:ext cx="8648700" cy="267190"/>
              </a:xfrm>
              <a:custGeom>
                <a:avLst/>
                <a:gdLst>
                  <a:gd name="connsiteX0" fmla="*/ 0 w 8648700"/>
                  <a:gd name="connsiteY0" fmla="*/ 257665 h 267190"/>
                  <a:gd name="connsiteX1" fmla="*/ 1381125 w 8648700"/>
                  <a:gd name="connsiteY1" fmla="*/ 190990 h 267190"/>
                  <a:gd name="connsiteX2" fmla="*/ 1857375 w 8648700"/>
                  <a:gd name="connsiteY2" fmla="*/ 105265 h 267190"/>
                  <a:gd name="connsiteX3" fmla="*/ 2362200 w 8648700"/>
                  <a:gd name="connsiteY3" fmla="*/ 48115 h 267190"/>
                  <a:gd name="connsiteX4" fmla="*/ 3514725 w 8648700"/>
                  <a:gd name="connsiteY4" fmla="*/ 105265 h 267190"/>
                  <a:gd name="connsiteX5" fmla="*/ 4381500 w 8648700"/>
                  <a:gd name="connsiteY5" fmla="*/ 490 h 267190"/>
                  <a:gd name="connsiteX6" fmla="*/ 5381625 w 8648700"/>
                  <a:gd name="connsiteY6" fmla="*/ 67165 h 267190"/>
                  <a:gd name="connsiteX7" fmla="*/ 6305550 w 8648700"/>
                  <a:gd name="connsiteY7" fmla="*/ 95740 h 267190"/>
                  <a:gd name="connsiteX8" fmla="*/ 7086600 w 8648700"/>
                  <a:gd name="connsiteY8" fmla="*/ 162415 h 267190"/>
                  <a:gd name="connsiteX9" fmla="*/ 8648700 w 8648700"/>
                  <a:gd name="connsiteY9" fmla="*/ 267190 h 26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8700" h="267190">
                    <a:moveTo>
                      <a:pt x="0" y="257665"/>
                    </a:moveTo>
                    <a:lnTo>
                      <a:pt x="1381125" y="190990"/>
                    </a:lnTo>
                    <a:cubicBezTo>
                      <a:pt x="1690687" y="165590"/>
                      <a:pt x="1693863" y="129077"/>
                      <a:pt x="1857375" y="105265"/>
                    </a:cubicBezTo>
                    <a:cubicBezTo>
                      <a:pt x="2020888" y="81452"/>
                      <a:pt x="2085975" y="48115"/>
                      <a:pt x="2362200" y="48115"/>
                    </a:cubicBezTo>
                    <a:cubicBezTo>
                      <a:pt x="2638425" y="48115"/>
                      <a:pt x="3178175" y="113202"/>
                      <a:pt x="3514725" y="105265"/>
                    </a:cubicBezTo>
                    <a:cubicBezTo>
                      <a:pt x="3851275" y="97328"/>
                      <a:pt x="4070350" y="6840"/>
                      <a:pt x="4381500" y="490"/>
                    </a:cubicBezTo>
                    <a:cubicBezTo>
                      <a:pt x="4692650" y="-5860"/>
                      <a:pt x="5060950" y="51290"/>
                      <a:pt x="5381625" y="67165"/>
                    </a:cubicBezTo>
                    <a:cubicBezTo>
                      <a:pt x="5702300" y="83040"/>
                      <a:pt x="6021388" y="79865"/>
                      <a:pt x="6305550" y="95740"/>
                    </a:cubicBezTo>
                    <a:cubicBezTo>
                      <a:pt x="6589713" y="111615"/>
                      <a:pt x="7086600" y="162415"/>
                      <a:pt x="7086600" y="162415"/>
                    </a:cubicBezTo>
                    <a:cubicBezTo>
                      <a:pt x="7477125" y="190990"/>
                      <a:pt x="8275638" y="257665"/>
                      <a:pt x="8648700" y="267190"/>
                    </a:cubicBezTo>
                  </a:path>
                </a:pathLst>
              </a:custGeom>
              <a:noFill/>
              <a:ln w="38100">
                <a:solidFill>
                  <a:srgbClr val="00B0F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0" name="Remarka: līnija ar apmali un izcēluma joslu 29">
                <a:extLst>
                  <a:ext uri="{FF2B5EF4-FFF2-40B4-BE49-F238E27FC236}">
                    <a16:creationId xmlns:a16="http://schemas.microsoft.com/office/drawing/2014/main" id="{3CF113CD-7FC8-4EAE-B7D2-700220366B87}"/>
                  </a:ext>
                </a:extLst>
              </p:cNvPr>
              <p:cNvSpPr/>
              <p:nvPr/>
            </p:nvSpPr>
            <p:spPr>
              <a:xfrm>
                <a:off x="6096000" y="142875"/>
                <a:ext cx="2495549" cy="909076"/>
              </a:xfrm>
              <a:prstGeom prst="accentBorderCallout1">
                <a:avLst>
                  <a:gd name="adj1" fmla="val 23175"/>
                  <a:gd name="adj2" fmla="val -2492"/>
                  <a:gd name="adj3" fmla="val 85541"/>
                  <a:gd name="adj4" fmla="val -81734"/>
                </a:avLst>
              </a:prstGeom>
              <a:noFill/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3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sz="1600" kern="1200" dirty="0" err="1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Angsana New" panose="02020603050405020304" pitchFamily="18" charset="-34"/>
                  </a:rPr>
                  <a:t>Lämpötilakäyrä</a:t>
                </a:r>
                <a:r>
                  <a:rPr lang="en-GB" sz="16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Angsana New" panose="02020603050405020304" pitchFamily="18" charset="-34"/>
                  </a:rPr>
                  <a:t> </a:t>
                </a:r>
                <a:r>
                  <a:rPr lang="en-GB" sz="1600" kern="1200" dirty="0" err="1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Angsana New" panose="02020603050405020304" pitchFamily="18" charset="-34"/>
                  </a:rPr>
                  <a:t>hallitsemattomalle</a:t>
                </a:r>
                <a:r>
                  <a:rPr lang="en-GB" sz="16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Angsana New" panose="02020603050405020304" pitchFamily="18" charset="-34"/>
                  </a:rPr>
                  <a:t> </a:t>
                </a:r>
                <a:r>
                  <a:rPr lang="en-GB" sz="1600" kern="1200" dirty="0" err="1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Angsana New" panose="02020603050405020304" pitchFamily="18" charset="-34"/>
                  </a:rPr>
                  <a:t>tulelle</a:t>
                </a:r>
                <a:endParaRPr lang="lv-LV" sz="1600" kern="10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endParaRPr>
              </a:p>
            </p:txBody>
          </p:sp>
          <p:sp>
            <p:nvSpPr>
              <p:cNvPr id="31" name="Remarka: līnija ar apmali un izcēluma joslu 30">
                <a:extLst>
                  <a:ext uri="{FF2B5EF4-FFF2-40B4-BE49-F238E27FC236}">
                    <a16:creationId xmlns:a16="http://schemas.microsoft.com/office/drawing/2014/main" id="{59CDC740-A9BF-4D8E-B910-24BCF3B5F728}"/>
                  </a:ext>
                </a:extLst>
              </p:cNvPr>
              <p:cNvSpPr/>
              <p:nvPr/>
            </p:nvSpPr>
            <p:spPr>
              <a:xfrm>
                <a:off x="6296027" y="1366170"/>
                <a:ext cx="2549345" cy="639203"/>
              </a:xfrm>
              <a:prstGeom prst="accentBorderCallout1">
                <a:avLst>
                  <a:gd name="adj1" fmla="val 23175"/>
                  <a:gd name="adj2" fmla="val -2492"/>
                  <a:gd name="adj3" fmla="val 171339"/>
                  <a:gd name="adj4" fmla="val -58440"/>
                </a:avLst>
              </a:prstGeom>
              <a:noFill/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3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sz="1600" kern="1200" dirty="0" err="1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Angsana New" panose="02020603050405020304" pitchFamily="18" charset="-34"/>
                  </a:rPr>
                  <a:t>Lämpötilakäyrä</a:t>
                </a:r>
                <a:r>
                  <a:rPr lang="en-GB" sz="16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Angsana New" panose="02020603050405020304" pitchFamily="18" charset="-34"/>
                  </a:rPr>
                  <a:t> </a:t>
                </a:r>
                <a:r>
                  <a:rPr lang="en-GB" sz="1600" kern="1200" dirty="0" err="1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Angsana New" panose="02020603050405020304" pitchFamily="18" charset="-34"/>
                  </a:rPr>
                  <a:t>hallitulle</a:t>
                </a:r>
                <a:r>
                  <a:rPr lang="en-GB" sz="16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Angsana New" panose="02020603050405020304" pitchFamily="18" charset="-34"/>
                  </a:rPr>
                  <a:t> </a:t>
                </a:r>
                <a:r>
                  <a:rPr lang="en-GB" sz="1600" kern="1200" dirty="0" err="1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Angsana New" panose="02020603050405020304" pitchFamily="18" charset="-34"/>
                  </a:rPr>
                  <a:t>tulipalolle</a:t>
                </a:r>
                <a:endParaRPr lang="lv-LV" sz="1600" kern="10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endParaRPr>
              </a:p>
            </p:txBody>
          </p:sp>
          <p:sp>
            <p:nvSpPr>
              <p:cNvPr id="32" name="Remarka: līnija ar apmali un izcēluma joslu 31">
                <a:extLst>
                  <a:ext uri="{FF2B5EF4-FFF2-40B4-BE49-F238E27FC236}">
                    <a16:creationId xmlns:a16="http://schemas.microsoft.com/office/drawing/2014/main" id="{7500057E-3962-4AE5-8263-2B634682449B}"/>
                  </a:ext>
                </a:extLst>
              </p:cNvPr>
              <p:cNvSpPr/>
              <p:nvPr/>
            </p:nvSpPr>
            <p:spPr>
              <a:xfrm>
                <a:off x="4010025" y="2937266"/>
                <a:ext cx="2436061" cy="423513"/>
              </a:xfrm>
              <a:prstGeom prst="accentBorderCallout1">
                <a:avLst>
                  <a:gd name="adj1" fmla="val 23175"/>
                  <a:gd name="adj2" fmla="val -2492"/>
                  <a:gd name="adj3" fmla="val 133473"/>
                  <a:gd name="adj4" fmla="val -37026"/>
                </a:avLst>
              </a:prstGeom>
              <a:noFill/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3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sz="1600" kern="1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Angsana New" panose="02020603050405020304" pitchFamily="18" charset="-34"/>
                  </a:rPr>
                  <a:t>Kytevä</a:t>
                </a:r>
                <a:r>
                  <a:rPr lang="en-GB" sz="1600" kern="1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Angsana New" panose="02020603050405020304" pitchFamily="18" charset="-34"/>
                  </a:rPr>
                  <a:t> </a:t>
                </a:r>
                <a:r>
                  <a:rPr lang="en-GB" sz="1600" kern="1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Angsana New" panose="02020603050405020304" pitchFamily="18" charset="-34"/>
                  </a:rPr>
                  <a:t>tulipalo</a:t>
                </a:r>
                <a:endParaRPr lang="lv-LV" sz="1600" kern="1000" dirty="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endParaRPr>
              </a:p>
            </p:txBody>
          </p:sp>
        </p:grpSp>
      </p:grpSp>
      <p:sp>
        <p:nvSpPr>
          <p:cNvPr id="33" name="TextBox 12">
            <a:extLst>
              <a:ext uri="{FF2B5EF4-FFF2-40B4-BE49-F238E27FC236}">
                <a16:creationId xmlns:a16="http://schemas.microsoft.com/office/drawing/2014/main" id="{0926B9DA-CCBF-4854-9735-328E00E2F12E}"/>
              </a:ext>
            </a:extLst>
          </p:cNvPr>
          <p:cNvSpPr txBox="1"/>
          <p:nvPr/>
        </p:nvSpPr>
        <p:spPr>
          <a:xfrm rot="17271971">
            <a:off x="9772818" y="5582537"/>
            <a:ext cx="1499817" cy="588206"/>
          </a:xfrm>
          <a:prstGeom prst="rect">
            <a:avLst/>
          </a:prstGeom>
          <a:noFill/>
        </p:spPr>
        <p:txBody>
          <a:bodyPr vert="horz" wrap="square" rtlCol="0" anchor="ctr"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GB" sz="16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Flashover</a:t>
            </a:r>
            <a:endParaRPr lang="en-GB" sz="16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">
            <a:extLst>
              <a:ext uri="{FF2B5EF4-FFF2-40B4-BE49-F238E27FC236}">
                <a16:creationId xmlns:a16="http://schemas.microsoft.com/office/drawing/2014/main" id="{9D4BF1B2-1604-43FD-9A03-1B38E6D214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4856903"/>
              </p:ext>
            </p:extLst>
          </p:nvPr>
        </p:nvGraphicFramePr>
        <p:xfrm>
          <a:off x="7665682" y="1793479"/>
          <a:ext cx="9731840" cy="7130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2"/>
          <p:cNvSpPr txBox="1"/>
          <p:nvPr/>
        </p:nvSpPr>
        <p:spPr>
          <a:xfrm>
            <a:off x="8839200" y="660760"/>
            <a:ext cx="7926632" cy="839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fi-FI" sz="2400" b="1" u="sng" spc="120" dirty="0">
                <a:solidFill>
                  <a:srgbClr val="456A2C"/>
                </a:solidFill>
                <a:latin typeface="Glacial Indifference"/>
              </a:rPr>
              <a:t>Parametrinen lämpötila-aikakuvaaja palo-osaston tulipalolle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85850" y="-335920"/>
            <a:ext cx="6480000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5245009" cy="6377195"/>
            <a:chOff x="0" y="-95249"/>
            <a:chExt cx="9216551" cy="8502928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8502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GB" sz="36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Nimellislämpötila-aika</a:t>
              </a:r>
              <a:r>
                <a:rPr lang="en-GB" sz="36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</a:t>
              </a:r>
              <a:r>
                <a:rPr lang="en-GB" sz="36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Eurokoodi</a:t>
              </a:r>
              <a:r>
                <a:rPr lang="en-GB" sz="36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 </a:t>
              </a:r>
              <a:r>
                <a:rPr lang="en-GB" sz="36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osan</a:t>
              </a:r>
              <a:r>
                <a:rPr lang="en-GB" sz="36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1-2 </a:t>
              </a:r>
              <a:r>
                <a:rPr lang="en-GB" sz="36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mukaisesti</a:t>
              </a:r>
              <a:endParaRPr lang="en-GB" sz="3600" spc="31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>
                <a:lnSpc>
                  <a:spcPts val="8370"/>
                </a:lnSpc>
              </a:pPr>
              <a:endParaRPr lang="en-US" sz="4500" spc="310" dirty="0">
                <a:solidFill>
                  <a:schemeClr val="bg1"/>
                </a:solidFill>
                <a:latin typeface="League Spartan"/>
              </a:endParaRPr>
            </a:p>
            <a:p>
              <a:pPr algn="ctr">
                <a:lnSpc>
                  <a:spcPts val="8370"/>
                </a:lnSpc>
              </a:pPr>
              <a:r>
                <a:rPr lang="fi-FI" sz="36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Teoreettinen tulipalo (kehityksellinen)</a:t>
              </a:r>
              <a:endParaRPr lang="en-GB" sz="4800" spc="31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271669" y="9619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9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697BD85A-BDCD-4F78-AF25-BD257827B586}"/>
              </a:ext>
            </a:extLst>
          </p:cNvPr>
          <p:cNvSpPr txBox="1"/>
          <p:nvPr/>
        </p:nvSpPr>
        <p:spPr>
          <a:xfrm>
            <a:off x="9651560" y="9726747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fi-FI" sz="1600" spc="80" dirty="0">
                <a:solidFill>
                  <a:srgbClr val="52584D"/>
                </a:solidFill>
                <a:latin typeface="Glacial Indifference"/>
              </a:rPr>
              <a:t>Luento 6: Puurakennusten paloturvallisuus ja suojaratkaisut</a:t>
            </a:r>
            <a:endParaRPr lang="en-US" sz="1600" spc="80" dirty="0">
              <a:solidFill>
                <a:srgbClr val="52584D"/>
              </a:solidFill>
              <a:latin typeface="Glacial Indifference"/>
            </a:endParaRPr>
          </a:p>
        </p:txBody>
      </p:sp>
      <p:pic>
        <p:nvPicPr>
          <p:cNvPr id="19" name="Attēls 18">
            <a:extLst>
              <a:ext uri="{FF2B5EF4-FFF2-40B4-BE49-F238E27FC236}">
                <a16:creationId xmlns:a16="http://schemas.microsoft.com/office/drawing/2014/main" id="{316B842F-4F29-4221-82D8-0BAE95FE38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838"/>
          <a:stretch/>
        </p:blipFill>
        <p:spPr>
          <a:xfrm>
            <a:off x="13792200" y="2627889"/>
            <a:ext cx="4495800" cy="3430011"/>
          </a:xfrm>
          <a:prstGeom prst="rect">
            <a:avLst/>
          </a:prstGeom>
        </p:spPr>
      </p:pic>
      <p:pic>
        <p:nvPicPr>
          <p:cNvPr id="22" name="Attēls 21">
            <a:extLst>
              <a:ext uri="{FF2B5EF4-FFF2-40B4-BE49-F238E27FC236}">
                <a16:creationId xmlns:a16="http://schemas.microsoft.com/office/drawing/2014/main" id="{4B001697-E6F3-4F5A-98C7-92C5190AA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0" y="5981700"/>
            <a:ext cx="3362325" cy="952500"/>
          </a:xfrm>
          <a:prstGeom prst="rect">
            <a:avLst/>
          </a:prstGeom>
        </p:spPr>
      </p:pic>
      <p:pic>
        <p:nvPicPr>
          <p:cNvPr id="23" name="Attēls 22">
            <a:extLst>
              <a:ext uri="{FF2B5EF4-FFF2-40B4-BE49-F238E27FC236}">
                <a16:creationId xmlns:a16="http://schemas.microsoft.com/office/drawing/2014/main" id="{C5B36BB6-7BE8-4FDD-8718-3950B47EF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11400" y="6849410"/>
            <a:ext cx="207847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1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 + Glacial Indifference">
      <a:majorFont>
        <a:latin typeface="Arial Black"/>
        <a:ea typeface=""/>
        <a:cs typeface=""/>
      </a:majorFont>
      <a:minorFont>
        <a:latin typeface="Glacial Indifferen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 rtlCol="0" anchor="t">
        <a:spAutoFit/>
      </a:bodyPr>
      <a:lstStyle>
        <a:defPPr algn="r">
          <a:lnSpc>
            <a:spcPts val="2240"/>
          </a:lnSpc>
          <a:defRPr sz="1600" spc="80" dirty="0">
            <a:solidFill>
              <a:srgbClr val="52584D"/>
            </a:solidFill>
            <a:latin typeface="Glacial Indifference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1203</Words>
  <Application>Microsoft Office PowerPoint</Application>
  <PresentationFormat>Mukautettu</PresentationFormat>
  <Paragraphs>215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4" baseType="lpstr">
      <vt:lpstr>Arial Black</vt:lpstr>
      <vt:lpstr>Glacial Indifference Bold</vt:lpstr>
      <vt:lpstr>Glacial Indifference</vt:lpstr>
      <vt:lpstr>League Spartan</vt:lpstr>
      <vt:lpstr>Calibri</vt:lpstr>
      <vt:lpstr>Arial</vt:lpstr>
      <vt:lpstr>Verdana</vt:lpstr>
      <vt:lpstr>Cambria Math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Arttu Heikkinen</cp:lastModifiedBy>
  <cp:revision>80</cp:revision>
  <dcterms:created xsi:type="dcterms:W3CDTF">2006-08-16T00:00:00Z</dcterms:created>
  <dcterms:modified xsi:type="dcterms:W3CDTF">2022-04-19T19:45:07Z</dcterms:modified>
  <dc:identifier>DAD7Xzioke4</dc:identifier>
</cp:coreProperties>
</file>