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58" r:id="rId4"/>
    <p:sldId id="259" r:id="rId5"/>
    <p:sldId id="266" r:id="rId6"/>
    <p:sldId id="267" r:id="rId7"/>
    <p:sldId id="260" r:id="rId8"/>
    <p:sldId id="268" r:id="rId9"/>
    <p:sldId id="269" r:id="rId10"/>
    <p:sldId id="270" r:id="rId11"/>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Glacial Indifference" panose="020B0604020202020204" charset="0"/>
      <p:regular r:id="rId17"/>
    </p:embeddedFont>
    <p:embeddedFont>
      <p:font typeface="Glacial Indifference Bold" panose="020B0604020202020204" charset="0"/>
      <p:regular r:id="rId18"/>
    </p:embeddedFont>
    <p:embeddedFont>
      <p:font typeface="League Spartan" panose="020B0604020202020204" charset="0"/>
      <p:regular r:id="rId19"/>
    </p:embeddedFont>
    <p:embeddedFont>
      <p:font typeface="Verdana" panose="020B060403050404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12/13/2021</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‹Nr.›</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noProof="0" dirty="0"/>
          </a:p>
        </p:txBody>
      </p:sp>
      <p:sp>
        <p:nvSpPr>
          <p:cNvPr id="4" name="Marcador de número de diapositiva 3"/>
          <p:cNvSpPr>
            <a:spLocks noGrp="1"/>
          </p:cNvSpPr>
          <p:nvPr>
            <p:ph type="sldNum" sz="quarter" idx="5"/>
          </p:nvPr>
        </p:nvSpPr>
        <p:spPr/>
        <p:txBody>
          <a:bodyPr/>
          <a:lstStyle/>
          <a:p>
            <a:fld id="{8E049B05-4D01-431C-B399-F8068D598276}" type="slidenum">
              <a:rPr lang="en-US" smtClean="0"/>
              <a:t>6</a:t>
            </a:fld>
            <a:endParaRPr lang="en-US"/>
          </a:p>
        </p:txBody>
      </p:sp>
    </p:spTree>
    <p:extLst>
      <p:ext uri="{BB962C8B-B14F-4D97-AF65-F5344CB8AC3E}">
        <p14:creationId xmlns:p14="http://schemas.microsoft.com/office/powerpoint/2010/main" val="3154896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12/13/2021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12/13/2021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12/13/2021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12/13/2021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12/13/2021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12/13/2021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12/13/2021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220933" y="0"/>
            <a:ext cx="14101901" cy="10287000"/>
          </a:xfrm>
          <a:prstGeom prst="rect">
            <a:avLst/>
          </a:prstGeom>
        </p:spPr>
      </p:pic>
      <p:grpSp>
        <p:nvGrpSpPr>
          <p:cNvPr id="3" name="Group 3"/>
          <p:cNvGrpSpPr/>
          <p:nvPr/>
        </p:nvGrpSpPr>
        <p:grpSpPr>
          <a:xfrm>
            <a:off x="-406310" y="2806797"/>
            <a:ext cx="14956263" cy="4805407"/>
            <a:chOff x="0" y="0"/>
            <a:chExt cx="19941685" cy="6407209"/>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294581" cy="4002805"/>
            </a:xfrm>
            <a:prstGeom prst="rect">
              <a:avLst/>
            </a:prstGeom>
            <a:grpFill/>
          </p:spPr>
          <p:txBody>
            <a:bodyPr lIns="0" tIns="0" rIns="0" bIns="0" rtlCol="0" anchor="t">
              <a:spAutoFit/>
            </a:bodyPr>
            <a:lstStyle/>
            <a:p>
              <a:pPr>
                <a:lnSpc>
                  <a:spcPts val="10580"/>
                </a:lnSpc>
              </a:pPr>
              <a:r>
                <a:rPr lang="en-US" sz="6600" spc="92" dirty="0" err="1">
                  <a:solidFill>
                    <a:srgbClr val="FEFFF8"/>
                  </a:solidFill>
                  <a:latin typeface="League Spartan"/>
                </a:rPr>
                <a:t>Lektion</a:t>
              </a:r>
              <a:r>
                <a:rPr lang="en-US" sz="6600" spc="92" dirty="0">
                  <a:solidFill>
                    <a:srgbClr val="FEFFF8"/>
                  </a:solidFill>
                  <a:latin typeface="League Spartan"/>
                </a:rPr>
                <a:t> 1: </a:t>
              </a:r>
            </a:p>
            <a:p>
              <a:r>
                <a:rPr lang="de-AT" sz="2400" spc="150" dirty="0">
                  <a:solidFill>
                    <a:srgbClr val="FEFFF8"/>
                  </a:solidFill>
                  <a:latin typeface="Glacial Indifference Bold"/>
                </a:rPr>
                <a:t>Energieeffizienz von Holz als Baustoff und Konstruktion.</a:t>
              </a:r>
              <a:endParaRPr lang="es-ES" sz="2400" spc="150" dirty="0">
                <a:solidFill>
                  <a:srgbClr val="FEFFF8"/>
                </a:solidFill>
                <a:latin typeface="Glacial Indifference Bold"/>
              </a:endParaRPr>
            </a:p>
            <a:p>
              <a:pPr algn="l">
                <a:lnSpc>
                  <a:spcPts val="10580"/>
                </a:lnSpc>
              </a:pPr>
              <a:endParaRPr lang="en-US" sz="6600" spc="92" dirty="0">
                <a:solidFill>
                  <a:srgbClr val="FEFFF8"/>
                </a:solidFill>
                <a:latin typeface="League Spartan"/>
              </a:endParaRPr>
            </a:p>
          </p:txBody>
        </p:sp>
        <p:sp>
          <p:nvSpPr>
            <p:cNvPr id="6" name="TextBox 6"/>
            <p:cNvSpPr txBox="1"/>
            <p:nvPr/>
          </p:nvSpPr>
          <p:spPr>
            <a:xfrm>
              <a:off x="1913347" y="5398580"/>
              <a:ext cx="11229247" cy="588645"/>
            </a:xfrm>
            <a:prstGeom prst="rect">
              <a:avLst/>
            </a:prstGeom>
            <a:grpFill/>
          </p:spPr>
          <p:txBody>
            <a:bodyPr lIns="0" tIns="0" rIns="0" bIns="0" rtlCol="0" anchor="t">
              <a:spAutoFit/>
            </a:bodyPr>
            <a:lstStyle/>
            <a:p>
              <a:pPr algn="l">
                <a:lnSpc>
                  <a:spcPts val="3645"/>
                </a:lnSpc>
              </a:pPr>
              <a:r>
                <a:rPr lang="en-US" sz="2700" spc="135" dirty="0" err="1">
                  <a:solidFill>
                    <a:srgbClr val="FEFFF8"/>
                  </a:solidFill>
                  <a:latin typeface="Glacial Indifference"/>
                </a:rPr>
                <a:t>Präsentation</a:t>
              </a:r>
              <a:endParaRPr lang="en-US" sz="2700" spc="135" dirty="0">
                <a:solidFill>
                  <a:srgbClr val="FEFFF8"/>
                </a:solidFill>
                <a:latin typeface="Glacial Indifference"/>
              </a:endParaRP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1111249" cy="1000273"/>
            </a:xfrm>
            <a:prstGeom prst="rect">
              <a:avLst/>
            </a:prstGeom>
            <a:grpFill/>
          </p:spPr>
          <p:txBody>
            <a:bodyPr wrap="square" lIns="0" tIns="0" rIns="0" bIns="0" rtlCol="0" anchor="t">
              <a:spAutoFit/>
            </a:bodyPr>
            <a:lstStyle/>
            <a:p>
              <a:pPr>
                <a:lnSpc>
                  <a:spcPts val="3000"/>
                </a:lnSpc>
              </a:pPr>
              <a:r>
                <a:rPr lang="es-ES" sz="2400" spc="150">
                  <a:solidFill>
                    <a:srgbClr val="FEFFF8"/>
                  </a:solidFill>
                  <a:latin typeface="Glacial Indifference Bold"/>
                </a:rPr>
                <a:t>LERNEINHEIT 4:</a:t>
              </a:r>
              <a:endParaRPr lang="es-ES" sz="2400" spc="150" dirty="0">
                <a:solidFill>
                  <a:srgbClr val="FEFFF8"/>
                </a:solidFill>
                <a:latin typeface="Glacial Indifference Bold"/>
              </a:endParaRPr>
            </a:p>
            <a:p>
              <a:pPr algn="l">
                <a:lnSpc>
                  <a:spcPts val="3000"/>
                </a:lnSpc>
              </a:pPr>
              <a:r>
                <a:rPr lang="en-US" sz="2400" spc="150" dirty="0">
                  <a:solidFill>
                    <a:srgbClr val="FEFFF8"/>
                  </a:solidFill>
                  <a:latin typeface="Glacial Indifference Bold"/>
                </a:rPr>
                <a:t> </a:t>
              </a: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145028" y="971550"/>
            <a:ext cx="7114272" cy="6632970"/>
          </a:xfrm>
          <a:prstGeom prst="rect">
            <a:avLst/>
          </a:prstGeom>
        </p:spPr>
        <p:txBody>
          <a:bodyPr lIns="0" tIns="0" rIns="0" bIns="0" rtlCol="0" anchor="t">
            <a:spAutoFit/>
          </a:bodyPr>
          <a:lstStyle/>
          <a:p>
            <a:pPr algn="just">
              <a:lnSpc>
                <a:spcPts val="3359"/>
              </a:lnSpc>
              <a:spcAft>
                <a:spcPts val="600"/>
              </a:spcAft>
            </a:pPr>
            <a:r>
              <a:rPr lang="de-AT" sz="2400" spc="120" dirty="0">
                <a:solidFill>
                  <a:srgbClr val="456A2C"/>
                </a:solidFill>
                <a:latin typeface="Glacial Indifference"/>
              </a:rPr>
              <a:t>Es sollten verschiedene Aspekte des Energieverbrauchs von Gebäuden berücksichtigt, technische und administrative Bedingungen für die Ausstellung des Zertifikats festgelegt und ein gemeinsamer Rahmen in Form eines Energieeffizienzlabels für das gesamte Staatsgebiet geschaffen werden. </a:t>
            </a:r>
          </a:p>
          <a:p>
            <a:pPr algn="just">
              <a:lnSpc>
                <a:spcPts val="3359"/>
              </a:lnSpc>
              <a:spcAft>
                <a:spcPts val="600"/>
              </a:spcAft>
            </a:pPr>
            <a:r>
              <a:rPr lang="de-AT" sz="2400" spc="120">
                <a:solidFill>
                  <a:srgbClr val="456A2C"/>
                </a:solidFill>
                <a:latin typeface="Glacial Indifference"/>
              </a:rPr>
              <a:t>Die Energieeffizienz eines Gebäudes zu kennen bedeutet, den Wert des Energieverbrauchs zu kennen, den das Gebäude benötigt, um den Energiebedarf unter normalen Belegungs- und Nutzungsbedingungen zu decken. </a:t>
            </a:r>
            <a:endParaRPr lang="es-ES" sz="2400" spc="120" dirty="0">
              <a:solidFill>
                <a:srgbClr val="456A2C"/>
              </a:solidFill>
              <a:latin typeface="Glacial Indifference"/>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4" name="Group 4"/>
          <p:cNvGrpSpPr/>
          <p:nvPr/>
        </p:nvGrpSpPr>
        <p:grpSpPr>
          <a:xfrm>
            <a:off x="1028700" y="9252585"/>
            <a:ext cx="16230600" cy="584361"/>
            <a:chOff x="0" y="0"/>
            <a:chExt cx="21640800" cy="779147"/>
          </a:xfrm>
        </p:grpSpPr>
        <p:sp>
          <p:nvSpPr>
            <p:cNvPr id="5" name="TextBox 5"/>
            <p:cNvSpPr txBox="1"/>
            <p:nvPr/>
          </p:nvSpPr>
          <p:spPr>
            <a:xfrm>
              <a:off x="11497147" y="428625"/>
              <a:ext cx="10143653" cy="350522"/>
            </a:xfrm>
            <a:prstGeom prst="rect">
              <a:avLst/>
            </a:prstGeom>
          </p:spPr>
          <p:txBody>
            <a:bodyPr lIns="0" tIns="0" rIns="0" bIns="0" rtlCol="0" anchor="t">
              <a:spAutoFit/>
            </a:bodyPr>
            <a:lstStyle/>
            <a:p>
              <a:pPr algn="r">
                <a:lnSpc>
                  <a:spcPts val="2240"/>
                </a:lnSpc>
              </a:pPr>
              <a:r>
                <a:rPr lang="en-US" sz="1600" spc="80" dirty="0">
                  <a:solidFill>
                    <a:srgbClr val="456A2C"/>
                  </a:solidFill>
                  <a:latin typeface="Glacial Indifference"/>
                </a:rPr>
                <a:t>LEKTION 1: </a:t>
              </a:r>
              <a:r>
                <a:rPr lang="de-AT" sz="1600" spc="80" dirty="0">
                  <a:solidFill>
                    <a:srgbClr val="456A2C"/>
                  </a:solidFill>
                  <a:latin typeface="Glacial Indifference"/>
                </a:rPr>
                <a:t>Energieeffizienz von Holz als Baustoff und Konstruktion</a:t>
              </a:r>
              <a:r>
                <a:rPr lang="en-GB" sz="1600" spc="80" dirty="0">
                  <a:solidFill>
                    <a:srgbClr val="456A2C"/>
                  </a:solidFill>
                  <a:latin typeface="Glacial Indifference"/>
                </a:rPr>
                <a:t>.</a:t>
              </a:r>
              <a:endParaRPr lang="es-ES" sz="1600" spc="80" dirty="0">
                <a:solidFill>
                  <a:srgbClr val="456A2C"/>
                </a:solidFill>
                <a:latin typeface="Glacial Indifference"/>
              </a:endParaRPr>
            </a:p>
          </p:txBody>
        </p:sp>
        <p:sp>
          <p:nvSpPr>
            <p:cNvPr id="6" name="AutoShape 6"/>
            <p:cNvSpPr/>
            <p:nvPr/>
          </p:nvSpPr>
          <p:spPr>
            <a:xfrm>
              <a:off x="0" y="0"/>
              <a:ext cx="21640800" cy="50800"/>
            </a:xfrm>
            <a:prstGeom prst="rect">
              <a:avLst/>
            </a:prstGeom>
            <a:solidFill>
              <a:srgbClr val="52584D"/>
            </a:solidFill>
          </p:spPr>
        </p:sp>
      </p:gr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2790509"/>
            </a:xfrm>
            <a:prstGeom prst="rect">
              <a:avLst/>
            </a:prstGeom>
          </p:spPr>
          <p:txBody>
            <a:bodyPr lIns="0" tIns="0" rIns="0" bIns="0" rtlCol="0" anchor="t">
              <a:spAutoFit/>
            </a:bodyPr>
            <a:lstStyle/>
            <a:p>
              <a:pPr>
                <a:lnSpc>
                  <a:spcPts val="8370"/>
                </a:lnSpc>
              </a:pPr>
              <a:r>
                <a:rPr lang="es-ES" sz="5400" spc="150" dirty="0">
                  <a:solidFill>
                    <a:srgbClr val="FEFFF8"/>
                  </a:solidFill>
                  <a:latin typeface="Glacial Indifference Bold"/>
                </a:rPr>
                <a:t>ENERGIEEFFIZIENZ-ZERTIFIKATE</a:t>
              </a: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10</a:t>
            </a:fld>
            <a:endParaRPr lang="en-US" sz="2400" spc="120" dirty="0">
              <a:solidFill>
                <a:srgbClr val="D9D9D9"/>
              </a:solidFill>
              <a:latin typeface="Glacial Indifference"/>
            </a:endParaRPr>
          </a:p>
        </p:txBody>
      </p:sp>
      <p:pic>
        <p:nvPicPr>
          <p:cNvPr id="1026" name="Picture 2" descr="Are energy efficiency standards too complicated?">
            <a:extLst>
              <a:ext uri="{FF2B5EF4-FFF2-40B4-BE49-F238E27FC236}">
                <a16:creationId xmlns:a16="http://schemas.microsoft.com/office/drawing/2014/main" id="{17E5AFAB-9D13-41C5-81EF-5B2CABDD81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2903" y="5302700"/>
            <a:ext cx="5396039" cy="3225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482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6106" y="1185302"/>
            <a:ext cx="11417878" cy="7916396"/>
          </a:xfrm>
          <a:prstGeom prst="rect">
            <a:avLst/>
          </a:prstGeom>
        </p:spPr>
      </p:pic>
      <p:grpSp>
        <p:nvGrpSpPr>
          <p:cNvPr id="3" name="Group 3"/>
          <p:cNvGrpSpPr/>
          <p:nvPr/>
        </p:nvGrpSpPr>
        <p:grpSpPr>
          <a:xfrm>
            <a:off x="1028700" y="-313967"/>
            <a:ext cx="8385423" cy="8119650"/>
            <a:chOff x="0" y="0"/>
            <a:chExt cx="11180564" cy="10826200"/>
          </a:xfrm>
          <a:solidFill>
            <a:schemeClr val="bg1">
              <a:lumMod val="95000"/>
            </a:schemeClr>
          </a:solidFill>
        </p:grpSpPr>
        <p:sp>
          <p:nvSpPr>
            <p:cNvPr id="4" name="AutoShape 4"/>
            <p:cNvSpPr/>
            <p:nvPr/>
          </p:nvSpPr>
          <p:spPr>
            <a:xfrm>
              <a:off x="0" y="0"/>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7" y="1694973"/>
              <a:ext cx="9216551" cy="2831544"/>
            </a:xfrm>
            <a:prstGeom prst="rect">
              <a:avLst/>
            </a:prstGeom>
            <a:grpFill/>
          </p:spPr>
          <p:txBody>
            <a:bodyPr lIns="0" tIns="0" rIns="0" bIns="0" rtlCol="0" anchor="t">
              <a:spAutoFit/>
            </a:bodyPr>
            <a:lstStyle/>
            <a:p>
              <a:pPr algn="l">
                <a:lnSpc>
                  <a:spcPts val="8370"/>
                </a:lnSpc>
              </a:pPr>
              <a:r>
                <a:rPr lang="en-US" sz="6200" spc="310" dirty="0" err="1">
                  <a:solidFill>
                    <a:srgbClr val="456A2C"/>
                  </a:solidFill>
                  <a:latin typeface="League Spartan"/>
                </a:rPr>
                <a:t>Präsentation</a:t>
              </a:r>
              <a:r>
                <a:rPr lang="en-US" sz="6200" spc="310" dirty="0">
                  <a:solidFill>
                    <a:srgbClr val="456A2C"/>
                  </a:solidFill>
                  <a:latin typeface="League Spartan"/>
                </a:rPr>
                <a:t> </a:t>
              </a:r>
              <a:r>
                <a:rPr lang="en-US" sz="6200" spc="310" dirty="0" err="1">
                  <a:solidFill>
                    <a:srgbClr val="456A2C"/>
                  </a:solidFill>
                  <a:latin typeface="League Spartan"/>
                </a:rPr>
                <a:t>Übersicht</a:t>
              </a:r>
              <a:r>
                <a:rPr lang="en-US" sz="6200" spc="310" dirty="0">
                  <a:solidFill>
                    <a:srgbClr val="456A2C"/>
                  </a:solidFill>
                  <a:latin typeface="League Spartan"/>
                </a:rPr>
                <a:t> </a:t>
              </a:r>
            </a:p>
          </p:txBody>
        </p:sp>
        <p:sp>
          <p:nvSpPr>
            <p:cNvPr id="6" name="TextBox 6"/>
            <p:cNvSpPr txBox="1"/>
            <p:nvPr/>
          </p:nvSpPr>
          <p:spPr>
            <a:xfrm>
              <a:off x="982007" y="6492487"/>
              <a:ext cx="9214823" cy="2282676"/>
            </a:xfrm>
            <a:prstGeom prst="rect">
              <a:avLst/>
            </a:prstGeom>
            <a:grpFill/>
          </p:spPr>
          <p:txBody>
            <a:bodyPr lIns="0" tIns="0" rIns="0" bIns="0" rtlCol="0" anchor="t">
              <a:spAutoFit/>
            </a:bodyPr>
            <a:lstStyle/>
            <a:p>
              <a:pPr algn="l">
                <a:lnSpc>
                  <a:spcPts val="3359"/>
                </a:lnSpc>
              </a:pPr>
              <a:r>
                <a:rPr lang="en-US" sz="2400" spc="120" dirty="0">
                  <a:solidFill>
                    <a:srgbClr val="456A2C"/>
                  </a:solidFill>
                  <a:latin typeface="Glacial Indifference"/>
                </a:rPr>
                <a:t>- G</a:t>
              </a:r>
              <a:r>
                <a:rPr lang="de-AT" sz="2400" spc="120" dirty="0" err="1">
                  <a:solidFill>
                    <a:srgbClr val="456A2C"/>
                  </a:solidFill>
                  <a:latin typeface="Glacial Indifference"/>
                </a:rPr>
                <a:t>rundsätze</a:t>
              </a:r>
              <a:r>
                <a:rPr lang="de-AT" sz="2400" spc="120" dirty="0">
                  <a:solidFill>
                    <a:srgbClr val="456A2C"/>
                  </a:solidFill>
                  <a:latin typeface="Glacial Indifference"/>
                </a:rPr>
                <a:t> der Wärmeübertragung</a:t>
              </a:r>
            </a:p>
            <a:p>
              <a:pPr algn="l">
                <a:lnSpc>
                  <a:spcPts val="3359"/>
                </a:lnSpc>
              </a:pPr>
              <a:r>
                <a:rPr lang="de-AT" sz="2400" spc="120" dirty="0">
                  <a:solidFill>
                    <a:srgbClr val="456A2C"/>
                  </a:solidFill>
                  <a:latin typeface="Glacial Indifference"/>
                </a:rPr>
                <a:t>- Wärmedämmung</a:t>
              </a:r>
            </a:p>
            <a:p>
              <a:pPr algn="l">
                <a:lnSpc>
                  <a:spcPts val="3359"/>
                </a:lnSpc>
              </a:pPr>
              <a:r>
                <a:rPr lang="de-AT" sz="2400" spc="120" dirty="0">
                  <a:solidFill>
                    <a:srgbClr val="456A2C"/>
                  </a:solidFill>
                  <a:latin typeface="Glacial Indifference"/>
                </a:rPr>
                <a:t>- Wärmebrücken</a:t>
              </a:r>
            </a:p>
            <a:p>
              <a:pPr algn="l">
                <a:lnSpc>
                  <a:spcPts val="3359"/>
                </a:lnSpc>
              </a:pPr>
              <a:r>
                <a:rPr lang="de-AT" sz="2400" spc="120" dirty="0">
                  <a:solidFill>
                    <a:srgbClr val="456A2C"/>
                  </a:solidFill>
                  <a:latin typeface="Glacial Indifference"/>
                </a:rPr>
                <a:t>- Energie-Effizienz-Zertifikate</a:t>
              </a:r>
              <a:endParaRPr lang="en-US" sz="2400" spc="120" dirty="0">
                <a:solidFill>
                  <a:srgbClr val="456A2C"/>
                </a:solidFill>
                <a:latin typeface="Glacial Indifference"/>
              </a:endParaRPr>
            </a:p>
          </p:txBody>
        </p:sp>
        <p:sp>
          <p:nvSpPr>
            <p:cNvPr id="7" name="TextBox 7"/>
            <p:cNvSpPr txBox="1"/>
            <p:nvPr/>
          </p:nvSpPr>
          <p:spPr>
            <a:xfrm>
              <a:off x="982007" y="4952983"/>
              <a:ext cx="9215776" cy="820737"/>
            </a:xfrm>
            <a:prstGeom prst="rect">
              <a:avLst/>
            </a:prstGeom>
            <a:grpFill/>
          </p:spPr>
          <p:txBody>
            <a:bodyPr lIns="0" tIns="0" rIns="0" bIns="0" rtlCol="0" anchor="t">
              <a:spAutoFit/>
            </a:bodyPr>
            <a:lstStyle/>
            <a:p>
              <a:pPr algn="l">
                <a:lnSpc>
                  <a:spcPts val="4810"/>
                </a:lnSpc>
              </a:pPr>
              <a:r>
                <a:rPr lang="en-US" sz="3700" spc="185" dirty="0">
                  <a:solidFill>
                    <a:srgbClr val="456A2C"/>
                  </a:solidFill>
                  <a:latin typeface="League Spartan"/>
                </a:rPr>
                <a:t>BEHANDELTE THEMEN</a:t>
              </a: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sp>
        <p:nvSpPr>
          <p:cNvPr id="12" name="TextBox 5">
            <a:extLst>
              <a:ext uri="{FF2B5EF4-FFF2-40B4-BE49-F238E27FC236}">
                <a16:creationId xmlns:a16="http://schemas.microsoft.com/office/drawing/2014/main" id="{426C23CE-EDA9-44A2-8328-CF7BAE4B376B}"/>
              </a:ext>
            </a:extLst>
          </p:cNvPr>
          <p:cNvSpPr txBox="1"/>
          <p:nvPr/>
        </p:nvSpPr>
        <p:spPr>
          <a:xfrm>
            <a:off x="9651560" y="9574054"/>
            <a:ext cx="7607740" cy="827150"/>
          </a:xfrm>
          <a:prstGeom prst="rect">
            <a:avLst/>
          </a:prstGeom>
        </p:spPr>
        <p:txBody>
          <a:bodyPr lIns="0" tIns="0" rIns="0" bIns="0" rtlCol="0" anchor="t">
            <a:spAutoFit/>
          </a:bodyPr>
          <a:lstStyle/>
          <a:p>
            <a:pPr algn="r">
              <a:lnSpc>
                <a:spcPts val="2240"/>
              </a:lnSpc>
            </a:pPr>
            <a:r>
              <a:rPr lang="en-US" sz="1600" spc="80" dirty="0">
                <a:solidFill>
                  <a:srgbClr val="456A2C"/>
                </a:solidFill>
                <a:latin typeface="Glacial Indifference"/>
              </a:rPr>
              <a:t>LESSON 1: </a:t>
            </a:r>
            <a:r>
              <a:rPr lang="en-GB" sz="1600" spc="80" dirty="0">
                <a:solidFill>
                  <a:srgbClr val="456A2C"/>
                </a:solidFill>
                <a:latin typeface="Glacial Indifference"/>
              </a:rPr>
              <a:t>Energy-efficiency value of wood as a building material and wooden constructions.</a:t>
            </a:r>
            <a:endParaRPr lang="es-ES" sz="1600" spc="80" dirty="0">
              <a:solidFill>
                <a:srgbClr val="456A2C"/>
              </a:solidFill>
              <a:latin typeface="Glacial Indifference"/>
            </a:endParaRPr>
          </a:p>
          <a:p>
            <a:pPr algn="r">
              <a:lnSpc>
                <a:spcPts val="2240"/>
              </a:lnSpc>
            </a:pPr>
            <a:endParaRPr lang="en-US" sz="1600" spc="80" dirty="0">
              <a:solidFill>
                <a:srgbClr val="456A2C"/>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10145028" y="971550"/>
            <a:ext cx="7114272" cy="9762031"/>
          </a:xfrm>
          <a:prstGeom prst="rect">
            <a:avLst/>
          </a:prstGeom>
        </p:spPr>
        <p:txBody>
          <a:bodyPr lIns="0" tIns="0" rIns="0" bIns="0" rtlCol="0" anchor="t">
            <a:spAutoFit/>
          </a:bodyPr>
          <a:lstStyle/>
          <a:p>
            <a:pPr algn="just">
              <a:lnSpc>
                <a:spcPts val="3359"/>
              </a:lnSpc>
              <a:spcAft>
                <a:spcPts val="600"/>
              </a:spcAft>
            </a:pPr>
            <a:r>
              <a:rPr lang="de-AT" sz="2400" spc="120" dirty="0">
                <a:solidFill>
                  <a:srgbClr val="456A2C"/>
                </a:solidFill>
                <a:latin typeface="Glacial Indifference"/>
              </a:rPr>
              <a:t>Es ist wichtig, das Verhalten von Materialien in Bezug auf die Wärmeübertragung zu verstehen. Diese Werte sind nützlich, um den Wärmeverlust aller undurchsichtigen Gebäudeteile zu berechnen und jedes Umfassungssystem des Gebäudes unter Berücksichtigung von Dächern, horizontalen Trennwänden, vertikalen Trennwänden, Fassadenwänden und sogar jeder Fassadenöffnung zu planen, um so viel Wärmeverlust wie möglich zu vermeiden</a:t>
            </a:r>
            <a:r>
              <a:rPr lang="en-GB" sz="2400" spc="120" dirty="0">
                <a:solidFill>
                  <a:srgbClr val="456A2C"/>
                </a:solidFill>
                <a:latin typeface="Glacial Indifference"/>
              </a:rPr>
              <a:t>.</a:t>
            </a:r>
          </a:p>
          <a:p>
            <a:pPr algn="just">
              <a:lnSpc>
                <a:spcPts val="3359"/>
              </a:lnSpc>
              <a:spcAft>
                <a:spcPts val="600"/>
              </a:spcAft>
            </a:pPr>
            <a:r>
              <a:rPr lang="de-AT" sz="2400" spc="120" dirty="0">
                <a:solidFill>
                  <a:srgbClr val="456A2C"/>
                </a:solidFill>
                <a:latin typeface="Glacial Indifference"/>
              </a:rPr>
              <a:t>Zum besseren Verständnis dieser thermischen Prinzipien ist es wichtig, Begriffe wie z.B.:</a:t>
            </a:r>
          </a:p>
          <a:p>
            <a:pPr algn="just">
              <a:lnSpc>
                <a:spcPts val="3359"/>
              </a:lnSpc>
              <a:spcAft>
                <a:spcPts val="600"/>
              </a:spcAft>
            </a:pPr>
            <a:r>
              <a:rPr lang="de-AT" sz="2400" spc="120" dirty="0">
                <a:solidFill>
                  <a:srgbClr val="456A2C"/>
                </a:solidFill>
                <a:latin typeface="Glacial Indifference"/>
              </a:rPr>
              <a:t>Wärmeenergie, Wärmeleitfähigkeit (k) oder (λ), Wärmeleitfähigkeitskoeffizient " λ " , Wärmedurchgangswiderstand (R-Wert), Wärmedurchgangskoeffizient (U), Wasserdampfdurchlässigkeit (pv), oder Wasserdampfwiderstand (</a:t>
            </a:r>
            <a:r>
              <a:rPr lang="de-AT" sz="2400" spc="120" dirty="0" err="1">
                <a:solidFill>
                  <a:srgbClr val="456A2C"/>
                </a:solidFill>
                <a:latin typeface="Glacial Indifference"/>
              </a:rPr>
              <a:t>rv</a:t>
            </a:r>
            <a:r>
              <a:rPr lang="de-AT" sz="2400" spc="120" dirty="0">
                <a:solidFill>
                  <a:srgbClr val="456A2C"/>
                </a:solidFill>
                <a:latin typeface="Glacial Indifference"/>
              </a:rPr>
              <a:t>).</a:t>
            </a:r>
            <a:endParaRPr lang="es-ES" sz="2400" spc="120" dirty="0">
              <a:solidFill>
                <a:srgbClr val="456A2C"/>
              </a:solidFill>
              <a:latin typeface="Glacial Indifference"/>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4" name="Group 4"/>
          <p:cNvGrpSpPr/>
          <p:nvPr/>
        </p:nvGrpSpPr>
        <p:grpSpPr>
          <a:xfrm>
            <a:off x="1028700" y="9252585"/>
            <a:ext cx="16230600" cy="866490"/>
            <a:chOff x="0" y="0"/>
            <a:chExt cx="21640800" cy="1155319"/>
          </a:xfrm>
        </p:grpSpPr>
        <p:sp>
          <p:nvSpPr>
            <p:cNvPr id="5" name="TextBox 5"/>
            <p:cNvSpPr txBox="1"/>
            <p:nvPr/>
          </p:nvSpPr>
          <p:spPr>
            <a:xfrm>
              <a:off x="11497147" y="428625"/>
              <a:ext cx="10143653" cy="726694"/>
            </a:xfrm>
            <a:prstGeom prst="rect">
              <a:avLst/>
            </a:prstGeom>
          </p:spPr>
          <p:txBody>
            <a:bodyPr lIns="0" tIns="0" rIns="0" bIns="0" rtlCol="0" anchor="t">
              <a:spAutoFit/>
            </a:bodyPr>
            <a:lstStyle/>
            <a:p>
              <a:pPr algn="r">
                <a:lnSpc>
                  <a:spcPts val="2240"/>
                </a:lnSpc>
              </a:pPr>
              <a:r>
                <a:rPr lang="en-US" sz="1600" spc="80" dirty="0">
                  <a:solidFill>
                    <a:srgbClr val="456A2C"/>
                  </a:solidFill>
                  <a:latin typeface="Glacial Indifference"/>
                </a:rPr>
                <a:t>LEKTION 1: </a:t>
              </a:r>
              <a:r>
                <a:rPr lang="de-AT" sz="1600" spc="80" dirty="0">
                  <a:solidFill>
                    <a:srgbClr val="456A2C"/>
                  </a:solidFill>
                  <a:latin typeface="Glacial Indifference"/>
                </a:rPr>
                <a:t>Energieeffizienz von Holz als Baustoff und Konstruktion</a:t>
              </a:r>
              <a:r>
                <a:rPr lang="en-GB" sz="1600" spc="80" dirty="0">
                  <a:solidFill>
                    <a:srgbClr val="456A2C"/>
                  </a:solidFill>
                  <a:latin typeface="Glacial Indifference"/>
                </a:rPr>
                <a:t>.</a:t>
              </a:r>
              <a:endParaRPr lang="es-ES" sz="1600" spc="80" dirty="0">
                <a:solidFill>
                  <a:srgbClr val="456A2C"/>
                </a:solidFill>
                <a:latin typeface="Glacial Indifference"/>
              </a:endParaRPr>
            </a:p>
            <a:p>
              <a:pPr algn="r">
                <a:lnSpc>
                  <a:spcPts val="2240"/>
                </a:lnSpc>
              </a:pPr>
              <a:endParaRPr lang="en-US" sz="1600" spc="80" dirty="0">
                <a:solidFill>
                  <a:srgbClr val="456A2C"/>
                </a:solidFill>
                <a:latin typeface="Glacial Indifference"/>
              </a:endParaRPr>
            </a:p>
          </p:txBody>
        </p:sp>
        <p:sp>
          <p:nvSpPr>
            <p:cNvPr id="6" name="AutoShape 6"/>
            <p:cNvSpPr/>
            <p:nvPr/>
          </p:nvSpPr>
          <p:spPr>
            <a:xfrm>
              <a:off x="0" y="0"/>
              <a:ext cx="21640800" cy="50800"/>
            </a:xfrm>
            <a:prstGeom prst="rect">
              <a:avLst/>
            </a:prstGeom>
            <a:solidFill>
              <a:srgbClr val="52584D"/>
            </a:solidFill>
          </p:spPr>
        </p:sp>
      </p:gr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4226800"/>
            </a:xfrm>
            <a:prstGeom prst="rect">
              <a:avLst/>
            </a:prstGeom>
          </p:spPr>
          <p:txBody>
            <a:bodyPr lIns="0" tIns="0" rIns="0" bIns="0" rtlCol="0" anchor="t">
              <a:spAutoFit/>
            </a:bodyPr>
            <a:lstStyle/>
            <a:p>
              <a:pPr>
                <a:lnSpc>
                  <a:spcPts val="8370"/>
                </a:lnSpc>
              </a:pPr>
              <a:r>
                <a:rPr lang="en-GB" sz="5400" spc="150" dirty="0">
                  <a:solidFill>
                    <a:srgbClr val="FEFFF8"/>
                  </a:solidFill>
                  <a:latin typeface="Glacial Indifference Bold"/>
                </a:rPr>
                <a:t>GRUNDSÄTZE DER WÄRME-</a:t>
              </a:r>
            </a:p>
            <a:p>
              <a:pPr>
                <a:lnSpc>
                  <a:spcPts val="8370"/>
                </a:lnSpc>
              </a:pPr>
              <a:r>
                <a:rPr lang="en-GB" sz="5400" spc="150" dirty="0">
                  <a:solidFill>
                    <a:srgbClr val="FEFFF8"/>
                  </a:solidFill>
                  <a:latin typeface="Glacial Indifference Bold"/>
                </a:rPr>
                <a:t>ÜBERTRAGUNG</a:t>
              </a: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pic>
        <p:nvPicPr>
          <p:cNvPr id="11" name="Imagen 10" descr="Imagen que contiene Icono&#10;&#10;Descripción generada automáticamente">
            <a:extLst>
              <a:ext uri="{FF2B5EF4-FFF2-40B4-BE49-F238E27FC236}">
                <a16:creationId xmlns:a16="http://schemas.microsoft.com/office/drawing/2014/main" id="{0645F602-30F5-43D8-B121-DC46D8D0AB7F}"/>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2833297" y="5086247"/>
            <a:ext cx="4775647" cy="431544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a:off x="10141449" y="1014413"/>
            <a:ext cx="7117851" cy="8299461"/>
            <a:chOff x="0" y="-19050"/>
            <a:chExt cx="9490469" cy="11065951"/>
          </a:xfrm>
        </p:grpSpPr>
        <p:sp>
          <p:nvSpPr>
            <p:cNvPr id="3" name="TextBox 3"/>
            <p:cNvSpPr txBox="1"/>
            <p:nvPr/>
          </p:nvSpPr>
          <p:spPr>
            <a:xfrm>
              <a:off x="0" y="859657"/>
              <a:ext cx="9490469" cy="1395254"/>
            </a:xfrm>
            <a:prstGeom prst="rect">
              <a:avLst/>
            </a:prstGeom>
          </p:spPr>
          <p:txBody>
            <a:bodyPr lIns="0" tIns="0" rIns="0" bIns="0" rtlCol="0" anchor="t">
              <a:spAutoFit/>
            </a:bodyPr>
            <a:lstStyle/>
            <a:p>
              <a:pPr algn="just">
                <a:lnSpc>
                  <a:spcPct val="150000"/>
                </a:lnSpc>
                <a:spcAft>
                  <a:spcPts val="600"/>
                </a:spcAft>
              </a:pPr>
              <a:r>
                <a:rPr lang="de-AT" sz="2400" spc="120" dirty="0">
                  <a:solidFill>
                    <a:srgbClr val="456A2C"/>
                  </a:solidFill>
                  <a:latin typeface="Glacial Indifference"/>
                </a:rPr>
                <a:t>Der Wärmewiderstand ist der Kehrwert des k-Wertes (1/k)</a:t>
              </a:r>
              <a:endParaRPr lang="es-ES" sz="2400" spc="120" dirty="0">
                <a:solidFill>
                  <a:srgbClr val="456A2C"/>
                </a:solidFill>
                <a:latin typeface="Glacial Indifference"/>
              </a:endParaRPr>
            </a:p>
          </p:txBody>
        </p:sp>
        <p:sp>
          <p:nvSpPr>
            <p:cNvPr id="4" name="TextBox 4"/>
            <p:cNvSpPr txBox="1"/>
            <p:nvPr/>
          </p:nvSpPr>
          <p:spPr>
            <a:xfrm>
              <a:off x="0" y="-19050"/>
              <a:ext cx="9490469" cy="689610"/>
            </a:xfrm>
            <a:prstGeom prst="rect">
              <a:avLst/>
            </a:prstGeom>
          </p:spPr>
          <p:txBody>
            <a:bodyPr lIns="0" tIns="0" rIns="0" bIns="0" rtlCol="0" anchor="t">
              <a:spAutoFit/>
            </a:bodyPr>
            <a:lstStyle/>
            <a:p>
              <a:pPr algn="l">
                <a:lnSpc>
                  <a:spcPts val="4125"/>
                </a:lnSpc>
              </a:pPr>
              <a:r>
                <a:rPr lang="en-US" sz="3300" spc="165">
                  <a:solidFill>
                    <a:srgbClr val="FEFFF8"/>
                  </a:solidFill>
                  <a:latin typeface="Glacial Indifference"/>
                </a:rPr>
                <a:t>SAFETY RULES AND REGULATIONS</a:t>
              </a:r>
            </a:p>
          </p:txBody>
        </p:sp>
        <p:sp>
          <p:nvSpPr>
            <p:cNvPr id="5" name="TextBox 5"/>
            <p:cNvSpPr txBox="1"/>
            <p:nvPr/>
          </p:nvSpPr>
          <p:spPr>
            <a:xfrm>
              <a:off x="0" y="2675915"/>
              <a:ext cx="9490469" cy="4026745"/>
            </a:xfrm>
            <a:prstGeom prst="rect">
              <a:avLst/>
            </a:prstGeom>
          </p:spPr>
          <p:txBody>
            <a:bodyPr lIns="0" tIns="0" rIns="0" bIns="0" rtlCol="0" anchor="t">
              <a:spAutoFit/>
            </a:bodyPr>
            <a:lstStyle/>
            <a:p>
              <a:pPr algn="l">
                <a:lnSpc>
                  <a:spcPts val="3359"/>
                </a:lnSpc>
              </a:pPr>
              <a:r>
                <a:rPr lang="de-AT" sz="2400" spc="120" dirty="0">
                  <a:solidFill>
                    <a:srgbClr val="456A2C"/>
                  </a:solidFill>
                  <a:latin typeface="Glacial Indifference"/>
                </a:rPr>
                <a:t>Der Wärmewiderstand (R-Wert) ist der Kehrwert von l (1/l) und wird zur Berechnung des Wärmewiderstands eines beliebigen Materials oder Verbundmaterials verwendet. Der R-Wert kann vereinfacht als der Widerstand definiert werden, den ein bestimmtes Material dem Wärmestrom entgegensetzt. </a:t>
              </a:r>
            </a:p>
          </p:txBody>
        </p:sp>
        <p:sp>
          <p:nvSpPr>
            <p:cNvPr id="7" name="TextBox 7"/>
            <p:cNvSpPr txBox="1"/>
            <p:nvPr/>
          </p:nvSpPr>
          <p:spPr>
            <a:xfrm>
              <a:off x="0" y="7020156"/>
              <a:ext cx="9490469" cy="4026745"/>
            </a:xfrm>
            <a:prstGeom prst="rect">
              <a:avLst/>
            </a:prstGeom>
          </p:spPr>
          <p:txBody>
            <a:bodyPr lIns="0" tIns="0" rIns="0" bIns="0" rtlCol="0" anchor="t">
              <a:spAutoFit/>
            </a:bodyPr>
            <a:lstStyle/>
            <a:p>
              <a:pPr algn="l">
                <a:lnSpc>
                  <a:spcPts val="3359"/>
                </a:lnSpc>
              </a:pPr>
              <a:r>
                <a:rPr lang="de-AT" sz="2400" spc="120" dirty="0">
                  <a:solidFill>
                    <a:srgbClr val="456A2C"/>
                  </a:solidFill>
                  <a:latin typeface="Glacial Indifference"/>
                </a:rPr>
                <a:t>Der Wärmedurchgangskoeffizient (U) bezeichnet den Gesamtwärmedurchgangskoeffizienten eines beliebigen Abschnitts eines Materials oder eines Materialverbunds. Er ist umgekehrt proportional zum Wert des Gesamtwärmewiderstands (RT) einer bestimmten Wandkonstruktion.</a:t>
              </a:r>
              <a:endParaRPr lang="en-US" sz="2400" spc="120" dirty="0">
                <a:solidFill>
                  <a:srgbClr val="456A2C"/>
                </a:solidFill>
                <a:latin typeface="Glacial Indifference"/>
              </a:endParaRPr>
            </a:p>
          </p:txBody>
        </p:sp>
      </p:grpSp>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694973"/>
              <a:ext cx="9216551" cy="1713668"/>
            </a:xfrm>
            <a:prstGeom prst="rect">
              <a:avLst/>
            </a:prstGeom>
            <a:grpFill/>
          </p:spPr>
          <p:txBody>
            <a:bodyPr lIns="0" tIns="0" rIns="0" bIns="0" rtlCol="0" anchor="t">
              <a:spAutoFit/>
            </a:bodyPr>
            <a:lstStyle/>
            <a:p>
              <a:pPr algn="l">
                <a:lnSpc>
                  <a:spcPts val="8370"/>
                </a:lnSpc>
              </a:pPr>
              <a:r>
                <a:rPr lang="en-US" sz="6200" spc="310" dirty="0" err="1">
                  <a:solidFill>
                    <a:srgbClr val="FEFFF8"/>
                  </a:solidFill>
                  <a:latin typeface="League Spartan"/>
                </a:rPr>
                <a:t>Begriffe</a:t>
              </a:r>
              <a:endParaRPr lang="en-US" sz="6200" spc="310" dirty="0">
                <a:solidFill>
                  <a:srgbClr val="FEFFF8"/>
                </a:solidFill>
                <a:latin typeface="League Spartan"/>
              </a:endParaRP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grpSp>
        <p:nvGrpSpPr>
          <p:cNvPr id="15" name="Group 2">
            <a:extLst>
              <a:ext uri="{FF2B5EF4-FFF2-40B4-BE49-F238E27FC236}">
                <a16:creationId xmlns:a16="http://schemas.microsoft.com/office/drawing/2014/main" id="{96A11BDA-2832-45CF-BDF1-2AF286A16224}"/>
              </a:ext>
            </a:extLst>
          </p:cNvPr>
          <p:cNvGrpSpPr/>
          <p:nvPr/>
        </p:nvGrpSpPr>
        <p:grpSpPr>
          <a:xfrm>
            <a:off x="1028700" y="3403258"/>
            <a:ext cx="8385423" cy="5630982"/>
            <a:chOff x="0" y="859658"/>
            <a:chExt cx="9741358" cy="5993408"/>
          </a:xfrm>
        </p:grpSpPr>
        <p:sp>
          <p:nvSpPr>
            <p:cNvPr id="16" name="TextBox 3">
              <a:extLst>
                <a:ext uri="{FF2B5EF4-FFF2-40B4-BE49-F238E27FC236}">
                  <a16:creationId xmlns:a16="http://schemas.microsoft.com/office/drawing/2014/main" id="{8251BD57-DF4A-4786-9DA0-D4F84A416FEC}"/>
                </a:ext>
              </a:extLst>
            </p:cNvPr>
            <p:cNvSpPr txBox="1"/>
            <p:nvPr/>
          </p:nvSpPr>
          <p:spPr>
            <a:xfrm>
              <a:off x="0" y="859658"/>
              <a:ext cx="9741358" cy="1358116"/>
            </a:xfrm>
            <a:prstGeom prst="rect">
              <a:avLst/>
            </a:prstGeom>
          </p:spPr>
          <p:txBody>
            <a:bodyPr wrap="square" lIns="0" tIns="0" rIns="0" bIns="0" rtlCol="0" anchor="t">
              <a:spAutoFit/>
            </a:bodyPr>
            <a:lstStyle/>
            <a:p>
              <a:pPr algn="l">
                <a:lnSpc>
                  <a:spcPts val="3359"/>
                </a:lnSpc>
              </a:pPr>
              <a:r>
                <a:rPr lang="de-AT" sz="2400" spc="120" dirty="0">
                  <a:solidFill>
                    <a:srgbClr val="456A2C"/>
                  </a:solidFill>
                  <a:latin typeface="Glacial Indifference"/>
                </a:rPr>
                <a:t>Die Wärmeenergie ist die Menge an Wärme (Energie), die benötigt wird, um die Temperatur von einem Kilogramm Wasser um ein Grad Celsius (°C) zu erhöhen. </a:t>
              </a:r>
              <a:endParaRPr lang="en-US" sz="2400" spc="120" dirty="0">
                <a:solidFill>
                  <a:srgbClr val="456A2C"/>
                </a:solidFill>
                <a:latin typeface="Glacial Indifference"/>
              </a:endParaRPr>
            </a:p>
          </p:txBody>
        </p:sp>
        <p:sp>
          <p:nvSpPr>
            <p:cNvPr id="18" name="TextBox 5">
              <a:extLst>
                <a:ext uri="{FF2B5EF4-FFF2-40B4-BE49-F238E27FC236}">
                  <a16:creationId xmlns:a16="http://schemas.microsoft.com/office/drawing/2014/main" id="{46B5FDEF-22AE-4FA8-96B5-96DFEAA6B405}"/>
                </a:ext>
              </a:extLst>
            </p:cNvPr>
            <p:cNvSpPr txBox="1"/>
            <p:nvPr/>
          </p:nvSpPr>
          <p:spPr>
            <a:xfrm>
              <a:off x="0" y="4102709"/>
              <a:ext cx="9490469" cy="2750357"/>
            </a:xfrm>
            <a:prstGeom prst="rect">
              <a:avLst/>
            </a:prstGeom>
          </p:spPr>
          <p:txBody>
            <a:bodyPr lIns="0" tIns="0" rIns="0" bIns="0" rtlCol="0" anchor="t">
              <a:spAutoFit/>
            </a:bodyPr>
            <a:lstStyle/>
            <a:p>
              <a:pPr>
                <a:lnSpc>
                  <a:spcPts val="3359"/>
                </a:lnSpc>
              </a:pPr>
              <a:r>
                <a:rPr lang="de-AT" sz="2400" spc="120" dirty="0">
                  <a:solidFill>
                    <a:srgbClr val="456A2C"/>
                  </a:solidFill>
                  <a:latin typeface="Glacial Indifference"/>
                </a:rPr>
                <a:t>Der Wärmeleitkoeffizient "λ" ist definiert als die Wärmemenge (in kcal), die in einer Stunde durch 1 m2 Material mit einer Dicke von 1 m geleitet wird, wenn der Temperaturabfall durch das Material unter den Bedingungen eines gleichmäßigen Wärmeflusses 1 °C beträgt. </a:t>
              </a:r>
              <a:endParaRPr lang="es-ES" sz="2400" spc="120" dirty="0">
                <a:solidFill>
                  <a:srgbClr val="456A2C"/>
                </a:solidFill>
                <a:latin typeface="Glacial Indifference"/>
              </a:endParaRPr>
            </a:p>
          </p:txBody>
        </p:sp>
        <p:sp>
          <p:nvSpPr>
            <p:cNvPr id="21" name="TextBox 3">
              <a:extLst>
                <a:ext uri="{FF2B5EF4-FFF2-40B4-BE49-F238E27FC236}">
                  <a16:creationId xmlns:a16="http://schemas.microsoft.com/office/drawing/2014/main" id="{5EF667D9-9D3D-4C5D-9367-B05D3EE7B19C}"/>
                </a:ext>
              </a:extLst>
            </p:cNvPr>
            <p:cNvSpPr txBox="1"/>
            <p:nvPr/>
          </p:nvSpPr>
          <p:spPr>
            <a:xfrm>
              <a:off x="0" y="2432667"/>
              <a:ext cx="9490469" cy="1358117"/>
            </a:xfrm>
            <a:prstGeom prst="rect">
              <a:avLst/>
            </a:prstGeom>
          </p:spPr>
          <p:txBody>
            <a:bodyPr lIns="0" tIns="0" rIns="0" bIns="0" rtlCol="0" anchor="t">
              <a:spAutoFit/>
            </a:bodyPr>
            <a:lstStyle/>
            <a:p>
              <a:pPr algn="l">
                <a:lnSpc>
                  <a:spcPts val="3359"/>
                </a:lnSpc>
              </a:pPr>
              <a:r>
                <a:rPr lang="de-AT" sz="2400" spc="120" dirty="0">
                  <a:solidFill>
                    <a:srgbClr val="456A2C"/>
                  </a:solidFill>
                  <a:latin typeface="Glacial Indifference"/>
                </a:rPr>
                <a:t>Die Wärmeleitfähigkeit (k) oder (λ) ist ein Maß für die Fähigkeit eines Materials, Wärme durch seine Masse zu leiten. </a:t>
              </a:r>
              <a:endParaRPr lang="en-US" sz="2400" spc="120" dirty="0">
                <a:solidFill>
                  <a:srgbClr val="456A2C"/>
                </a:solidFill>
                <a:latin typeface="Glacial Indifference"/>
              </a:endParaRPr>
            </a:p>
          </p:txBody>
        </p:sp>
      </p:gr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4</a:t>
            </a:fld>
            <a:endParaRPr lang="en-US" sz="2400" spc="120" dirty="0">
              <a:solidFill>
                <a:srgbClr val="D9D9D9"/>
              </a:solidFill>
              <a:latin typeface="Glacial Indifference"/>
            </a:endParaRPr>
          </a:p>
        </p:txBody>
      </p:sp>
      <p:sp>
        <p:nvSpPr>
          <p:cNvPr id="19" name="TextBox 5">
            <a:extLst>
              <a:ext uri="{FF2B5EF4-FFF2-40B4-BE49-F238E27FC236}">
                <a16:creationId xmlns:a16="http://schemas.microsoft.com/office/drawing/2014/main" id="{C17309EA-4BE5-4815-9F3F-18D48FFEB5CC}"/>
              </a:ext>
            </a:extLst>
          </p:cNvPr>
          <p:cNvSpPr txBox="1"/>
          <p:nvPr/>
        </p:nvSpPr>
        <p:spPr>
          <a:xfrm>
            <a:off x="9651560" y="9574054"/>
            <a:ext cx="7607740" cy="262892"/>
          </a:xfrm>
          <a:prstGeom prst="rect">
            <a:avLst/>
          </a:prstGeom>
        </p:spPr>
        <p:txBody>
          <a:bodyPr lIns="0" tIns="0" rIns="0" bIns="0" rtlCol="0" anchor="t">
            <a:spAutoFit/>
          </a:bodyPr>
          <a:lstStyle/>
          <a:p>
            <a:pPr algn="r">
              <a:lnSpc>
                <a:spcPts val="2240"/>
              </a:lnSpc>
            </a:pPr>
            <a:r>
              <a:rPr lang="en-US" sz="1600" spc="80" dirty="0">
                <a:solidFill>
                  <a:srgbClr val="456A2C"/>
                </a:solidFill>
                <a:latin typeface="Glacial Indifference"/>
              </a:rPr>
              <a:t>LEKTION 1: </a:t>
            </a:r>
            <a:r>
              <a:rPr lang="de-AT" sz="1600" spc="80" dirty="0">
                <a:solidFill>
                  <a:srgbClr val="456A2C"/>
                </a:solidFill>
                <a:latin typeface="Glacial Indifference"/>
              </a:rPr>
              <a:t>Energieeffizienz von Holz als Baustoff und Konstruktion</a:t>
            </a:r>
            <a:r>
              <a:rPr lang="en-GB" sz="1600" spc="80" dirty="0">
                <a:solidFill>
                  <a:srgbClr val="456A2C"/>
                </a:solidFill>
                <a:latin typeface="Glacial Indifference"/>
              </a:rPr>
              <a:t>.</a:t>
            </a:r>
            <a:endParaRPr lang="es-ES" sz="1600" spc="80" dirty="0">
              <a:solidFill>
                <a:srgbClr val="456A2C"/>
              </a:solidFill>
              <a:latin typeface="Glacial Indifferenc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829800" y="953799"/>
            <a:ext cx="7429500" cy="10457991"/>
          </a:xfrm>
          <a:prstGeom prst="rect">
            <a:avLst/>
          </a:prstGeom>
        </p:spPr>
        <p:txBody>
          <a:bodyPr wrap="square" lIns="0" tIns="0" rIns="0" bIns="0" rtlCol="0" anchor="t">
            <a:spAutoFit/>
          </a:bodyPr>
          <a:lstStyle/>
          <a:p>
            <a:pPr algn="just">
              <a:lnSpc>
                <a:spcPts val="3359"/>
              </a:lnSpc>
              <a:spcAft>
                <a:spcPts val="600"/>
              </a:spcAft>
            </a:pPr>
            <a:r>
              <a:rPr lang="de-AT" sz="2400" spc="120" dirty="0">
                <a:solidFill>
                  <a:srgbClr val="456A2C"/>
                </a:solidFill>
                <a:latin typeface="Glacial Indifference"/>
              </a:rPr>
              <a:t>Die Kontrolle der Wärmedurchlässigkeit der für das Projekt gewählten Materialien ist von entscheidender Bedeutung, um einen möglichst geringen Wärmeverlust durch die Gebäudehülle zu gewährleisten. Unter Wärmedämmung versteht man die Verringerung des Wärmedurchgangs (die Übertragung von Wärmeenergie zwischen Objekten unterschiedlicher Temperatur) zwischen Objekten, die in thermischem Kontakt stehen. </a:t>
            </a:r>
          </a:p>
          <a:p>
            <a:pPr algn="just">
              <a:lnSpc>
                <a:spcPts val="3359"/>
              </a:lnSpc>
              <a:spcAft>
                <a:spcPts val="600"/>
              </a:spcAft>
            </a:pPr>
            <a:r>
              <a:rPr lang="de-AT" sz="2400" spc="120" dirty="0">
                <a:solidFill>
                  <a:srgbClr val="456A2C"/>
                </a:solidFill>
                <a:latin typeface="Glacial Indifference"/>
              </a:rPr>
              <a:t>Aus diesem Grund ist neben der Verwendung des besten konstruktiven Systems die Wahl einer geeigneten Dämmung und deren richtige Anordnung eines der wichtigsten Themen, um die geringsten Wärmeverluste zu erreichen.</a:t>
            </a:r>
          </a:p>
          <a:p>
            <a:pPr algn="just">
              <a:lnSpc>
                <a:spcPts val="3359"/>
              </a:lnSpc>
              <a:spcAft>
                <a:spcPts val="600"/>
              </a:spcAft>
            </a:pPr>
            <a:r>
              <a:rPr lang="de-AT" sz="2400" spc="120" dirty="0">
                <a:solidFill>
                  <a:srgbClr val="456A2C"/>
                </a:solidFill>
                <a:latin typeface="Glacial Indifference"/>
              </a:rPr>
              <a:t>Alle Dämmstoffe können in zwei Gruppen eingeteilt werden: Organische und anorganische Materialien, wobei die zweite Gruppe am häufigsten verwendet wird und die organischen am umweltfreundlichsten sind.</a:t>
            </a:r>
          </a:p>
          <a:p>
            <a:pPr algn="just">
              <a:lnSpc>
                <a:spcPts val="3359"/>
              </a:lnSpc>
              <a:spcAft>
                <a:spcPts val="600"/>
              </a:spcAft>
            </a:pPr>
            <a:endParaRPr lang="de-AT" sz="2400" spc="120" dirty="0">
              <a:solidFill>
                <a:srgbClr val="456A2C"/>
              </a:solidFill>
              <a:latin typeface="Glacial Indifference"/>
            </a:endParaRPr>
          </a:p>
          <a:p>
            <a:pPr algn="just">
              <a:lnSpc>
                <a:spcPts val="3359"/>
              </a:lnSpc>
              <a:spcAft>
                <a:spcPts val="600"/>
              </a:spcAft>
            </a:pPr>
            <a:endParaRPr lang="de-AT" sz="2400" spc="120" dirty="0">
              <a:solidFill>
                <a:srgbClr val="456A2C"/>
              </a:solidFill>
              <a:latin typeface="Glacial Indifference"/>
            </a:endParaRPr>
          </a:p>
          <a:p>
            <a:pPr algn="just">
              <a:lnSpc>
                <a:spcPts val="3359"/>
              </a:lnSpc>
              <a:spcAft>
                <a:spcPts val="600"/>
              </a:spcAft>
            </a:pPr>
            <a:endParaRPr lang="de-AT" sz="2400" spc="120" dirty="0">
              <a:solidFill>
                <a:srgbClr val="456A2C"/>
              </a:solidFill>
              <a:latin typeface="Glacial Indifference"/>
            </a:endParaRPr>
          </a:p>
          <a:p>
            <a:pPr algn="just">
              <a:lnSpc>
                <a:spcPts val="3359"/>
              </a:lnSpc>
              <a:spcAft>
                <a:spcPts val="600"/>
              </a:spcAft>
            </a:pPr>
            <a:endParaRPr lang="de-AT" sz="2400" spc="120" dirty="0">
              <a:solidFill>
                <a:srgbClr val="456A2C"/>
              </a:solidFill>
              <a:latin typeface="Glacial Indifference"/>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4" name="Group 4"/>
          <p:cNvGrpSpPr/>
          <p:nvPr/>
        </p:nvGrpSpPr>
        <p:grpSpPr>
          <a:xfrm>
            <a:off x="1028700" y="9252585"/>
            <a:ext cx="16230600" cy="584361"/>
            <a:chOff x="0" y="0"/>
            <a:chExt cx="21640800" cy="779147"/>
          </a:xfrm>
        </p:grpSpPr>
        <p:sp>
          <p:nvSpPr>
            <p:cNvPr id="5" name="TextBox 5"/>
            <p:cNvSpPr txBox="1"/>
            <p:nvPr/>
          </p:nvSpPr>
          <p:spPr>
            <a:xfrm>
              <a:off x="11497147" y="428625"/>
              <a:ext cx="10143653" cy="350522"/>
            </a:xfrm>
            <a:prstGeom prst="rect">
              <a:avLst/>
            </a:prstGeom>
          </p:spPr>
          <p:txBody>
            <a:bodyPr lIns="0" tIns="0" rIns="0" bIns="0" rtlCol="0" anchor="t">
              <a:spAutoFit/>
            </a:bodyPr>
            <a:lstStyle/>
            <a:p>
              <a:pPr algn="r">
                <a:lnSpc>
                  <a:spcPts val="2240"/>
                </a:lnSpc>
              </a:pPr>
              <a:r>
                <a:rPr lang="en-US" sz="1600" spc="80" dirty="0">
                  <a:solidFill>
                    <a:srgbClr val="456A2C"/>
                  </a:solidFill>
                  <a:latin typeface="Glacial Indifference"/>
                </a:rPr>
                <a:t>LEKTION 1: </a:t>
              </a:r>
              <a:r>
                <a:rPr lang="de-AT" sz="1600" spc="80" dirty="0">
                  <a:solidFill>
                    <a:srgbClr val="456A2C"/>
                  </a:solidFill>
                  <a:latin typeface="Glacial Indifference"/>
                </a:rPr>
                <a:t>Energieeffizienz von Holz als Baustoff und Konstruktion</a:t>
              </a:r>
              <a:r>
                <a:rPr lang="en-GB" sz="1600" spc="80" dirty="0">
                  <a:solidFill>
                    <a:srgbClr val="456A2C"/>
                  </a:solidFill>
                  <a:latin typeface="Glacial Indifference"/>
                </a:rPr>
                <a:t>.</a:t>
              </a:r>
              <a:endParaRPr lang="es-ES" sz="1600" spc="80" dirty="0">
                <a:solidFill>
                  <a:srgbClr val="456A2C"/>
                </a:solidFill>
                <a:latin typeface="Glacial Indifference"/>
              </a:endParaRPr>
            </a:p>
          </p:txBody>
        </p:sp>
        <p:sp>
          <p:nvSpPr>
            <p:cNvPr id="6" name="AutoShape 6"/>
            <p:cNvSpPr/>
            <p:nvPr/>
          </p:nvSpPr>
          <p:spPr>
            <a:xfrm>
              <a:off x="0" y="0"/>
              <a:ext cx="21640800" cy="50800"/>
            </a:xfrm>
            <a:prstGeom prst="rect">
              <a:avLst/>
            </a:prstGeom>
            <a:solidFill>
              <a:srgbClr val="52584D"/>
            </a:solidFill>
          </p:spPr>
        </p:sp>
      </p:gr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2790509"/>
            </a:xfrm>
            <a:prstGeom prst="rect">
              <a:avLst/>
            </a:prstGeom>
          </p:spPr>
          <p:txBody>
            <a:bodyPr lIns="0" tIns="0" rIns="0" bIns="0" rtlCol="0" anchor="t">
              <a:spAutoFit/>
            </a:bodyPr>
            <a:lstStyle/>
            <a:p>
              <a:pPr>
                <a:lnSpc>
                  <a:spcPts val="8370"/>
                </a:lnSpc>
              </a:pPr>
              <a:r>
                <a:rPr lang="en-GB" sz="5400" spc="150" dirty="0">
                  <a:solidFill>
                    <a:srgbClr val="FEFFF8"/>
                  </a:solidFill>
                  <a:latin typeface="Glacial Indifference Bold"/>
                </a:rPr>
                <a:t>WÄRME-DÄMMSTOFFE</a:t>
              </a: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5</a:t>
            </a:fld>
            <a:endParaRPr lang="en-US" sz="2400" spc="120" dirty="0">
              <a:solidFill>
                <a:srgbClr val="D9D9D9"/>
              </a:solidFill>
              <a:latin typeface="Glacial Indifference"/>
            </a:endParaRPr>
          </a:p>
        </p:txBody>
      </p:sp>
    </p:spTree>
    <p:extLst>
      <p:ext uri="{BB962C8B-B14F-4D97-AF65-F5344CB8AC3E}">
        <p14:creationId xmlns:p14="http://schemas.microsoft.com/office/powerpoint/2010/main" val="1000944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141449" y="912591"/>
            <a:ext cx="7117851" cy="6747779"/>
            <a:chOff x="0" y="-154812"/>
            <a:chExt cx="9490469" cy="8997040"/>
          </a:xfrm>
        </p:grpSpPr>
        <p:sp>
          <p:nvSpPr>
            <p:cNvPr id="5" name="TextBox 5"/>
            <p:cNvSpPr txBox="1"/>
            <p:nvPr/>
          </p:nvSpPr>
          <p:spPr>
            <a:xfrm>
              <a:off x="0" y="-154812"/>
              <a:ext cx="9490469" cy="538609"/>
            </a:xfrm>
            <a:prstGeom prst="rect">
              <a:avLst/>
            </a:prstGeom>
          </p:spPr>
          <p:txBody>
            <a:bodyPr lIns="0" tIns="0" rIns="0" bIns="0" rtlCol="0" anchor="t">
              <a:spAutoFit/>
            </a:bodyPr>
            <a:lstStyle/>
            <a:p>
              <a:pPr>
                <a:lnSpc>
                  <a:spcPts val="3359"/>
                </a:lnSpc>
              </a:pPr>
              <a:r>
                <a:rPr lang="en-GB" sz="2400" spc="120" dirty="0" err="1">
                  <a:solidFill>
                    <a:srgbClr val="456A2C"/>
                  </a:solidFill>
                  <a:latin typeface="Glacial Indifference"/>
                </a:rPr>
                <a:t>Zellulose</a:t>
              </a:r>
              <a:endParaRPr lang="en-US" sz="2400" spc="120" dirty="0">
                <a:solidFill>
                  <a:srgbClr val="456A2C"/>
                </a:solidFill>
                <a:latin typeface="Glacial Indifference"/>
              </a:endParaRPr>
            </a:p>
          </p:txBody>
        </p:sp>
        <p:sp>
          <p:nvSpPr>
            <p:cNvPr id="20" name="TextBox 5">
              <a:extLst>
                <a:ext uri="{FF2B5EF4-FFF2-40B4-BE49-F238E27FC236}">
                  <a16:creationId xmlns:a16="http://schemas.microsoft.com/office/drawing/2014/main" id="{2E741294-59A7-4235-A19D-769F89FF5FBD}"/>
                </a:ext>
              </a:extLst>
            </p:cNvPr>
            <p:cNvSpPr txBox="1"/>
            <p:nvPr/>
          </p:nvSpPr>
          <p:spPr>
            <a:xfrm>
              <a:off x="0" y="2755637"/>
              <a:ext cx="9490469" cy="538609"/>
            </a:xfrm>
            <a:prstGeom prst="rect">
              <a:avLst/>
            </a:prstGeom>
          </p:spPr>
          <p:txBody>
            <a:bodyPr lIns="0" tIns="0" rIns="0" bIns="0" rtlCol="0" anchor="t">
              <a:spAutoFit/>
            </a:bodyPr>
            <a:lstStyle/>
            <a:p>
              <a:pPr>
                <a:lnSpc>
                  <a:spcPts val="3359"/>
                </a:lnSpc>
              </a:pPr>
              <a:r>
                <a:rPr lang="en-GB" sz="2400" spc="120" dirty="0" err="1">
                  <a:solidFill>
                    <a:srgbClr val="456A2C"/>
                  </a:solidFill>
                  <a:latin typeface="Glacial Indifference"/>
                </a:rPr>
                <a:t>Schafwolle</a:t>
              </a:r>
              <a:endParaRPr lang="en-US" sz="2400" spc="120" dirty="0">
                <a:solidFill>
                  <a:srgbClr val="456A2C"/>
                </a:solidFill>
                <a:latin typeface="Glacial Indifference"/>
              </a:endParaRPr>
            </a:p>
          </p:txBody>
        </p:sp>
        <p:sp>
          <p:nvSpPr>
            <p:cNvPr id="22" name="TextBox 5">
              <a:extLst>
                <a:ext uri="{FF2B5EF4-FFF2-40B4-BE49-F238E27FC236}">
                  <a16:creationId xmlns:a16="http://schemas.microsoft.com/office/drawing/2014/main" id="{A88E0ADE-BDA9-40CD-A1D2-8E35DD7812C0}"/>
                </a:ext>
              </a:extLst>
            </p:cNvPr>
            <p:cNvSpPr txBox="1"/>
            <p:nvPr/>
          </p:nvSpPr>
          <p:spPr>
            <a:xfrm>
              <a:off x="0" y="5549150"/>
              <a:ext cx="9490469" cy="538609"/>
            </a:xfrm>
            <a:prstGeom prst="rect">
              <a:avLst/>
            </a:prstGeom>
          </p:spPr>
          <p:txBody>
            <a:bodyPr lIns="0" tIns="0" rIns="0" bIns="0" rtlCol="0" anchor="t">
              <a:spAutoFit/>
            </a:bodyPr>
            <a:lstStyle/>
            <a:p>
              <a:pPr>
                <a:lnSpc>
                  <a:spcPts val="3359"/>
                </a:lnSpc>
              </a:pPr>
              <a:r>
                <a:rPr lang="en-GB" sz="2400" spc="120" dirty="0" err="1">
                  <a:solidFill>
                    <a:srgbClr val="456A2C"/>
                  </a:solidFill>
                  <a:latin typeface="Glacial Indifference"/>
                </a:rPr>
                <a:t>Kork</a:t>
              </a:r>
              <a:endParaRPr lang="en-US" sz="2400" spc="120" dirty="0">
                <a:solidFill>
                  <a:srgbClr val="456A2C"/>
                </a:solidFill>
                <a:latin typeface="Glacial Indifference"/>
              </a:endParaRPr>
            </a:p>
          </p:txBody>
        </p:sp>
        <p:sp>
          <p:nvSpPr>
            <p:cNvPr id="25" name="TextBox 5">
              <a:extLst>
                <a:ext uri="{FF2B5EF4-FFF2-40B4-BE49-F238E27FC236}">
                  <a16:creationId xmlns:a16="http://schemas.microsoft.com/office/drawing/2014/main" id="{EFDD2AD5-357A-487B-BA6F-33AF6DF72C86}"/>
                </a:ext>
              </a:extLst>
            </p:cNvPr>
            <p:cNvSpPr txBox="1"/>
            <p:nvPr/>
          </p:nvSpPr>
          <p:spPr>
            <a:xfrm>
              <a:off x="0" y="8303619"/>
              <a:ext cx="9490469" cy="538609"/>
            </a:xfrm>
            <a:prstGeom prst="rect">
              <a:avLst/>
            </a:prstGeom>
          </p:spPr>
          <p:txBody>
            <a:bodyPr lIns="0" tIns="0" rIns="0" bIns="0" rtlCol="0" anchor="t">
              <a:spAutoFit/>
            </a:bodyPr>
            <a:lstStyle/>
            <a:p>
              <a:pPr>
                <a:lnSpc>
                  <a:spcPts val="3359"/>
                </a:lnSpc>
              </a:pPr>
              <a:r>
                <a:rPr lang="en-GB" sz="2400" spc="120" dirty="0" err="1">
                  <a:solidFill>
                    <a:srgbClr val="456A2C"/>
                  </a:solidFill>
                  <a:latin typeface="Glacial Indifference"/>
                </a:rPr>
                <a:t>Hanfdämmung</a:t>
              </a:r>
              <a:endParaRPr lang="en-US" sz="2400" spc="120" dirty="0">
                <a:solidFill>
                  <a:srgbClr val="456A2C"/>
                </a:solidFill>
                <a:latin typeface="Glacial Indifference"/>
              </a:endParaRPr>
            </a:p>
          </p:txBody>
        </p:sp>
      </p:grpSp>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457201" y="945831"/>
              <a:ext cx="10363200" cy="3452538"/>
            </a:xfrm>
            <a:prstGeom prst="rect">
              <a:avLst/>
            </a:prstGeom>
            <a:grpFill/>
          </p:spPr>
          <p:txBody>
            <a:bodyPr wrap="square" lIns="0" tIns="0" rIns="0" bIns="0" rtlCol="0" anchor="t">
              <a:spAutoFit/>
            </a:bodyPr>
            <a:lstStyle/>
            <a:p>
              <a:pPr algn="l">
                <a:lnSpc>
                  <a:spcPts val="8370"/>
                </a:lnSpc>
              </a:pPr>
              <a:r>
                <a:rPr lang="en-US" sz="5800" spc="310" dirty="0" err="1">
                  <a:solidFill>
                    <a:srgbClr val="FEFFF8"/>
                  </a:solidFill>
                  <a:latin typeface="League Spartan"/>
                </a:rPr>
                <a:t>Ökologische</a:t>
              </a:r>
              <a:r>
                <a:rPr lang="en-US" sz="5800" spc="310" dirty="0">
                  <a:solidFill>
                    <a:srgbClr val="FEFFF8"/>
                  </a:solidFill>
                  <a:latin typeface="League Spartan"/>
                </a:rPr>
                <a:t> </a:t>
              </a:r>
              <a:r>
                <a:rPr lang="en-US" sz="5800" spc="310" dirty="0" err="1">
                  <a:solidFill>
                    <a:srgbClr val="FEFFF8"/>
                  </a:solidFill>
                  <a:latin typeface="League Spartan"/>
                </a:rPr>
                <a:t>Dämmstoffe</a:t>
              </a:r>
              <a:endParaRPr lang="en-US" sz="5800" spc="310" dirty="0">
                <a:solidFill>
                  <a:srgbClr val="FEFFF8"/>
                </a:solidFill>
                <a:latin typeface="League Spartan"/>
              </a:endParaRP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grpSp>
        <p:nvGrpSpPr>
          <p:cNvPr id="15" name="Group 2">
            <a:extLst>
              <a:ext uri="{FF2B5EF4-FFF2-40B4-BE49-F238E27FC236}">
                <a16:creationId xmlns:a16="http://schemas.microsoft.com/office/drawing/2014/main" id="{96A11BDA-2832-45CF-BDF1-2AF286A16224}"/>
              </a:ext>
            </a:extLst>
          </p:cNvPr>
          <p:cNvGrpSpPr/>
          <p:nvPr/>
        </p:nvGrpSpPr>
        <p:grpSpPr>
          <a:xfrm>
            <a:off x="1371600" y="3403258"/>
            <a:ext cx="7117851" cy="3450898"/>
            <a:chOff x="0" y="859658"/>
            <a:chExt cx="9490469" cy="3673008"/>
          </a:xfrm>
        </p:grpSpPr>
        <p:sp>
          <p:nvSpPr>
            <p:cNvPr id="16" name="TextBox 3">
              <a:extLst>
                <a:ext uri="{FF2B5EF4-FFF2-40B4-BE49-F238E27FC236}">
                  <a16:creationId xmlns:a16="http://schemas.microsoft.com/office/drawing/2014/main" id="{8251BD57-DF4A-4786-9DA0-D4F84A416FEC}"/>
                </a:ext>
              </a:extLst>
            </p:cNvPr>
            <p:cNvSpPr txBox="1"/>
            <p:nvPr/>
          </p:nvSpPr>
          <p:spPr>
            <a:xfrm>
              <a:off x="0" y="859658"/>
              <a:ext cx="9490469" cy="2750358"/>
            </a:xfrm>
            <a:prstGeom prst="rect">
              <a:avLst/>
            </a:prstGeom>
          </p:spPr>
          <p:txBody>
            <a:bodyPr lIns="0" tIns="0" rIns="0" bIns="0" rtlCol="0" anchor="t">
              <a:spAutoFit/>
            </a:bodyPr>
            <a:lstStyle/>
            <a:p>
              <a:pPr algn="just">
                <a:lnSpc>
                  <a:spcPts val="3359"/>
                </a:lnSpc>
                <a:spcAft>
                  <a:spcPts val="600"/>
                </a:spcAft>
              </a:pPr>
              <a:r>
                <a:rPr lang="de-AT" sz="2400" spc="120" dirty="0">
                  <a:solidFill>
                    <a:srgbClr val="456A2C"/>
                  </a:solidFill>
                  <a:latin typeface="Glacial Indifference"/>
                </a:rPr>
                <a:t>Einige der umweltfreundlichsten Materialien mit ebenso guten Dämmeigenschaften wie die am häufigsten verwendeten sind Zellulose, Schafwolle, Holzfasern oder auch Kork. Diese Dämmstoffe werden aufgrund ihrer guten Dämmeigenschaften immer beliebter:</a:t>
              </a:r>
              <a:endParaRPr lang="en-US" sz="2400" spc="120" dirty="0">
                <a:solidFill>
                  <a:srgbClr val="456A2C"/>
                </a:solidFill>
                <a:latin typeface="Glacial Indifference"/>
              </a:endParaRPr>
            </a:p>
          </p:txBody>
        </p:sp>
        <p:sp>
          <p:nvSpPr>
            <p:cNvPr id="18" name="TextBox 5">
              <a:extLst>
                <a:ext uri="{FF2B5EF4-FFF2-40B4-BE49-F238E27FC236}">
                  <a16:creationId xmlns:a16="http://schemas.microsoft.com/office/drawing/2014/main" id="{46B5FDEF-22AE-4FA8-96B5-96DFEAA6B405}"/>
                </a:ext>
              </a:extLst>
            </p:cNvPr>
            <p:cNvSpPr txBox="1"/>
            <p:nvPr/>
          </p:nvSpPr>
          <p:spPr>
            <a:xfrm>
              <a:off x="0" y="4102709"/>
              <a:ext cx="9490469" cy="429957"/>
            </a:xfrm>
            <a:prstGeom prst="rect">
              <a:avLst/>
            </a:prstGeom>
          </p:spPr>
          <p:txBody>
            <a:bodyPr lIns="0" tIns="0" rIns="0" bIns="0" rtlCol="0" anchor="t">
              <a:spAutoFit/>
            </a:bodyPr>
            <a:lstStyle/>
            <a:p>
              <a:pPr>
                <a:lnSpc>
                  <a:spcPts val="3359"/>
                </a:lnSpc>
              </a:pPr>
              <a:r>
                <a:rPr lang="en-GB" sz="2400" spc="120" dirty="0" err="1">
                  <a:solidFill>
                    <a:srgbClr val="456A2C"/>
                  </a:solidFill>
                  <a:latin typeface="Glacial Indifference"/>
                </a:rPr>
                <a:t>Holzfaserdämmung</a:t>
              </a:r>
              <a:endParaRPr lang="en-GB" sz="2400" spc="120" dirty="0">
                <a:solidFill>
                  <a:srgbClr val="456A2C"/>
                </a:solidFill>
                <a:latin typeface="Glacial Indifference"/>
              </a:endParaRPr>
            </a:p>
          </p:txBody>
        </p:sp>
      </p:gr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6</a:t>
            </a:fld>
            <a:endParaRPr lang="en-US" sz="2400" spc="120" dirty="0">
              <a:solidFill>
                <a:srgbClr val="D9D9D9"/>
              </a:solidFill>
              <a:latin typeface="Glacial Indifference"/>
            </a:endParaRPr>
          </a:p>
        </p:txBody>
      </p:sp>
      <p:pic>
        <p:nvPicPr>
          <p:cNvPr id="8" name="Imagen 7" descr="Un sándwich partido a la mitad&#10;&#10;Descripción generada automáticamente">
            <a:extLst>
              <a:ext uri="{FF2B5EF4-FFF2-40B4-BE49-F238E27FC236}">
                <a16:creationId xmlns:a16="http://schemas.microsoft.com/office/drawing/2014/main" id="{8B727AFF-4B60-41C8-9BF1-9343E8D697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9645" y="6438900"/>
            <a:ext cx="3016907" cy="2386727"/>
          </a:xfrm>
          <a:prstGeom prst="rect">
            <a:avLst/>
          </a:prstGeom>
        </p:spPr>
      </p:pic>
      <p:pic>
        <p:nvPicPr>
          <p:cNvPr id="17" name="Imagen 16" descr="Imagen en blanco y negro&#10;&#10;Descripción generada automáticamente con confianza media">
            <a:extLst>
              <a:ext uri="{FF2B5EF4-FFF2-40B4-BE49-F238E27FC236}">
                <a16:creationId xmlns:a16="http://schemas.microsoft.com/office/drawing/2014/main" id="{CB0708EF-3ADC-49C7-A856-77AD1DF077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68290" y="772400"/>
            <a:ext cx="3626150" cy="2251636"/>
          </a:xfrm>
          <a:prstGeom prst="rect">
            <a:avLst/>
          </a:prstGeom>
        </p:spPr>
      </p:pic>
      <p:pic>
        <p:nvPicPr>
          <p:cNvPr id="21" name="Imagen 20" descr="Imagen que contiene tabla, alimentos, comida, sándwich&#10;&#10;Descripción generada automáticamente">
            <a:extLst>
              <a:ext uri="{FF2B5EF4-FFF2-40B4-BE49-F238E27FC236}">
                <a16:creationId xmlns:a16="http://schemas.microsoft.com/office/drawing/2014/main" id="{FEAA4480-68E6-4BE3-8E0A-6FD64BCC57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88251" y="2911975"/>
            <a:ext cx="2939078" cy="2325155"/>
          </a:xfrm>
          <a:prstGeom prst="rect">
            <a:avLst/>
          </a:prstGeom>
        </p:spPr>
      </p:pic>
      <p:pic>
        <p:nvPicPr>
          <p:cNvPr id="24" name="Imagen 23" descr="Imagen que contiene edificio, material de construcción, pieza, pastel&#10;&#10;Descripción generada automáticamente">
            <a:extLst>
              <a:ext uri="{FF2B5EF4-FFF2-40B4-BE49-F238E27FC236}">
                <a16:creationId xmlns:a16="http://schemas.microsoft.com/office/drawing/2014/main" id="{BCAE97B8-D51B-43AD-B659-7C19670D3B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204293" y="5276240"/>
            <a:ext cx="2752487" cy="2177540"/>
          </a:xfrm>
          <a:prstGeom prst="rect">
            <a:avLst/>
          </a:prstGeom>
        </p:spPr>
      </p:pic>
      <p:pic>
        <p:nvPicPr>
          <p:cNvPr id="26" name="Imagen 25" descr="Imagen que contiene edificio, tabla, ladrillo, banca&#10;&#10;Descripción generada automáticamente">
            <a:extLst>
              <a:ext uri="{FF2B5EF4-FFF2-40B4-BE49-F238E27FC236}">
                <a16:creationId xmlns:a16="http://schemas.microsoft.com/office/drawing/2014/main" id="{BB17B589-F61E-4B7E-AB49-4351E600DA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140836" y="7126546"/>
            <a:ext cx="2879399" cy="2277942"/>
          </a:xfrm>
          <a:prstGeom prst="rect">
            <a:avLst/>
          </a:prstGeom>
        </p:spPr>
      </p:pic>
      <p:sp>
        <p:nvSpPr>
          <p:cNvPr id="27" name="TextBox 5">
            <a:extLst>
              <a:ext uri="{FF2B5EF4-FFF2-40B4-BE49-F238E27FC236}">
                <a16:creationId xmlns:a16="http://schemas.microsoft.com/office/drawing/2014/main" id="{22EC1337-4AFF-4352-94EE-43F51484715A}"/>
              </a:ext>
            </a:extLst>
          </p:cNvPr>
          <p:cNvSpPr txBox="1"/>
          <p:nvPr/>
        </p:nvSpPr>
        <p:spPr>
          <a:xfrm>
            <a:off x="9651560" y="9574054"/>
            <a:ext cx="7607740" cy="262892"/>
          </a:xfrm>
          <a:prstGeom prst="rect">
            <a:avLst/>
          </a:prstGeom>
        </p:spPr>
        <p:txBody>
          <a:bodyPr lIns="0" tIns="0" rIns="0" bIns="0" rtlCol="0" anchor="t">
            <a:spAutoFit/>
          </a:bodyPr>
          <a:lstStyle/>
          <a:p>
            <a:pPr algn="r">
              <a:lnSpc>
                <a:spcPts val="2240"/>
              </a:lnSpc>
            </a:pPr>
            <a:r>
              <a:rPr lang="en-US" sz="1600" spc="80" dirty="0">
                <a:solidFill>
                  <a:srgbClr val="456A2C"/>
                </a:solidFill>
                <a:latin typeface="Glacial Indifference"/>
              </a:rPr>
              <a:t>LEKTION 1: </a:t>
            </a:r>
            <a:r>
              <a:rPr lang="de-AT" sz="1600" spc="80" dirty="0">
                <a:solidFill>
                  <a:srgbClr val="456A2C"/>
                </a:solidFill>
                <a:latin typeface="Glacial Indifference"/>
              </a:rPr>
              <a:t>Energieeffizienz von Holz als Baustoff und Konstruktion</a:t>
            </a:r>
            <a:r>
              <a:rPr lang="en-GB" sz="1600" spc="80" dirty="0">
                <a:solidFill>
                  <a:srgbClr val="456A2C"/>
                </a:solidFill>
                <a:latin typeface="Glacial Indifference"/>
              </a:rPr>
              <a:t>.</a:t>
            </a:r>
            <a:endParaRPr lang="es-ES" sz="1600" spc="80" dirty="0">
              <a:solidFill>
                <a:srgbClr val="456A2C"/>
              </a:solidFill>
              <a:latin typeface="Glacial Indifference"/>
            </a:endParaRPr>
          </a:p>
        </p:txBody>
      </p:sp>
    </p:spTree>
    <p:extLst>
      <p:ext uri="{BB962C8B-B14F-4D97-AF65-F5344CB8AC3E}">
        <p14:creationId xmlns:p14="http://schemas.microsoft.com/office/powerpoint/2010/main" val="1177357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TextBox 2"/>
          <p:cNvSpPr txBox="1"/>
          <p:nvPr/>
        </p:nvSpPr>
        <p:spPr>
          <a:xfrm>
            <a:off x="1028700" y="962977"/>
            <a:ext cx="13373100" cy="836768"/>
          </a:xfrm>
          <a:prstGeom prst="rect">
            <a:avLst/>
          </a:prstGeom>
        </p:spPr>
        <p:txBody>
          <a:bodyPr wrap="square" lIns="0" tIns="0" rIns="0" bIns="0" rtlCol="0" anchor="t">
            <a:spAutoFit/>
          </a:bodyPr>
          <a:lstStyle/>
          <a:p>
            <a:pPr algn="l">
              <a:lnSpc>
                <a:spcPts val="6682"/>
              </a:lnSpc>
            </a:pPr>
            <a:r>
              <a:rPr lang="en-US" sz="5000" spc="100" dirty="0" err="1">
                <a:solidFill>
                  <a:srgbClr val="456A2C"/>
                </a:solidFill>
                <a:latin typeface="League Spartan"/>
              </a:rPr>
              <a:t>Vorteile</a:t>
            </a:r>
            <a:r>
              <a:rPr lang="en-US" sz="5000" spc="100" dirty="0">
                <a:solidFill>
                  <a:srgbClr val="456A2C"/>
                </a:solidFill>
                <a:latin typeface="League Spartan"/>
              </a:rPr>
              <a:t> der </a:t>
            </a:r>
            <a:r>
              <a:rPr lang="en-US" sz="5000" spc="100" dirty="0" err="1">
                <a:solidFill>
                  <a:srgbClr val="456A2C"/>
                </a:solidFill>
                <a:latin typeface="League Spartan"/>
              </a:rPr>
              <a:t>ökologischen</a:t>
            </a:r>
            <a:r>
              <a:rPr lang="en-US" sz="5000" spc="100" dirty="0">
                <a:solidFill>
                  <a:srgbClr val="456A2C"/>
                </a:solidFill>
                <a:latin typeface="League Spartan"/>
              </a:rPr>
              <a:t> </a:t>
            </a:r>
            <a:r>
              <a:rPr lang="en-US" sz="5000" spc="100" dirty="0" err="1">
                <a:solidFill>
                  <a:srgbClr val="456A2C"/>
                </a:solidFill>
                <a:latin typeface="League Spartan"/>
              </a:rPr>
              <a:t>Dämmstoffe</a:t>
            </a:r>
            <a:endParaRPr lang="en-US" sz="5000" spc="100" dirty="0">
              <a:solidFill>
                <a:srgbClr val="456A2C"/>
              </a:solidFill>
              <a:latin typeface="League Spartan"/>
            </a:endParaRPr>
          </a:p>
        </p:txBody>
      </p:sp>
      <p:sp>
        <p:nvSpPr>
          <p:cNvPr id="3" name="AutoShape 3"/>
          <p:cNvSpPr/>
          <p:nvPr/>
        </p:nvSpPr>
        <p:spPr>
          <a:xfrm>
            <a:off x="1028700" y="6076013"/>
            <a:ext cx="7817628" cy="3182287"/>
          </a:xfrm>
          <a:prstGeom prst="rect">
            <a:avLst/>
          </a:prstGeom>
          <a:solidFill>
            <a:schemeClr val="accent3">
              <a:lumMod val="20000"/>
              <a:lumOff val="80000"/>
            </a:schemeClr>
          </a:solidFill>
          <a:ln>
            <a:solidFill>
              <a:srgbClr val="456A2C"/>
            </a:solidFill>
          </a:ln>
        </p:spPr>
      </p:sp>
      <p:grpSp>
        <p:nvGrpSpPr>
          <p:cNvPr id="4" name="Group 4"/>
          <p:cNvGrpSpPr/>
          <p:nvPr/>
        </p:nvGrpSpPr>
        <p:grpSpPr>
          <a:xfrm>
            <a:off x="1557306" y="6672746"/>
            <a:ext cx="6760417" cy="2447338"/>
            <a:chOff x="0" y="-19050"/>
            <a:chExt cx="9013889" cy="3263116"/>
          </a:xfrm>
        </p:grpSpPr>
        <p:sp>
          <p:nvSpPr>
            <p:cNvPr id="5" name="TextBox 5"/>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ANWENDBARKEIT</a:t>
              </a:r>
            </a:p>
          </p:txBody>
        </p:sp>
        <p:sp>
          <p:nvSpPr>
            <p:cNvPr id="6" name="TextBox 6"/>
            <p:cNvSpPr txBox="1"/>
            <p:nvPr/>
          </p:nvSpPr>
          <p:spPr>
            <a:xfrm>
              <a:off x="0" y="961391"/>
              <a:ext cx="9013889" cy="2282675"/>
            </a:xfrm>
            <a:prstGeom prst="rect">
              <a:avLst/>
            </a:prstGeom>
          </p:spPr>
          <p:txBody>
            <a:bodyPr lIns="0" tIns="0" rIns="0" bIns="0" rtlCol="0" anchor="t">
              <a:spAutoFit/>
            </a:bodyPr>
            <a:lstStyle/>
            <a:p>
              <a:pPr algn="ctr">
                <a:lnSpc>
                  <a:spcPts val="3359"/>
                </a:lnSpc>
              </a:pPr>
              <a:r>
                <a:rPr lang="de-AT" sz="2400" spc="120" dirty="0">
                  <a:solidFill>
                    <a:srgbClr val="456A2C"/>
                  </a:solidFill>
                  <a:latin typeface="Glacial Indifference"/>
                </a:rPr>
                <a:t>Die meisten organischen Dämmelemente sind nicht starr, was eine große Vielseitigkeit und Anpassungsfähigkeit an die zu bedeckenden Flächen ermöglicht.</a:t>
              </a:r>
              <a:endParaRPr lang="en-US" sz="2400" spc="120" dirty="0">
                <a:solidFill>
                  <a:srgbClr val="456A2C"/>
                </a:solidFill>
                <a:latin typeface="Glacial Indifference"/>
              </a:endParaRPr>
            </a:p>
          </p:txBody>
        </p:sp>
      </p:grpSp>
      <p:sp>
        <p:nvSpPr>
          <p:cNvPr id="7" name="AutoShape 7"/>
          <p:cNvSpPr/>
          <p:nvPr/>
        </p:nvSpPr>
        <p:spPr>
          <a:xfrm>
            <a:off x="990600" y="2400300"/>
            <a:ext cx="7817628" cy="3182287"/>
          </a:xfrm>
          <a:prstGeom prst="rect">
            <a:avLst/>
          </a:prstGeom>
          <a:solidFill>
            <a:schemeClr val="accent3">
              <a:lumMod val="20000"/>
              <a:lumOff val="80000"/>
            </a:schemeClr>
          </a:solidFill>
          <a:ln>
            <a:solidFill>
              <a:srgbClr val="456A2C"/>
            </a:solidFill>
          </a:ln>
        </p:spPr>
      </p:sp>
      <p:grpSp>
        <p:nvGrpSpPr>
          <p:cNvPr id="8" name="Group 8"/>
          <p:cNvGrpSpPr/>
          <p:nvPr/>
        </p:nvGrpSpPr>
        <p:grpSpPr>
          <a:xfrm>
            <a:off x="1557306" y="3090408"/>
            <a:ext cx="6760417" cy="2011321"/>
            <a:chOff x="0" y="-19050"/>
            <a:chExt cx="9013889" cy="2681760"/>
          </a:xfrm>
        </p:grpSpPr>
        <p:sp>
          <p:nvSpPr>
            <p:cNvPr id="9" name="TextBox 9"/>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NACHHALTIGKEIT</a:t>
              </a:r>
            </a:p>
          </p:txBody>
        </p:sp>
        <p:sp>
          <p:nvSpPr>
            <p:cNvPr id="10" name="TextBox 10"/>
            <p:cNvSpPr txBox="1"/>
            <p:nvPr/>
          </p:nvSpPr>
          <p:spPr>
            <a:xfrm>
              <a:off x="0" y="961391"/>
              <a:ext cx="9013889" cy="1701319"/>
            </a:xfrm>
            <a:prstGeom prst="rect">
              <a:avLst/>
            </a:prstGeom>
          </p:spPr>
          <p:txBody>
            <a:bodyPr lIns="0" tIns="0" rIns="0" bIns="0" rtlCol="0" anchor="t">
              <a:spAutoFit/>
            </a:bodyPr>
            <a:lstStyle/>
            <a:p>
              <a:pPr algn="ctr">
                <a:lnSpc>
                  <a:spcPts val="3359"/>
                </a:lnSpc>
              </a:pPr>
              <a:r>
                <a:rPr lang="de-AT" sz="2400" spc="120" dirty="0">
                  <a:solidFill>
                    <a:srgbClr val="456A2C"/>
                  </a:solidFill>
                  <a:latin typeface="Glacial Indifference"/>
                </a:rPr>
                <a:t>Ökologische Dämmstoffe aus organischen und natürlichen Materialien mit sehr geringem Energiebedarf für ihre Herstellung.</a:t>
              </a:r>
              <a:endParaRPr lang="en-US" sz="2400" spc="120" dirty="0">
                <a:solidFill>
                  <a:srgbClr val="456A2C"/>
                </a:solidFill>
                <a:latin typeface="Glacial Indifference"/>
              </a:endParaRPr>
            </a:p>
          </p:txBody>
        </p:sp>
      </p:grpSp>
      <p:sp>
        <p:nvSpPr>
          <p:cNvPr id="11" name="AutoShape 11"/>
          <p:cNvSpPr/>
          <p:nvPr/>
        </p:nvSpPr>
        <p:spPr>
          <a:xfrm>
            <a:off x="9403572" y="2400300"/>
            <a:ext cx="7817628" cy="3182287"/>
          </a:xfrm>
          <a:prstGeom prst="rect">
            <a:avLst/>
          </a:prstGeom>
          <a:solidFill>
            <a:schemeClr val="accent3">
              <a:lumMod val="20000"/>
              <a:lumOff val="80000"/>
            </a:schemeClr>
          </a:solidFill>
          <a:ln>
            <a:solidFill>
              <a:srgbClr val="456A2C"/>
            </a:solidFill>
          </a:ln>
        </p:spPr>
        <p:txBody>
          <a:bodyPr/>
          <a:lstStyle/>
          <a:p>
            <a:endParaRPr lang="en-US" dirty="0"/>
          </a:p>
        </p:txBody>
      </p:sp>
      <p:grpSp>
        <p:nvGrpSpPr>
          <p:cNvPr id="12" name="Group 12"/>
          <p:cNvGrpSpPr/>
          <p:nvPr/>
        </p:nvGrpSpPr>
        <p:grpSpPr>
          <a:xfrm>
            <a:off x="9970277" y="3090408"/>
            <a:ext cx="6760417" cy="2447338"/>
            <a:chOff x="0" y="-19050"/>
            <a:chExt cx="9013889" cy="3263116"/>
          </a:xfrm>
        </p:grpSpPr>
        <p:sp>
          <p:nvSpPr>
            <p:cNvPr id="13" name="TextBox 13"/>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DÄMMEIGENSCHAFTEN</a:t>
              </a:r>
            </a:p>
          </p:txBody>
        </p:sp>
        <p:sp>
          <p:nvSpPr>
            <p:cNvPr id="14" name="TextBox 14"/>
            <p:cNvSpPr txBox="1"/>
            <p:nvPr/>
          </p:nvSpPr>
          <p:spPr>
            <a:xfrm>
              <a:off x="0" y="961391"/>
              <a:ext cx="9013889" cy="2282675"/>
            </a:xfrm>
            <a:prstGeom prst="rect">
              <a:avLst/>
            </a:prstGeom>
          </p:spPr>
          <p:txBody>
            <a:bodyPr lIns="0" tIns="0" rIns="0" bIns="0" rtlCol="0" anchor="t">
              <a:spAutoFit/>
            </a:bodyPr>
            <a:lstStyle/>
            <a:p>
              <a:pPr algn="ctr">
                <a:lnSpc>
                  <a:spcPts val="3359"/>
                </a:lnSpc>
              </a:pPr>
              <a:r>
                <a:rPr lang="de-AT" sz="2400" spc="120" dirty="0">
                  <a:solidFill>
                    <a:srgbClr val="456A2C"/>
                  </a:solidFill>
                  <a:latin typeface="Glacial Indifference"/>
                </a:rPr>
                <a:t>Die Wärmeleitfähigkeit (λ) der meisten organischen Dämmstoffe liegt unter 0,04 W/(m-K), was eine hervorragende Eigenschaft ist.</a:t>
              </a:r>
              <a:endParaRPr lang="en-US" sz="2400" spc="120" dirty="0">
                <a:solidFill>
                  <a:srgbClr val="456A2C"/>
                </a:solidFill>
                <a:latin typeface="Glacial Indifference"/>
              </a:endParaRPr>
            </a:p>
          </p:txBody>
        </p:sp>
      </p:grpSp>
      <p:sp>
        <p:nvSpPr>
          <p:cNvPr id="15" name="AutoShape 15"/>
          <p:cNvSpPr/>
          <p:nvPr/>
        </p:nvSpPr>
        <p:spPr>
          <a:xfrm>
            <a:off x="9441672" y="6076013"/>
            <a:ext cx="7817628" cy="3182287"/>
          </a:xfrm>
          <a:prstGeom prst="rect">
            <a:avLst/>
          </a:prstGeom>
          <a:solidFill>
            <a:schemeClr val="accent3">
              <a:lumMod val="20000"/>
              <a:lumOff val="80000"/>
            </a:schemeClr>
          </a:solidFill>
          <a:ln>
            <a:solidFill>
              <a:srgbClr val="456A2C"/>
            </a:solidFill>
          </a:ln>
        </p:spPr>
      </p:sp>
      <p:grpSp>
        <p:nvGrpSpPr>
          <p:cNvPr id="16" name="Group 16"/>
          <p:cNvGrpSpPr/>
          <p:nvPr/>
        </p:nvGrpSpPr>
        <p:grpSpPr>
          <a:xfrm>
            <a:off x="9403572" y="6672746"/>
            <a:ext cx="7922466" cy="2447338"/>
            <a:chOff x="-755607" y="-19050"/>
            <a:chExt cx="10563288" cy="3263116"/>
          </a:xfrm>
        </p:grpSpPr>
        <p:sp>
          <p:nvSpPr>
            <p:cNvPr id="17" name="TextBox 17"/>
            <p:cNvSpPr txBox="1"/>
            <p:nvPr/>
          </p:nvSpPr>
          <p:spPr>
            <a:xfrm>
              <a:off x="-755607" y="-19050"/>
              <a:ext cx="10563288" cy="666849"/>
            </a:xfrm>
            <a:prstGeom prst="rect">
              <a:avLst/>
            </a:prstGeom>
          </p:spPr>
          <p:txBody>
            <a:bodyPr wrap="square" lIns="0" tIns="0" rIns="0" bIns="0" rtlCol="0" anchor="t">
              <a:spAutoFit/>
            </a:bodyPr>
            <a:lstStyle/>
            <a:p>
              <a:pPr algn="ctr">
                <a:lnSpc>
                  <a:spcPts val="4125"/>
                </a:lnSpc>
              </a:pPr>
              <a:r>
                <a:rPr lang="en-US" sz="3300" b="1" spc="165" dirty="0">
                  <a:solidFill>
                    <a:srgbClr val="456A2C"/>
                  </a:solidFill>
                  <a:latin typeface="Glacial Indifference"/>
                </a:rPr>
                <a:t>HYGROSKOPISCHE EIGENSCHAFTEN</a:t>
              </a:r>
            </a:p>
          </p:txBody>
        </p:sp>
        <p:sp>
          <p:nvSpPr>
            <p:cNvPr id="18" name="TextBox 18"/>
            <p:cNvSpPr txBox="1"/>
            <p:nvPr/>
          </p:nvSpPr>
          <p:spPr>
            <a:xfrm>
              <a:off x="0" y="961391"/>
              <a:ext cx="9013889" cy="2282675"/>
            </a:xfrm>
            <a:prstGeom prst="rect">
              <a:avLst/>
            </a:prstGeom>
          </p:spPr>
          <p:txBody>
            <a:bodyPr lIns="0" tIns="0" rIns="0" bIns="0" rtlCol="0" anchor="t">
              <a:spAutoFit/>
            </a:bodyPr>
            <a:lstStyle/>
            <a:p>
              <a:pPr algn="ctr">
                <a:lnSpc>
                  <a:spcPts val="3359"/>
                </a:lnSpc>
              </a:pPr>
              <a:r>
                <a:rPr lang="de-AT" sz="2400" spc="120" dirty="0">
                  <a:solidFill>
                    <a:srgbClr val="456A2C"/>
                  </a:solidFill>
                  <a:latin typeface="Glacial Indifference"/>
                </a:rPr>
                <a:t>Die meisten natürlichen organischen Dämmstoffe weisen gute hygroskopische Eigenschaften auf und regulieren den Feuchtigkeitsgehalt in Gebäuden.</a:t>
              </a:r>
              <a:endParaRPr lang="en-US" sz="2400" spc="120" dirty="0">
                <a:solidFill>
                  <a:srgbClr val="456A2C"/>
                </a:solidFill>
                <a:latin typeface="Glacial Indifference"/>
              </a:endParaRPr>
            </a:p>
          </p:txBody>
        </p:sp>
      </p:grpSp>
      <p:sp>
        <p:nvSpPr>
          <p:cNvPr id="21" name="AutoShape 21"/>
          <p:cNvSpPr/>
          <p:nvPr/>
        </p:nvSpPr>
        <p:spPr>
          <a:xfrm>
            <a:off x="1028700" y="9557385"/>
            <a:ext cx="16230600" cy="38100"/>
          </a:xfrm>
          <a:prstGeom prst="rect">
            <a:avLst/>
          </a:prstGeom>
          <a:solidFill>
            <a:srgbClr val="52584D"/>
          </a:solidFill>
        </p:spPr>
      </p:sp>
      <p:sp>
        <p:nvSpPr>
          <p:cNvPr id="25" name="Θέση αριθμού διαφάνειας 12">
            <a:extLst>
              <a:ext uri="{FF2B5EF4-FFF2-40B4-BE49-F238E27FC236}">
                <a16:creationId xmlns:a16="http://schemas.microsoft.com/office/drawing/2014/main" id="{646CCC54-4B16-4120-A3BA-A2E3EABB32A1}"/>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1E4D65"/>
                </a:solidFill>
                <a:latin typeface="Glacial Indifference"/>
              </a:rPr>
              <a:pPr algn="l"/>
              <a:t>7</a:t>
            </a:fld>
            <a:endParaRPr lang="en-US" sz="2400" spc="120" dirty="0">
              <a:solidFill>
                <a:srgbClr val="1E4D65"/>
              </a:solidFill>
              <a:latin typeface="Glacial Indifference"/>
            </a:endParaRPr>
          </a:p>
        </p:txBody>
      </p:sp>
      <p:sp>
        <p:nvSpPr>
          <p:cNvPr id="23" name="TextBox 5">
            <a:extLst>
              <a:ext uri="{FF2B5EF4-FFF2-40B4-BE49-F238E27FC236}">
                <a16:creationId xmlns:a16="http://schemas.microsoft.com/office/drawing/2014/main" id="{07980E8C-EDC4-4597-934E-F1439949B9BC}"/>
              </a:ext>
            </a:extLst>
          </p:cNvPr>
          <p:cNvSpPr txBox="1"/>
          <p:nvPr/>
        </p:nvSpPr>
        <p:spPr>
          <a:xfrm>
            <a:off x="9651560" y="9574054"/>
            <a:ext cx="7607740" cy="262892"/>
          </a:xfrm>
          <a:prstGeom prst="rect">
            <a:avLst/>
          </a:prstGeom>
        </p:spPr>
        <p:txBody>
          <a:bodyPr lIns="0" tIns="0" rIns="0" bIns="0" rtlCol="0" anchor="t">
            <a:spAutoFit/>
          </a:bodyPr>
          <a:lstStyle/>
          <a:p>
            <a:pPr algn="r">
              <a:lnSpc>
                <a:spcPts val="2240"/>
              </a:lnSpc>
            </a:pPr>
            <a:r>
              <a:rPr lang="en-US" sz="1600" spc="80" dirty="0">
                <a:solidFill>
                  <a:srgbClr val="456A2C"/>
                </a:solidFill>
                <a:latin typeface="Glacial Indifference"/>
              </a:rPr>
              <a:t>LEKTION 1: </a:t>
            </a:r>
            <a:r>
              <a:rPr lang="de-AT" sz="1600" spc="80" dirty="0">
                <a:solidFill>
                  <a:srgbClr val="456A2C"/>
                </a:solidFill>
                <a:latin typeface="Glacial Indifference"/>
              </a:rPr>
              <a:t>Energieeffizienz von Holz als Baustoff und Konstruktion</a:t>
            </a:r>
            <a:r>
              <a:rPr lang="en-GB" sz="1600" spc="80" dirty="0">
                <a:solidFill>
                  <a:srgbClr val="456A2C"/>
                </a:solidFill>
                <a:latin typeface="Glacial Indifference"/>
              </a:rPr>
              <a:t>.</a:t>
            </a:r>
            <a:endParaRPr lang="es-ES" sz="1600" spc="80" dirty="0">
              <a:solidFill>
                <a:srgbClr val="456A2C"/>
              </a:solidFill>
              <a:latin typeface="Glacial Indifferenc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145028" y="971550"/>
            <a:ext cx="7114272" cy="4325479"/>
          </a:xfrm>
          <a:prstGeom prst="rect">
            <a:avLst/>
          </a:prstGeom>
        </p:spPr>
        <p:txBody>
          <a:bodyPr lIns="0" tIns="0" rIns="0" bIns="0" rtlCol="0" anchor="t">
            <a:spAutoFit/>
          </a:bodyPr>
          <a:lstStyle/>
          <a:p>
            <a:pPr algn="just">
              <a:lnSpc>
                <a:spcPts val="3359"/>
              </a:lnSpc>
              <a:spcAft>
                <a:spcPts val="600"/>
              </a:spcAft>
            </a:pPr>
            <a:r>
              <a:rPr lang="de-AT" sz="2400" spc="120" dirty="0">
                <a:solidFill>
                  <a:srgbClr val="456A2C"/>
                </a:solidFill>
                <a:latin typeface="Glacial Indifference"/>
              </a:rPr>
              <a:t>Wärmebrücken sind sensible Bereiche des Gebäudes, in denen die Konstruktionsqualität nicht gleichmäßig ist. Diese Abweichung kann durch eine unterschiedliche Dicke der Umhüllung oder die Eigenschaften der verwendeten Materialien, das Durchdringen von konstruktiven Elementen mit unterschiedlichen Leiteigenschaften oder den Unterschied zwischen Außen- und Innenbereich (wie Wände, Böden oder Dächer) verursacht werden. </a:t>
            </a: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4" name="Group 4"/>
          <p:cNvGrpSpPr/>
          <p:nvPr/>
        </p:nvGrpSpPr>
        <p:grpSpPr>
          <a:xfrm>
            <a:off x="1028700" y="9252585"/>
            <a:ext cx="16230600" cy="584361"/>
            <a:chOff x="0" y="0"/>
            <a:chExt cx="21640800" cy="779147"/>
          </a:xfrm>
        </p:grpSpPr>
        <p:sp>
          <p:nvSpPr>
            <p:cNvPr id="5" name="TextBox 5"/>
            <p:cNvSpPr txBox="1"/>
            <p:nvPr/>
          </p:nvSpPr>
          <p:spPr>
            <a:xfrm>
              <a:off x="11497147" y="428625"/>
              <a:ext cx="10143653" cy="350522"/>
            </a:xfrm>
            <a:prstGeom prst="rect">
              <a:avLst/>
            </a:prstGeom>
          </p:spPr>
          <p:txBody>
            <a:bodyPr lIns="0" tIns="0" rIns="0" bIns="0" rtlCol="0" anchor="t">
              <a:spAutoFit/>
            </a:bodyPr>
            <a:lstStyle/>
            <a:p>
              <a:pPr algn="r">
                <a:lnSpc>
                  <a:spcPts val="2240"/>
                </a:lnSpc>
              </a:pPr>
              <a:r>
                <a:rPr lang="en-US" sz="1600" spc="80" dirty="0">
                  <a:solidFill>
                    <a:srgbClr val="456A2C"/>
                  </a:solidFill>
                  <a:latin typeface="Glacial Indifference"/>
                </a:rPr>
                <a:t>LEKTION 1: </a:t>
              </a:r>
              <a:r>
                <a:rPr lang="de-AT" sz="1600" spc="80" dirty="0">
                  <a:solidFill>
                    <a:srgbClr val="456A2C"/>
                  </a:solidFill>
                  <a:latin typeface="Glacial Indifference"/>
                </a:rPr>
                <a:t>Energieeffizienz von Holz als Baustoff und Konstruktion</a:t>
              </a:r>
              <a:r>
                <a:rPr lang="en-GB" sz="1600" spc="80" dirty="0">
                  <a:solidFill>
                    <a:srgbClr val="456A2C"/>
                  </a:solidFill>
                  <a:latin typeface="Glacial Indifference"/>
                </a:rPr>
                <a:t>.</a:t>
              </a:r>
              <a:endParaRPr lang="es-ES" sz="1600" spc="80" dirty="0">
                <a:solidFill>
                  <a:srgbClr val="456A2C"/>
                </a:solidFill>
                <a:latin typeface="Glacial Indifference"/>
              </a:endParaRPr>
            </a:p>
          </p:txBody>
        </p:sp>
        <p:sp>
          <p:nvSpPr>
            <p:cNvPr id="6" name="AutoShape 6"/>
            <p:cNvSpPr/>
            <p:nvPr/>
          </p:nvSpPr>
          <p:spPr>
            <a:xfrm>
              <a:off x="0" y="0"/>
              <a:ext cx="21640800" cy="50800"/>
            </a:xfrm>
            <a:prstGeom prst="rect">
              <a:avLst/>
            </a:prstGeom>
            <a:solidFill>
              <a:srgbClr val="52584D"/>
            </a:solidFill>
          </p:spPr>
        </p:sp>
      </p:gr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1354218"/>
            </a:xfrm>
            <a:prstGeom prst="rect">
              <a:avLst/>
            </a:prstGeom>
          </p:spPr>
          <p:txBody>
            <a:bodyPr lIns="0" tIns="0" rIns="0" bIns="0" rtlCol="0" anchor="t">
              <a:spAutoFit/>
            </a:bodyPr>
            <a:lstStyle/>
            <a:p>
              <a:pPr>
                <a:lnSpc>
                  <a:spcPts val="8370"/>
                </a:lnSpc>
              </a:pPr>
              <a:r>
                <a:rPr lang="en-GB" sz="5400" spc="150" dirty="0">
                  <a:solidFill>
                    <a:srgbClr val="FEFFF8"/>
                  </a:solidFill>
                  <a:latin typeface="Glacial Indifference Bold"/>
                </a:rPr>
                <a:t>WÄRMEBRÜCKEN</a:t>
              </a: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8</a:t>
            </a:fld>
            <a:endParaRPr lang="en-US" sz="2400" spc="120" dirty="0">
              <a:solidFill>
                <a:srgbClr val="D9D9D9"/>
              </a:solidFill>
              <a:latin typeface="Glacial Indifference"/>
            </a:endParaRPr>
          </a:p>
        </p:txBody>
      </p:sp>
      <p:pic>
        <p:nvPicPr>
          <p:cNvPr id="11" name="Imagen 10">
            <a:extLst>
              <a:ext uri="{FF2B5EF4-FFF2-40B4-BE49-F238E27FC236}">
                <a16:creationId xmlns:a16="http://schemas.microsoft.com/office/drawing/2014/main" id="{BF07D326-701B-42D7-A445-C87683121E4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896600" y="5392383"/>
            <a:ext cx="5681443" cy="3157898"/>
          </a:xfrm>
          <a:prstGeom prst="rect">
            <a:avLst/>
          </a:prstGeom>
          <a:noFill/>
          <a:ln>
            <a:noFill/>
          </a:ln>
        </p:spPr>
      </p:pic>
    </p:spTree>
    <p:extLst>
      <p:ext uri="{BB962C8B-B14F-4D97-AF65-F5344CB8AC3E}">
        <p14:creationId xmlns:p14="http://schemas.microsoft.com/office/powerpoint/2010/main" val="869031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141449" y="1014413"/>
            <a:ext cx="7117851" cy="7671534"/>
            <a:chOff x="0" y="-19050"/>
            <a:chExt cx="9490469" cy="10228717"/>
          </a:xfrm>
        </p:grpSpPr>
        <p:sp>
          <p:nvSpPr>
            <p:cNvPr id="3" name="TextBox 3"/>
            <p:cNvSpPr txBox="1"/>
            <p:nvPr/>
          </p:nvSpPr>
          <p:spPr>
            <a:xfrm>
              <a:off x="0" y="1181007"/>
              <a:ext cx="9490469" cy="538610"/>
            </a:xfrm>
            <a:prstGeom prst="rect">
              <a:avLst/>
            </a:prstGeom>
          </p:spPr>
          <p:txBody>
            <a:bodyPr lIns="0" tIns="0" rIns="0" bIns="0" rtlCol="0" anchor="t">
              <a:spAutoFit/>
            </a:bodyPr>
            <a:lstStyle/>
            <a:p>
              <a:pPr algn="just">
                <a:lnSpc>
                  <a:spcPts val="3359"/>
                </a:lnSpc>
                <a:spcAft>
                  <a:spcPts val="600"/>
                </a:spcAft>
              </a:pPr>
              <a:r>
                <a:rPr lang="en-US" sz="2400" spc="120" dirty="0">
                  <a:solidFill>
                    <a:srgbClr val="456A2C"/>
                  </a:solidFill>
                  <a:latin typeface="Glacial Indifference"/>
                </a:rPr>
                <a:t>- </a:t>
              </a:r>
              <a:r>
                <a:rPr lang="de-AT" sz="2400" spc="120" dirty="0">
                  <a:solidFill>
                    <a:srgbClr val="456A2C"/>
                  </a:solidFill>
                  <a:latin typeface="Glacial Indifference"/>
                </a:rPr>
                <a:t>Außenseite der Fassade</a:t>
              </a:r>
              <a:endParaRPr lang="es-ES" sz="2400" spc="120" dirty="0">
                <a:solidFill>
                  <a:srgbClr val="456A2C"/>
                </a:solidFill>
                <a:latin typeface="Glacial Indifference"/>
              </a:endParaRPr>
            </a:p>
          </p:txBody>
        </p:sp>
        <p:sp>
          <p:nvSpPr>
            <p:cNvPr id="4" name="TextBox 4"/>
            <p:cNvSpPr txBox="1"/>
            <p:nvPr/>
          </p:nvSpPr>
          <p:spPr>
            <a:xfrm>
              <a:off x="0" y="-19050"/>
              <a:ext cx="9490469" cy="689610"/>
            </a:xfrm>
            <a:prstGeom prst="rect">
              <a:avLst/>
            </a:prstGeom>
          </p:spPr>
          <p:txBody>
            <a:bodyPr lIns="0" tIns="0" rIns="0" bIns="0" rtlCol="0" anchor="t">
              <a:spAutoFit/>
            </a:bodyPr>
            <a:lstStyle/>
            <a:p>
              <a:pPr algn="l">
                <a:lnSpc>
                  <a:spcPts val="4125"/>
                </a:lnSpc>
              </a:pPr>
              <a:r>
                <a:rPr lang="en-US" sz="3300" spc="165">
                  <a:solidFill>
                    <a:srgbClr val="FEFFF8"/>
                  </a:solidFill>
                  <a:latin typeface="Glacial Indifference"/>
                </a:rPr>
                <a:t>SAFETY RULES AND REGULATIONS</a:t>
              </a:r>
            </a:p>
          </p:txBody>
        </p:sp>
        <p:sp>
          <p:nvSpPr>
            <p:cNvPr id="5" name="TextBox 5"/>
            <p:cNvSpPr txBox="1"/>
            <p:nvPr/>
          </p:nvSpPr>
          <p:spPr>
            <a:xfrm>
              <a:off x="0" y="3078980"/>
              <a:ext cx="7204469" cy="1119966"/>
            </a:xfrm>
            <a:prstGeom prst="rect">
              <a:avLst/>
            </a:prstGeom>
          </p:spPr>
          <p:txBody>
            <a:bodyPr wrap="square" lIns="0" tIns="0" rIns="0" bIns="0" rtlCol="0" anchor="t">
              <a:spAutoFit/>
            </a:bodyPr>
            <a:lstStyle/>
            <a:p>
              <a:pPr marL="342900" indent="-342900" algn="just">
                <a:lnSpc>
                  <a:spcPts val="3359"/>
                </a:lnSpc>
                <a:spcAft>
                  <a:spcPts val="600"/>
                </a:spcAft>
                <a:buFontTx/>
                <a:buChar char="-"/>
              </a:pPr>
              <a:r>
                <a:rPr lang="de-AT" sz="2400" spc="120" dirty="0">
                  <a:solidFill>
                    <a:srgbClr val="456A2C"/>
                  </a:solidFill>
                  <a:latin typeface="Glacial Indifference"/>
                </a:rPr>
                <a:t>Anschlüsse zwischen Fassaden und Dächern</a:t>
              </a:r>
              <a:endParaRPr lang="en-US" sz="2400" spc="120" dirty="0">
                <a:solidFill>
                  <a:srgbClr val="456A2C"/>
                </a:solidFill>
                <a:latin typeface="Glacial Indifference"/>
              </a:endParaRPr>
            </a:p>
          </p:txBody>
        </p:sp>
        <p:sp>
          <p:nvSpPr>
            <p:cNvPr id="20" name="TextBox 5">
              <a:extLst>
                <a:ext uri="{FF2B5EF4-FFF2-40B4-BE49-F238E27FC236}">
                  <a16:creationId xmlns:a16="http://schemas.microsoft.com/office/drawing/2014/main" id="{EE9F6334-7F42-4DF4-A473-BD2F84A034CC}"/>
                </a:ext>
              </a:extLst>
            </p:cNvPr>
            <p:cNvSpPr txBox="1"/>
            <p:nvPr/>
          </p:nvSpPr>
          <p:spPr>
            <a:xfrm>
              <a:off x="0" y="5061761"/>
              <a:ext cx="7509269" cy="1119966"/>
            </a:xfrm>
            <a:prstGeom prst="rect">
              <a:avLst/>
            </a:prstGeom>
          </p:spPr>
          <p:txBody>
            <a:bodyPr wrap="square" lIns="0" tIns="0" rIns="0" bIns="0" rtlCol="0" anchor="t">
              <a:spAutoFit/>
            </a:bodyPr>
            <a:lstStyle/>
            <a:p>
              <a:pPr marL="342900" indent="-342900" algn="just">
                <a:lnSpc>
                  <a:spcPts val="3359"/>
                </a:lnSpc>
                <a:spcAft>
                  <a:spcPts val="600"/>
                </a:spcAft>
                <a:buFontTx/>
                <a:buChar char="-"/>
              </a:pPr>
              <a:r>
                <a:rPr lang="de-AT" sz="2400" spc="120" dirty="0">
                  <a:solidFill>
                    <a:srgbClr val="456A2C"/>
                  </a:solidFill>
                  <a:latin typeface="Glacial Indifference"/>
                </a:rPr>
                <a:t>Anschlüsse zwischen erdberührten</a:t>
              </a:r>
              <a:br>
                <a:rPr lang="de-AT" sz="2400" spc="120" dirty="0">
                  <a:solidFill>
                    <a:srgbClr val="456A2C"/>
                  </a:solidFill>
                  <a:latin typeface="Glacial Indifference"/>
                </a:rPr>
              </a:br>
              <a:r>
                <a:rPr lang="de-AT" sz="2400" spc="120" dirty="0">
                  <a:solidFill>
                    <a:srgbClr val="456A2C"/>
                  </a:solidFill>
                  <a:latin typeface="Glacial Indifference"/>
                </a:rPr>
                <a:t>Fassaden und Verkleidungen</a:t>
              </a:r>
              <a:endParaRPr lang="en-US" sz="2400" spc="120" dirty="0">
                <a:solidFill>
                  <a:srgbClr val="456A2C"/>
                </a:solidFill>
                <a:latin typeface="Glacial Indifference"/>
              </a:endParaRPr>
            </a:p>
          </p:txBody>
        </p:sp>
        <p:sp>
          <p:nvSpPr>
            <p:cNvPr id="22" name="TextBox 5">
              <a:extLst>
                <a:ext uri="{FF2B5EF4-FFF2-40B4-BE49-F238E27FC236}">
                  <a16:creationId xmlns:a16="http://schemas.microsoft.com/office/drawing/2014/main" id="{C0F5D0AD-544E-4E4C-918A-44D58531B8D5}"/>
                </a:ext>
              </a:extLst>
            </p:cNvPr>
            <p:cNvSpPr txBox="1"/>
            <p:nvPr/>
          </p:nvSpPr>
          <p:spPr>
            <a:xfrm>
              <a:off x="1" y="7106920"/>
              <a:ext cx="7166873" cy="1119966"/>
            </a:xfrm>
            <a:prstGeom prst="rect">
              <a:avLst/>
            </a:prstGeom>
          </p:spPr>
          <p:txBody>
            <a:bodyPr wrap="square" lIns="0" tIns="0" rIns="0" bIns="0" rtlCol="0" anchor="t">
              <a:spAutoFit/>
            </a:bodyPr>
            <a:lstStyle/>
            <a:p>
              <a:pPr marL="342900" indent="-342900" algn="just">
                <a:lnSpc>
                  <a:spcPts val="3359"/>
                </a:lnSpc>
                <a:spcAft>
                  <a:spcPts val="600"/>
                </a:spcAft>
                <a:buFontTx/>
                <a:buChar char="-"/>
              </a:pPr>
              <a:r>
                <a:rPr lang="de-AT" sz="2400" spc="120" dirty="0">
                  <a:solidFill>
                    <a:srgbClr val="456A2C"/>
                  </a:solidFill>
                  <a:latin typeface="Glacial Indifference"/>
                </a:rPr>
                <a:t>Anschlüsse der Fassade an die</a:t>
              </a:r>
              <a:br>
                <a:rPr lang="de-AT" sz="2400" spc="120" dirty="0">
                  <a:solidFill>
                    <a:srgbClr val="456A2C"/>
                  </a:solidFill>
                  <a:latin typeface="Glacial Indifference"/>
                </a:rPr>
              </a:br>
              <a:r>
                <a:rPr lang="de-AT" sz="2400" spc="120" dirty="0">
                  <a:solidFill>
                    <a:srgbClr val="456A2C"/>
                  </a:solidFill>
                  <a:latin typeface="Glacial Indifference"/>
                </a:rPr>
                <a:t>Bodenplatte</a:t>
              </a:r>
              <a:endParaRPr lang="en-US" sz="2400" spc="120" dirty="0">
                <a:solidFill>
                  <a:srgbClr val="456A2C"/>
                </a:solidFill>
                <a:latin typeface="Glacial Indifference"/>
              </a:endParaRPr>
            </a:p>
          </p:txBody>
        </p:sp>
        <p:sp>
          <p:nvSpPr>
            <p:cNvPr id="24" name="TextBox 5">
              <a:extLst>
                <a:ext uri="{FF2B5EF4-FFF2-40B4-BE49-F238E27FC236}">
                  <a16:creationId xmlns:a16="http://schemas.microsoft.com/office/drawing/2014/main" id="{5543CBA5-C05C-4B9F-94EE-5721DA73A309}"/>
                </a:ext>
              </a:extLst>
            </p:cNvPr>
            <p:cNvSpPr txBox="1"/>
            <p:nvPr/>
          </p:nvSpPr>
          <p:spPr>
            <a:xfrm>
              <a:off x="0" y="9089701"/>
              <a:ext cx="7509269" cy="1119966"/>
            </a:xfrm>
            <a:prstGeom prst="rect">
              <a:avLst/>
            </a:prstGeom>
          </p:spPr>
          <p:txBody>
            <a:bodyPr wrap="square" lIns="0" tIns="0" rIns="0" bIns="0" rtlCol="0" anchor="t">
              <a:spAutoFit/>
            </a:bodyPr>
            <a:lstStyle/>
            <a:p>
              <a:pPr marL="342900" indent="-342900" algn="just">
                <a:lnSpc>
                  <a:spcPts val="3359"/>
                </a:lnSpc>
                <a:spcAft>
                  <a:spcPts val="600"/>
                </a:spcAft>
                <a:buFontTx/>
                <a:buChar char="-"/>
              </a:pPr>
              <a:r>
                <a:rPr lang="de-AT" sz="2400" spc="120" dirty="0">
                  <a:solidFill>
                    <a:srgbClr val="456A2C"/>
                  </a:solidFill>
                  <a:latin typeface="Glacial Indifference"/>
                </a:rPr>
                <a:t>Anschluss der Fassade an die</a:t>
              </a:r>
              <a:br>
                <a:rPr lang="de-AT" sz="2400" spc="120" dirty="0">
                  <a:solidFill>
                    <a:srgbClr val="456A2C"/>
                  </a:solidFill>
                  <a:latin typeface="Glacial Indifference"/>
                </a:rPr>
              </a:br>
              <a:r>
                <a:rPr lang="de-AT" sz="2400" spc="120" dirty="0">
                  <a:solidFill>
                    <a:srgbClr val="456A2C"/>
                  </a:solidFill>
                  <a:latin typeface="Glacial Indifference"/>
                </a:rPr>
                <a:t>unterirdischen Wände.</a:t>
              </a:r>
              <a:endParaRPr lang="es-ES" sz="2400" spc="120" dirty="0">
                <a:solidFill>
                  <a:srgbClr val="456A2C"/>
                </a:solidFill>
                <a:latin typeface="Glacial Indifference"/>
              </a:endParaRPr>
            </a:p>
          </p:txBody>
        </p:sp>
      </p:grpSp>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694973"/>
              <a:ext cx="9216551" cy="1713668"/>
            </a:xfrm>
            <a:prstGeom prst="rect">
              <a:avLst/>
            </a:prstGeom>
            <a:grpFill/>
          </p:spPr>
          <p:txBody>
            <a:bodyPr lIns="0" tIns="0" rIns="0" bIns="0" rtlCol="0" anchor="t">
              <a:spAutoFit/>
            </a:bodyPr>
            <a:lstStyle/>
            <a:p>
              <a:pPr algn="l">
                <a:lnSpc>
                  <a:spcPts val="8370"/>
                </a:lnSpc>
              </a:pPr>
              <a:r>
                <a:rPr lang="en-US" sz="6200" spc="310" dirty="0" err="1">
                  <a:solidFill>
                    <a:srgbClr val="FEFFF8"/>
                  </a:solidFill>
                  <a:latin typeface="League Spartan"/>
                </a:rPr>
                <a:t>Schwachstellen</a:t>
              </a:r>
              <a:endParaRPr lang="en-US" sz="6200" spc="310" dirty="0">
                <a:solidFill>
                  <a:srgbClr val="FEFFF8"/>
                </a:solidFill>
                <a:latin typeface="League Spartan"/>
              </a:endParaRP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grpSp>
        <p:nvGrpSpPr>
          <p:cNvPr id="15" name="Group 2">
            <a:extLst>
              <a:ext uri="{FF2B5EF4-FFF2-40B4-BE49-F238E27FC236}">
                <a16:creationId xmlns:a16="http://schemas.microsoft.com/office/drawing/2014/main" id="{96A11BDA-2832-45CF-BDF1-2AF286A16224}"/>
              </a:ext>
            </a:extLst>
          </p:cNvPr>
          <p:cNvGrpSpPr/>
          <p:nvPr/>
        </p:nvGrpSpPr>
        <p:grpSpPr>
          <a:xfrm>
            <a:off x="1371600" y="3403258"/>
            <a:ext cx="7117851" cy="4869369"/>
            <a:chOff x="0" y="859658"/>
            <a:chExt cx="9490469" cy="5182776"/>
          </a:xfrm>
        </p:grpSpPr>
        <p:sp>
          <p:nvSpPr>
            <p:cNvPr id="16" name="TextBox 3">
              <a:extLst>
                <a:ext uri="{FF2B5EF4-FFF2-40B4-BE49-F238E27FC236}">
                  <a16:creationId xmlns:a16="http://schemas.microsoft.com/office/drawing/2014/main" id="{8251BD57-DF4A-4786-9DA0-D4F84A416FEC}"/>
                </a:ext>
              </a:extLst>
            </p:cNvPr>
            <p:cNvSpPr txBox="1"/>
            <p:nvPr/>
          </p:nvSpPr>
          <p:spPr>
            <a:xfrm>
              <a:off x="0" y="859658"/>
              <a:ext cx="9490469" cy="429957"/>
            </a:xfrm>
            <a:prstGeom prst="rect">
              <a:avLst/>
            </a:prstGeom>
          </p:spPr>
          <p:txBody>
            <a:bodyPr lIns="0" tIns="0" rIns="0" bIns="0" rtlCol="0" anchor="t">
              <a:spAutoFit/>
            </a:bodyPr>
            <a:lstStyle/>
            <a:p>
              <a:pPr algn="l">
                <a:lnSpc>
                  <a:spcPts val="3359"/>
                </a:lnSpc>
              </a:pPr>
              <a:r>
                <a:rPr lang="es-ES" sz="2400" spc="120" dirty="0">
                  <a:solidFill>
                    <a:srgbClr val="456A2C"/>
                  </a:solidFill>
                  <a:latin typeface="Glacial Indifference"/>
                </a:rPr>
                <a:t>- </a:t>
              </a:r>
              <a:r>
                <a:rPr lang="de-AT" sz="2400" spc="120" dirty="0">
                  <a:solidFill>
                    <a:srgbClr val="456A2C"/>
                  </a:solidFill>
                  <a:latin typeface="Glacial Indifference"/>
                </a:rPr>
                <a:t>Säulen Integriert in die Fassade des Gebäudes</a:t>
              </a:r>
              <a:endParaRPr lang="en-US" sz="2400" spc="120" dirty="0">
                <a:solidFill>
                  <a:srgbClr val="456A2C"/>
                </a:solidFill>
                <a:latin typeface="Glacial Indifference"/>
              </a:endParaRPr>
            </a:p>
          </p:txBody>
        </p:sp>
        <p:sp>
          <p:nvSpPr>
            <p:cNvPr id="18" name="TextBox 5">
              <a:extLst>
                <a:ext uri="{FF2B5EF4-FFF2-40B4-BE49-F238E27FC236}">
                  <a16:creationId xmlns:a16="http://schemas.microsoft.com/office/drawing/2014/main" id="{46B5FDEF-22AE-4FA8-96B5-96DFEAA6B405}"/>
                </a:ext>
              </a:extLst>
            </p:cNvPr>
            <p:cNvSpPr txBox="1"/>
            <p:nvPr/>
          </p:nvSpPr>
          <p:spPr>
            <a:xfrm>
              <a:off x="0" y="4009578"/>
              <a:ext cx="9490469" cy="429957"/>
            </a:xfrm>
            <a:prstGeom prst="rect">
              <a:avLst/>
            </a:prstGeom>
          </p:spPr>
          <p:txBody>
            <a:bodyPr lIns="0" tIns="0" rIns="0" bIns="0" rtlCol="0" anchor="t">
              <a:spAutoFit/>
            </a:bodyPr>
            <a:lstStyle/>
            <a:p>
              <a:pPr algn="just">
                <a:lnSpc>
                  <a:spcPts val="3359"/>
                </a:lnSpc>
                <a:spcAft>
                  <a:spcPts val="600"/>
                </a:spcAft>
              </a:pPr>
              <a:r>
                <a:rPr lang="es-ES" sz="2400" spc="120" dirty="0">
                  <a:solidFill>
                    <a:srgbClr val="456A2C"/>
                  </a:solidFill>
                  <a:latin typeface="Glacial Indifference"/>
                </a:rPr>
                <a:t>- </a:t>
              </a:r>
              <a:r>
                <a:rPr lang="en-US" sz="2400" spc="120" dirty="0" err="1">
                  <a:solidFill>
                    <a:srgbClr val="456A2C"/>
                  </a:solidFill>
                  <a:latin typeface="Glacial Indifference"/>
                </a:rPr>
                <a:t>Jalousiekästen</a:t>
              </a:r>
              <a:endParaRPr lang="es-ES" sz="2400" spc="120" dirty="0">
                <a:solidFill>
                  <a:srgbClr val="456A2C"/>
                </a:solidFill>
                <a:latin typeface="Glacial Indifference"/>
              </a:endParaRPr>
            </a:p>
          </p:txBody>
        </p:sp>
        <p:sp>
          <p:nvSpPr>
            <p:cNvPr id="21" name="TextBox 3">
              <a:extLst>
                <a:ext uri="{FF2B5EF4-FFF2-40B4-BE49-F238E27FC236}">
                  <a16:creationId xmlns:a16="http://schemas.microsoft.com/office/drawing/2014/main" id="{5EF667D9-9D3D-4C5D-9367-B05D3EE7B19C}"/>
                </a:ext>
              </a:extLst>
            </p:cNvPr>
            <p:cNvSpPr txBox="1"/>
            <p:nvPr/>
          </p:nvSpPr>
          <p:spPr>
            <a:xfrm>
              <a:off x="0" y="2432667"/>
              <a:ext cx="9490469" cy="429957"/>
            </a:xfrm>
            <a:prstGeom prst="rect">
              <a:avLst/>
            </a:prstGeom>
          </p:spPr>
          <p:txBody>
            <a:bodyPr lIns="0" tIns="0" rIns="0" bIns="0" rtlCol="0" anchor="t">
              <a:spAutoFit/>
            </a:bodyPr>
            <a:lstStyle/>
            <a:p>
              <a:pPr algn="just">
                <a:lnSpc>
                  <a:spcPts val="3359"/>
                </a:lnSpc>
                <a:spcAft>
                  <a:spcPts val="600"/>
                </a:spcAft>
              </a:pPr>
              <a:r>
                <a:rPr lang="es-ES" sz="2400" spc="120" dirty="0">
                  <a:solidFill>
                    <a:srgbClr val="456A2C"/>
                  </a:solidFill>
                  <a:latin typeface="Glacial Indifference"/>
                </a:rPr>
                <a:t>- </a:t>
              </a:r>
              <a:r>
                <a:rPr lang="de-AT" sz="2400" spc="120" dirty="0">
                  <a:solidFill>
                    <a:srgbClr val="456A2C"/>
                  </a:solidFill>
                  <a:latin typeface="Glacial Indifference"/>
                </a:rPr>
                <a:t>Größe der Öffnungen und der Dachfenster</a:t>
              </a:r>
              <a:endParaRPr lang="en-US" sz="2400" spc="120" dirty="0">
                <a:solidFill>
                  <a:srgbClr val="456A2C"/>
                </a:solidFill>
                <a:latin typeface="Glacial Indifference"/>
              </a:endParaRPr>
            </a:p>
          </p:txBody>
        </p:sp>
        <p:sp>
          <p:nvSpPr>
            <p:cNvPr id="19" name="TextBox 5">
              <a:extLst>
                <a:ext uri="{FF2B5EF4-FFF2-40B4-BE49-F238E27FC236}">
                  <a16:creationId xmlns:a16="http://schemas.microsoft.com/office/drawing/2014/main" id="{B2EDF66B-4661-4CF3-A9F5-72124FF685D1}"/>
                </a:ext>
              </a:extLst>
            </p:cNvPr>
            <p:cNvSpPr txBox="1"/>
            <p:nvPr/>
          </p:nvSpPr>
          <p:spPr>
            <a:xfrm>
              <a:off x="0" y="5612477"/>
              <a:ext cx="9490469" cy="429957"/>
            </a:xfrm>
            <a:prstGeom prst="rect">
              <a:avLst/>
            </a:prstGeom>
          </p:spPr>
          <p:txBody>
            <a:bodyPr lIns="0" tIns="0" rIns="0" bIns="0" rtlCol="0" anchor="t">
              <a:spAutoFit/>
            </a:bodyPr>
            <a:lstStyle/>
            <a:p>
              <a:pPr algn="just">
                <a:lnSpc>
                  <a:spcPts val="3359"/>
                </a:lnSpc>
                <a:spcAft>
                  <a:spcPts val="600"/>
                </a:spcAft>
              </a:pPr>
              <a:r>
                <a:rPr lang="en-US" sz="2400" spc="120" dirty="0" err="1">
                  <a:solidFill>
                    <a:srgbClr val="456A2C"/>
                  </a:solidFill>
                  <a:latin typeface="Glacial Indifference"/>
                </a:rPr>
                <a:t>Andere</a:t>
              </a:r>
              <a:r>
                <a:rPr lang="en-US" sz="2400" spc="120" dirty="0">
                  <a:solidFill>
                    <a:srgbClr val="456A2C"/>
                  </a:solidFill>
                  <a:latin typeface="Glacial Indifference"/>
                </a:rPr>
                <a:t> </a:t>
              </a:r>
              <a:r>
                <a:rPr lang="en-US" sz="2400" spc="120" dirty="0" err="1">
                  <a:solidFill>
                    <a:srgbClr val="456A2C"/>
                  </a:solidFill>
                  <a:latin typeface="Glacial Indifference"/>
                </a:rPr>
                <a:t>integrierte</a:t>
              </a:r>
              <a:r>
                <a:rPr lang="en-US" sz="2400" spc="120" dirty="0">
                  <a:solidFill>
                    <a:srgbClr val="456A2C"/>
                  </a:solidFill>
                  <a:latin typeface="Glacial Indifference"/>
                </a:rPr>
                <a:t> </a:t>
              </a:r>
              <a:r>
                <a:rPr lang="en-US" sz="2400" spc="120" dirty="0" err="1">
                  <a:solidFill>
                    <a:srgbClr val="456A2C"/>
                  </a:solidFill>
                  <a:latin typeface="Glacial Indifference"/>
                </a:rPr>
                <a:t>Wärmebrücken</a:t>
              </a:r>
              <a:endParaRPr lang="es-ES" sz="2400" spc="120" dirty="0">
                <a:solidFill>
                  <a:srgbClr val="456A2C"/>
                </a:solidFill>
                <a:latin typeface="Glacial Indifference"/>
              </a:endParaRPr>
            </a:p>
          </p:txBody>
        </p:sp>
      </p:gr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9</a:t>
            </a:fld>
            <a:endParaRPr lang="en-US" sz="2400" spc="120" dirty="0">
              <a:solidFill>
                <a:srgbClr val="D9D9D9"/>
              </a:solidFill>
              <a:latin typeface="Glacial Indifference"/>
            </a:endParaRPr>
          </a:p>
        </p:txBody>
      </p:sp>
      <p:pic>
        <p:nvPicPr>
          <p:cNvPr id="8" name="Imagen 7">
            <a:extLst>
              <a:ext uri="{FF2B5EF4-FFF2-40B4-BE49-F238E27FC236}">
                <a16:creationId xmlns:a16="http://schemas.microsoft.com/office/drawing/2014/main" id="{FA97DBF8-631C-4D13-9F62-D2AE83942017}"/>
              </a:ext>
            </a:extLst>
          </p:cNvPr>
          <p:cNvPicPr>
            <a:picLocks noChangeAspect="1"/>
          </p:cNvPicPr>
          <p:nvPr/>
        </p:nvPicPr>
        <p:blipFill>
          <a:blip r:embed="rId2"/>
          <a:stretch>
            <a:fillRect/>
          </a:stretch>
        </p:blipFill>
        <p:spPr>
          <a:xfrm>
            <a:off x="15544800" y="1951237"/>
            <a:ext cx="1257409" cy="1104996"/>
          </a:xfrm>
          <a:prstGeom prst="rect">
            <a:avLst/>
          </a:prstGeom>
        </p:spPr>
      </p:pic>
      <p:pic>
        <p:nvPicPr>
          <p:cNvPr id="25" name="Imagen 24">
            <a:extLst>
              <a:ext uri="{FF2B5EF4-FFF2-40B4-BE49-F238E27FC236}">
                <a16:creationId xmlns:a16="http://schemas.microsoft.com/office/drawing/2014/main" id="{7A7A820D-3C80-42DA-BF1F-746EB34D5B4E}"/>
              </a:ext>
            </a:extLst>
          </p:cNvPr>
          <p:cNvPicPr>
            <a:picLocks noChangeAspect="1"/>
          </p:cNvPicPr>
          <p:nvPr/>
        </p:nvPicPr>
        <p:blipFill>
          <a:blip r:embed="rId3"/>
          <a:stretch>
            <a:fillRect/>
          </a:stretch>
        </p:blipFill>
        <p:spPr>
          <a:xfrm>
            <a:off x="8266214" y="3377282"/>
            <a:ext cx="1265030" cy="883997"/>
          </a:xfrm>
          <a:prstGeom prst="rect">
            <a:avLst/>
          </a:prstGeom>
        </p:spPr>
      </p:pic>
      <p:pic>
        <p:nvPicPr>
          <p:cNvPr id="27" name="Imagen 26">
            <a:extLst>
              <a:ext uri="{FF2B5EF4-FFF2-40B4-BE49-F238E27FC236}">
                <a16:creationId xmlns:a16="http://schemas.microsoft.com/office/drawing/2014/main" id="{0FDE8BAB-E6E7-47F6-ADF9-EBB47BD6EE81}"/>
              </a:ext>
            </a:extLst>
          </p:cNvPr>
          <p:cNvPicPr>
            <a:picLocks noChangeAspect="1"/>
          </p:cNvPicPr>
          <p:nvPr/>
        </p:nvPicPr>
        <p:blipFill>
          <a:blip r:embed="rId4"/>
          <a:stretch>
            <a:fillRect/>
          </a:stretch>
        </p:blipFill>
        <p:spPr>
          <a:xfrm>
            <a:off x="8387940" y="4639635"/>
            <a:ext cx="876376" cy="960203"/>
          </a:xfrm>
          <a:prstGeom prst="rect">
            <a:avLst/>
          </a:prstGeom>
        </p:spPr>
      </p:pic>
      <p:pic>
        <p:nvPicPr>
          <p:cNvPr id="29" name="Imagen 28">
            <a:extLst>
              <a:ext uri="{FF2B5EF4-FFF2-40B4-BE49-F238E27FC236}">
                <a16:creationId xmlns:a16="http://schemas.microsoft.com/office/drawing/2014/main" id="{D75F81DC-9EC6-4366-8D0E-370EC7E60577}"/>
              </a:ext>
            </a:extLst>
          </p:cNvPr>
          <p:cNvPicPr>
            <a:picLocks noChangeAspect="1"/>
          </p:cNvPicPr>
          <p:nvPr/>
        </p:nvPicPr>
        <p:blipFill>
          <a:blip r:embed="rId5"/>
          <a:stretch>
            <a:fillRect/>
          </a:stretch>
        </p:blipFill>
        <p:spPr>
          <a:xfrm>
            <a:off x="8398752" y="6333576"/>
            <a:ext cx="914479" cy="1272650"/>
          </a:xfrm>
          <a:prstGeom prst="rect">
            <a:avLst/>
          </a:prstGeom>
        </p:spPr>
      </p:pic>
      <p:pic>
        <p:nvPicPr>
          <p:cNvPr id="31" name="Imagen 30">
            <a:extLst>
              <a:ext uri="{FF2B5EF4-FFF2-40B4-BE49-F238E27FC236}">
                <a16:creationId xmlns:a16="http://schemas.microsoft.com/office/drawing/2014/main" id="{E7D66BD3-842A-4CE1-9F6F-88AD53034727}"/>
              </a:ext>
            </a:extLst>
          </p:cNvPr>
          <p:cNvPicPr>
            <a:picLocks noChangeAspect="1"/>
          </p:cNvPicPr>
          <p:nvPr/>
        </p:nvPicPr>
        <p:blipFill>
          <a:blip r:embed="rId6"/>
          <a:stretch>
            <a:fillRect/>
          </a:stretch>
        </p:blipFill>
        <p:spPr>
          <a:xfrm>
            <a:off x="15773400" y="3384497"/>
            <a:ext cx="1226926" cy="1005927"/>
          </a:xfrm>
          <a:prstGeom prst="rect">
            <a:avLst/>
          </a:prstGeom>
        </p:spPr>
      </p:pic>
      <p:pic>
        <p:nvPicPr>
          <p:cNvPr id="33" name="Imagen 32">
            <a:extLst>
              <a:ext uri="{FF2B5EF4-FFF2-40B4-BE49-F238E27FC236}">
                <a16:creationId xmlns:a16="http://schemas.microsoft.com/office/drawing/2014/main" id="{E964F033-5179-4FCD-827A-ACBA9F6F3D46}"/>
              </a:ext>
            </a:extLst>
          </p:cNvPr>
          <p:cNvPicPr>
            <a:picLocks noChangeAspect="1"/>
          </p:cNvPicPr>
          <p:nvPr/>
        </p:nvPicPr>
        <p:blipFill>
          <a:blip r:embed="rId7"/>
          <a:stretch>
            <a:fillRect/>
          </a:stretch>
        </p:blipFill>
        <p:spPr>
          <a:xfrm>
            <a:off x="15697065" y="5238663"/>
            <a:ext cx="1562235" cy="1036410"/>
          </a:xfrm>
          <a:prstGeom prst="rect">
            <a:avLst/>
          </a:prstGeom>
        </p:spPr>
      </p:pic>
      <p:pic>
        <p:nvPicPr>
          <p:cNvPr id="35" name="Imagen 34">
            <a:extLst>
              <a:ext uri="{FF2B5EF4-FFF2-40B4-BE49-F238E27FC236}">
                <a16:creationId xmlns:a16="http://schemas.microsoft.com/office/drawing/2014/main" id="{C15E529E-FA7D-4272-B6DA-18C1284B41D2}"/>
              </a:ext>
            </a:extLst>
          </p:cNvPr>
          <p:cNvPicPr>
            <a:picLocks noChangeAspect="1"/>
          </p:cNvPicPr>
          <p:nvPr/>
        </p:nvPicPr>
        <p:blipFill>
          <a:blip r:embed="rId8"/>
          <a:stretch>
            <a:fillRect/>
          </a:stretch>
        </p:blipFill>
        <p:spPr>
          <a:xfrm>
            <a:off x="15689454" y="6516208"/>
            <a:ext cx="1455546" cy="1104996"/>
          </a:xfrm>
          <a:prstGeom prst="rect">
            <a:avLst/>
          </a:prstGeom>
        </p:spPr>
      </p:pic>
      <p:sp>
        <p:nvSpPr>
          <p:cNvPr id="28" name="TextBox 5">
            <a:extLst>
              <a:ext uri="{FF2B5EF4-FFF2-40B4-BE49-F238E27FC236}">
                <a16:creationId xmlns:a16="http://schemas.microsoft.com/office/drawing/2014/main" id="{F18208E3-23A5-4DD4-AE57-87A0B945B319}"/>
              </a:ext>
            </a:extLst>
          </p:cNvPr>
          <p:cNvSpPr txBox="1"/>
          <p:nvPr/>
        </p:nvSpPr>
        <p:spPr>
          <a:xfrm>
            <a:off x="9651560" y="9574054"/>
            <a:ext cx="7607740" cy="262892"/>
          </a:xfrm>
          <a:prstGeom prst="rect">
            <a:avLst/>
          </a:prstGeom>
        </p:spPr>
        <p:txBody>
          <a:bodyPr lIns="0" tIns="0" rIns="0" bIns="0" rtlCol="0" anchor="t">
            <a:spAutoFit/>
          </a:bodyPr>
          <a:lstStyle/>
          <a:p>
            <a:pPr algn="r">
              <a:lnSpc>
                <a:spcPts val="2240"/>
              </a:lnSpc>
            </a:pPr>
            <a:r>
              <a:rPr lang="en-US" sz="1600" spc="80" dirty="0">
                <a:solidFill>
                  <a:srgbClr val="456A2C"/>
                </a:solidFill>
                <a:latin typeface="Glacial Indifference"/>
              </a:rPr>
              <a:t>LEKTION 1: </a:t>
            </a:r>
            <a:r>
              <a:rPr lang="de-AT" sz="1600" spc="80" dirty="0">
                <a:solidFill>
                  <a:srgbClr val="456A2C"/>
                </a:solidFill>
                <a:latin typeface="Glacial Indifference"/>
              </a:rPr>
              <a:t>Energieeffizienz von Holz als Baustoff und Konstruktion</a:t>
            </a:r>
            <a:r>
              <a:rPr lang="en-GB" sz="1600" spc="80" dirty="0">
                <a:solidFill>
                  <a:srgbClr val="456A2C"/>
                </a:solidFill>
                <a:latin typeface="Glacial Indifference"/>
              </a:rPr>
              <a:t>.</a:t>
            </a:r>
            <a:endParaRPr lang="es-ES" sz="1600" spc="80" dirty="0">
              <a:solidFill>
                <a:srgbClr val="456A2C"/>
              </a:solidFill>
              <a:latin typeface="Glacial Indifference"/>
            </a:endParaRPr>
          </a:p>
        </p:txBody>
      </p:sp>
    </p:spTree>
    <p:extLst>
      <p:ext uri="{BB962C8B-B14F-4D97-AF65-F5344CB8AC3E}">
        <p14:creationId xmlns:p14="http://schemas.microsoft.com/office/powerpoint/2010/main" val="2060452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878</Words>
  <Application>Microsoft Office PowerPoint</Application>
  <PresentationFormat>Benutzerdefiniert</PresentationFormat>
  <Paragraphs>84</Paragraphs>
  <Slides>10</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10</vt:i4>
      </vt:variant>
    </vt:vector>
  </HeadingPairs>
  <TitlesOfParts>
    <vt:vector size="17" baseType="lpstr">
      <vt:lpstr>Verdana</vt:lpstr>
      <vt:lpstr>Arial</vt:lpstr>
      <vt:lpstr>League Spartan</vt:lpstr>
      <vt:lpstr>Calibri</vt:lpstr>
      <vt:lpstr>Glacial Indifference Bold</vt:lpstr>
      <vt:lpstr>Glacial Indifference</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Robert Pirker</cp:lastModifiedBy>
  <cp:revision>45</cp:revision>
  <dcterms:created xsi:type="dcterms:W3CDTF">2006-08-16T00:00:00Z</dcterms:created>
  <dcterms:modified xsi:type="dcterms:W3CDTF">2021-12-13T10:19:22Z</dcterms:modified>
  <dc:identifier>DAD7Xzioke4</dc:identifier>
</cp:coreProperties>
</file>