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256" r:id="rId2"/>
    <p:sldId id="257" r:id="rId3"/>
    <p:sldId id="258" r:id="rId4"/>
    <p:sldId id="259" r:id="rId5"/>
    <p:sldId id="272" r:id="rId6"/>
    <p:sldId id="276" r:id="rId7"/>
    <p:sldId id="277" r:id="rId8"/>
    <p:sldId id="261" r:id="rId9"/>
  </p:sldIdLst>
  <p:sldSz cx="18288000" cy="10287000"/>
  <p:notesSz cx="6858000" cy="9144000"/>
  <p:embeddedFontLst>
    <p:embeddedFont>
      <p:font typeface="Calibri" panose="020F0502020204030204" pitchFamily="34" charset="0"/>
      <p:regular r:id="rId11"/>
      <p:bold r:id="rId12"/>
      <p:italic r:id="rId13"/>
      <p:boldItalic r:id="rId14"/>
    </p:embeddedFont>
    <p:embeddedFont>
      <p:font typeface="Glacial Indifference" panose="020B0604020202020204" charset="0"/>
      <p:regular r:id="rId15"/>
    </p:embeddedFont>
    <p:embeddedFont>
      <p:font typeface="Glacial Indifference Bold" panose="020B0604020202020204" charset="0"/>
      <p:regular r:id="rId16"/>
    </p:embeddedFont>
    <p:embeddedFont>
      <p:font typeface="League Spartan" panose="020B0604020202020204" charset="0"/>
      <p:regular r:id="rId17"/>
    </p:embeddedFont>
    <p:embeddedFont>
      <p:font typeface="Verdana" panose="020B060403050404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1/28/2021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‹Nº›</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1/28/2021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1/28/2021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1/28/2021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1/28/2021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1/28/2021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1/28/2021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220933" y="0"/>
            <a:ext cx="14101901" cy="10287000"/>
          </a:xfrm>
          <a:prstGeom prst="rect">
            <a:avLst/>
          </a:prstGeom>
        </p:spPr>
      </p:pic>
      <p:grpSp>
        <p:nvGrpSpPr>
          <p:cNvPr id="3" name="Group 3"/>
          <p:cNvGrpSpPr/>
          <p:nvPr/>
        </p:nvGrpSpPr>
        <p:grpSpPr>
          <a:xfrm>
            <a:off x="-40631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294581" cy="2837187"/>
            </a:xfrm>
            <a:prstGeom prst="rect">
              <a:avLst/>
            </a:prstGeom>
            <a:grpFill/>
          </p:spPr>
          <p:txBody>
            <a:bodyPr lIns="0" tIns="0" rIns="0" bIns="0" rtlCol="0" anchor="t">
              <a:spAutoFit/>
            </a:bodyPr>
            <a:lstStyle/>
            <a:p>
              <a:pPr>
                <a:lnSpc>
                  <a:spcPts val="10580"/>
                </a:lnSpc>
              </a:pPr>
              <a:r>
                <a:rPr lang="en-US" sz="6600" spc="92" dirty="0">
                  <a:solidFill>
                    <a:srgbClr val="FEFFF8"/>
                  </a:solidFill>
                  <a:latin typeface="League Spartan"/>
                </a:rPr>
                <a:t>Lesson 4: </a:t>
              </a:r>
            </a:p>
            <a:p>
              <a:pPr marR="17780">
                <a:lnSpc>
                  <a:spcPct val="107000"/>
                </a:lnSpc>
                <a:spcAft>
                  <a:spcPts val="800"/>
                </a:spcAft>
              </a:pPr>
              <a:r>
                <a:rPr lang="en-GB" sz="2400" spc="150" dirty="0">
                  <a:solidFill>
                    <a:srgbClr val="FEFFF8"/>
                  </a:solidFill>
                  <a:latin typeface="Glacial Indifference Bold"/>
                </a:rPr>
                <a:t>Insight to heating, ventilation, air conditioning, lighting, information and communications technologies systems and its applications in modern buildings.</a:t>
              </a:r>
              <a:endParaRPr lang="en-US" sz="2400" spc="150" dirty="0">
                <a:solidFill>
                  <a:srgbClr val="FEFFF8"/>
                </a:solidFill>
                <a:latin typeface="Glacial Indifference Bold"/>
              </a:endParaRPr>
            </a:p>
          </p:txBody>
        </p:sp>
        <p:sp>
          <p:nvSpPr>
            <p:cNvPr id="6" name="TextBox 6"/>
            <p:cNvSpPr txBox="1"/>
            <p:nvPr/>
          </p:nvSpPr>
          <p:spPr>
            <a:xfrm>
              <a:off x="1913347" y="5398580"/>
              <a:ext cx="11229247" cy="588645"/>
            </a:xfrm>
            <a:prstGeom prst="rect">
              <a:avLst/>
            </a:prstGeom>
            <a:grpFill/>
          </p:spPr>
          <p:txBody>
            <a:bodyPr lIns="0" tIns="0" rIns="0" bIns="0" rtlCol="0" anchor="t">
              <a:spAutoFit/>
            </a:bodyPr>
            <a:lstStyle/>
            <a:p>
              <a:pPr algn="l">
                <a:lnSpc>
                  <a:spcPts val="3645"/>
                </a:lnSpc>
              </a:pPr>
              <a:r>
                <a:rPr lang="en-US" sz="2700" spc="135" dirty="0">
                  <a:solidFill>
                    <a:srgbClr val="FEFFF8"/>
                  </a:solidFill>
                  <a:latin typeface="Glacial Indifference"/>
                </a:rPr>
                <a:t>Presentation</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1111249" cy="1513235"/>
            </a:xfrm>
            <a:prstGeom prst="rect">
              <a:avLst/>
            </a:prstGeom>
            <a:grpFill/>
          </p:spPr>
          <p:txBody>
            <a:bodyPr wrap="square" lIns="0" tIns="0" rIns="0" bIns="0" rtlCol="0" anchor="t">
              <a:spAutoFit/>
            </a:bodyPr>
            <a:lstStyle/>
            <a:p>
              <a:pPr>
                <a:lnSpc>
                  <a:spcPts val="3000"/>
                </a:lnSpc>
              </a:pPr>
              <a:r>
                <a:rPr lang="es-ES" sz="2400" spc="150" dirty="0">
                  <a:solidFill>
                    <a:srgbClr val="FEFFF8"/>
                  </a:solidFill>
                  <a:latin typeface="Glacial Indifference Bold"/>
                </a:rPr>
                <a:t>LEARNING UNIT 4: </a:t>
              </a:r>
              <a:r>
                <a:rPr lang="en-GB" sz="2400" spc="150" dirty="0">
                  <a:solidFill>
                    <a:srgbClr val="FEFFF8"/>
                  </a:solidFill>
                  <a:latin typeface="Glacial Indifference Bold"/>
                </a:rPr>
                <a:t>Functionality and efficiency of wooden buildings / Learning unit 4 (LU4)</a:t>
              </a:r>
              <a:endParaRPr lang="es-ES" sz="2400" spc="150" dirty="0">
                <a:solidFill>
                  <a:srgbClr val="FEFFF8"/>
                </a:solidFill>
                <a:latin typeface="Glacial Indifference Bold"/>
              </a:endParaRPr>
            </a:p>
            <a:p>
              <a:pPr algn="l">
                <a:lnSpc>
                  <a:spcPts val="3000"/>
                </a:lnSpc>
              </a:pPr>
              <a:r>
                <a:rPr lang="en-US" sz="2400" spc="150" dirty="0">
                  <a:solidFill>
                    <a:srgbClr val="FEFFF8"/>
                  </a:solidFill>
                  <a:latin typeface="Glacial Indifference Bold"/>
                </a:rPr>
                <a:t> </a:t>
              </a: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6106" y="1185302"/>
            <a:ext cx="11417878" cy="7916396"/>
          </a:xfrm>
          <a:prstGeom prst="rect">
            <a:avLst/>
          </a:prstGeom>
        </p:spPr>
      </p:pic>
      <p:grpSp>
        <p:nvGrpSpPr>
          <p:cNvPr id="3" name="Group 3"/>
          <p:cNvGrpSpPr/>
          <p:nvPr/>
        </p:nvGrpSpPr>
        <p:grpSpPr>
          <a:xfrm>
            <a:off x="1028700" y="-313967"/>
            <a:ext cx="8385423" cy="8119650"/>
            <a:chOff x="0" y="0"/>
            <a:chExt cx="11180564" cy="10826200"/>
          </a:xfrm>
          <a:solidFill>
            <a:schemeClr val="bg1">
              <a:lumMod val="95000"/>
            </a:schemeClr>
          </a:solidFill>
        </p:grpSpPr>
        <p:sp>
          <p:nvSpPr>
            <p:cNvPr id="4" name="AutoShape 4"/>
            <p:cNvSpPr/>
            <p:nvPr/>
          </p:nvSpPr>
          <p:spPr>
            <a:xfrm>
              <a:off x="0" y="0"/>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dirty="0">
                  <a:solidFill>
                    <a:srgbClr val="456A2C"/>
                  </a:solidFill>
                  <a:latin typeface="League Spartan"/>
                </a:rPr>
                <a:t>Presentation Overview </a:t>
              </a:r>
            </a:p>
          </p:txBody>
        </p:sp>
        <p:sp>
          <p:nvSpPr>
            <p:cNvPr id="6" name="TextBox 6"/>
            <p:cNvSpPr txBox="1"/>
            <p:nvPr/>
          </p:nvSpPr>
          <p:spPr>
            <a:xfrm>
              <a:off x="982007" y="6492487"/>
              <a:ext cx="9214823" cy="2864032"/>
            </a:xfrm>
            <a:prstGeom prst="rect">
              <a:avLst/>
            </a:prstGeom>
            <a:grpFill/>
          </p:spPr>
          <p:txBody>
            <a:bodyPr lIns="0" tIns="0" rIns="0" bIns="0" rtlCol="0" anchor="t">
              <a:spAutoFit/>
            </a:bodyPr>
            <a:lstStyle/>
            <a:p>
              <a:pPr algn="l">
                <a:lnSpc>
                  <a:spcPts val="3359"/>
                </a:lnSpc>
              </a:pPr>
              <a:r>
                <a:rPr lang="en-US" sz="2400" spc="120" dirty="0">
                  <a:solidFill>
                    <a:srgbClr val="456A2C"/>
                  </a:solidFill>
                  <a:latin typeface="Glacial Indifference"/>
                </a:rPr>
                <a:t>- Electrical notions</a:t>
              </a:r>
            </a:p>
            <a:p>
              <a:pPr marL="342900" indent="-342900" algn="l">
                <a:lnSpc>
                  <a:spcPts val="3359"/>
                </a:lnSpc>
                <a:buFontTx/>
                <a:buChar char="-"/>
              </a:pPr>
              <a:r>
                <a:rPr lang="en-US" sz="2400" spc="120" dirty="0">
                  <a:solidFill>
                    <a:srgbClr val="456A2C"/>
                  </a:solidFill>
                  <a:latin typeface="Glacial Indifference"/>
                </a:rPr>
                <a:t>Notions of ventilation</a:t>
              </a:r>
            </a:p>
            <a:p>
              <a:pPr marL="342900" indent="-342900" algn="l">
                <a:lnSpc>
                  <a:spcPts val="3359"/>
                </a:lnSpc>
                <a:buFontTx/>
                <a:buChar char="-"/>
              </a:pPr>
              <a:r>
                <a:rPr lang="en-US" sz="2400" spc="120" dirty="0">
                  <a:solidFill>
                    <a:srgbClr val="456A2C"/>
                  </a:solidFill>
                  <a:latin typeface="Glacial Indifference"/>
                </a:rPr>
                <a:t>Notions of air conditioning</a:t>
              </a:r>
            </a:p>
            <a:p>
              <a:pPr marL="342900" indent="-342900" algn="l">
                <a:lnSpc>
                  <a:spcPts val="3359"/>
                </a:lnSpc>
                <a:buFontTx/>
                <a:buChar char="-"/>
              </a:pPr>
              <a:r>
                <a:rPr lang="en-US" sz="2400" spc="120" dirty="0">
                  <a:solidFill>
                    <a:srgbClr val="456A2C"/>
                  </a:solidFill>
                  <a:latin typeface="Glacial Indifference"/>
                </a:rPr>
                <a:t>Notions of telecommunications.</a:t>
              </a:r>
            </a:p>
            <a:p>
              <a:pPr algn="l">
                <a:lnSpc>
                  <a:spcPts val="3359"/>
                </a:lnSpc>
              </a:pPr>
              <a:endParaRPr lang="en-US" sz="2400" spc="120" dirty="0">
                <a:solidFill>
                  <a:srgbClr val="456A2C"/>
                </a:solidFill>
                <a:latin typeface="Glacial Indifference"/>
              </a:endParaRPr>
            </a:p>
          </p:txBody>
        </p:sp>
        <p:sp>
          <p:nvSpPr>
            <p:cNvPr id="7" name="TextBox 7"/>
            <p:cNvSpPr txBox="1"/>
            <p:nvPr/>
          </p:nvSpPr>
          <p:spPr>
            <a:xfrm>
              <a:off x="982007" y="4952983"/>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DISCUSSED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
        <p:nvSpPr>
          <p:cNvPr id="12" name="TextBox 5">
            <a:extLst>
              <a:ext uri="{FF2B5EF4-FFF2-40B4-BE49-F238E27FC236}">
                <a16:creationId xmlns:a16="http://schemas.microsoft.com/office/drawing/2014/main" id="{E80131B0-EC66-48F2-B46F-AB55F1E57D82}"/>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ELECTRICAL NOTIONS</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6120009"/>
          </a:xfrm>
          <a:prstGeom prst="rect">
            <a:avLst/>
          </a:prstGeom>
        </p:spPr>
        <p:txBody>
          <a:bodyPr lIns="0" tIns="0" rIns="0" bIns="0" rtlCol="0" anchor="t">
            <a:spAutoFit/>
          </a:bodyPr>
          <a:lstStyle/>
          <a:p>
            <a:pPr marR="17780" indent="0" algn="just">
              <a:lnSpc>
                <a:spcPts val="3359"/>
              </a:lnSpc>
              <a:spcBef>
                <a:spcPts val="0"/>
              </a:spcBef>
              <a:spcAft>
                <a:spcPts val="600"/>
              </a:spcAft>
              <a:buClr>
                <a:srgbClr val="385623"/>
              </a:buClr>
              <a:buSzPts val="2400"/>
              <a:buNone/>
            </a:pPr>
            <a:r>
              <a:rPr lang="en-GB" sz="2400" spc="120" dirty="0">
                <a:solidFill>
                  <a:srgbClr val="456A2C"/>
                </a:solidFill>
                <a:latin typeface="Glacial Indifference"/>
              </a:rPr>
              <a:t>The origin of electrical power is in generating stations, where we can find the alternators. The tension energy is elevated in step-up transformers to been transported through the transmission lines. When the energy is near the consumption places, the energy tension is reduced reaching the primary distribution network. When the point of use is reached the tension must be adjusted to the domestic one in the step-down transformer.</a:t>
            </a: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6" name="Imagen 15">
            <a:extLst>
              <a:ext uri="{FF2B5EF4-FFF2-40B4-BE49-F238E27FC236}">
                <a16:creationId xmlns:a16="http://schemas.microsoft.com/office/drawing/2014/main" id="{C2E765E1-4B87-4AF8-A150-50C7A9239D24}"/>
              </a:ext>
            </a:extLst>
          </p:cNvPr>
          <p:cNvPicPr/>
          <p:nvPr/>
        </p:nvPicPr>
        <p:blipFill>
          <a:blip r:embed="rId2"/>
          <a:stretch>
            <a:fillRect/>
          </a:stretch>
        </p:blipFill>
        <p:spPr>
          <a:xfrm>
            <a:off x="10145028" y="5629417"/>
            <a:ext cx="7114272" cy="2705954"/>
          </a:xfrm>
          <a:prstGeom prst="rect">
            <a:avLst/>
          </a:prstGeom>
        </p:spPr>
      </p:pic>
      <p:sp>
        <p:nvSpPr>
          <p:cNvPr id="17" name="TextBox 5">
            <a:extLst>
              <a:ext uri="{FF2B5EF4-FFF2-40B4-BE49-F238E27FC236}">
                <a16:creationId xmlns:a16="http://schemas.microsoft.com/office/drawing/2014/main" id="{FEC8BB4A-C080-4B15-BB91-FB24C6579F46}"/>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Parts of electric installation</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4</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10150628" y="794336"/>
            <a:ext cx="7607740" cy="5636158"/>
          </a:xfrm>
          <a:prstGeom prst="rect">
            <a:avLst/>
          </a:prstGeom>
        </p:spPr>
        <p:txBody>
          <a:bodyPr lIns="0" tIns="0" rIns="0" bIns="0" rtlCol="0" anchor="t">
            <a:spAutoFit/>
          </a:bodyPr>
          <a:lstStyle/>
          <a:p>
            <a:pPr marL="342900" indent="-342900" algn="l">
              <a:lnSpc>
                <a:spcPts val="3359"/>
              </a:lnSpc>
              <a:buFont typeface="Arial" panose="020B0604020202020204" pitchFamily="34" charset="0"/>
              <a:buChar char="•"/>
            </a:pPr>
            <a:r>
              <a:rPr lang="en-GB" sz="2400" b="1" spc="120" dirty="0">
                <a:solidFill>
                  <a:srgbClr val="456A2C"/>
                </a:solidFill>
                <a:latin typeface="Glacial Indifference"/>
              </a:rPr>
              <a:t>Supply line</a:t>
            </a:r>
          </a:p>
          <a:p>
            <a:pPr marL="342900" indent="-342900" algn="l">
              <a:lnSpc>
                <a:spcPts val="3359"/>
              </a:lnSpc>
              <a:buFont typeface="Arial" panose="020B0604020202020204" pitchFamily="34" charset="0"/>
              <a:buChar char="•"/>
            </a:pP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n-GB" sz="2400" b="1" spc="120" dirty="0">
                <a:solidFill>
                  <a:srgbClr val="456A2C"/>
                </a:solidFill>
                <a:latin typeface="Glacial Indifference"/>
              </a:rPr>
              <a:t>Link installations:</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General protection box.</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General power supply.</a:t>
            </a:r>
          </a:p>
          <a:p>
            <a:pPr lvl="1">
              <a:lnSpc>
                <a:spcPts val="3359"/>
              </a:lnSpc>
            </a:pPr>
            <a:r>
              <a:rPr lang="en-GB" sz="2400" spc="120" dirty="0">
                <a:solidFill>
                  <a:srgbClr val="456A2C"/>
                </a:solidFill>
                <a:latin typeface="Glacial Indifference"/>
              </a:rPr>
              <a:t>-- General shunting breaker--</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Meters</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Individual line</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Box for power control circuit breaker</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General devices of control and protection</a:t>
            </a:r>
          </a:p>
          <a:p>
            <a:pPr marL="342900" indent="-342900" algn="l">
              <a:lnSpc>
                <a:spcPts val="3359"/>
              </a:lnSpc>
              <a:buFont typeface="Arial" panose="020B0604020202020204" pitchFamily="34" charset="0"/>
              <a:buChar char="•"/>
            </a:pPr>
            <a:endParaRPr lang="en-GB" sz="2400" b="1" spc="120" dirty="0">
              <a:solidFill>
                <a:srgbClr val="456A2C"/>
              </a:solidFill>
              <a:latin typeface="Glacial Indifference"/>
            </a:endParaRPr>
          </a:p>
          <a:p>
            <a:pPr marL="342900" indent="-342900" algn="l">
              <a:lnSpc>
                <a:spcPts val="3359"/>
              </a:lnSpc>
              <a:buFont typeface="Arial" panose="020B0604020202020204" pitchFamily="34" charset="0"/>
              <a:buChar char="•"/>
            </a:pPr>
            <a:r>
              <a:rPr lang="en-GB" sz="2400" b="1" spc="120" dirty="0">
                <a:solidFill>
                  <a:srgbClr val="456A2C"/>
                </a:solidFill>
                <a:latin typeface="Glacial Indifference"/>
              </a:rPr>
              <a:t>Interior installation</a:t>
            </a:r>
          </a:p>
          <a:p>
            <a:pPr marL="800100" lvl="1" indent="-342900">
              <a:lnSpc>
                <a:spcPts val="3359"/>
              </a:lnSpc>
              <a:buFont typeface="Wingdings" panose="05000000000000000000" pitchFamily="2" charset="2"/>
              <a:buChar char="§"/>
            </a:pPr>
            <a:r>
              <a:rPr lang="en-GB" sz="2400" spc="120" dirty="0">
                <a:solidFill>
                  <a:srgbClr val="456A2C"/>
                </a:solidFill>
                <a:latin typeface="Glacial Indifference"/>
              </a:rPr>
              <a:t>Interior installation</a:t>
            </a:r>
            <a:r>
              <a:rPr lang="en-GB" sz="2400" b="1" spc="120" dirty="0">
                <a:solidFill>
                  <a:srgbClr val="456A2C"/>
                </a:solidFill>
                <a:latin typeface="Glacial Indifference"/>
              </a:rPr>
              <a:t>.</a:t>
            </a:r>
          </a:p>
        </p:txBody>
      </p:sp>
      <p:pic>
        <p:nvPicPr>
          <p:cNvPr id="25" name="Imagen 9">
            <a:extLst>
              <a:ext uri="{FF2B5EF4-FFF2-40B4-BE49-F238E27FC236}">
                <a16:creationId xmlns:a16="http://schemas.microsoft.com/office/drawing/2014/main" id="{BCFCFC6B-4961-4E8A-83FE-D1F244498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647" y="3764143"/>
            <a:ext cx="8388721" cy="485301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5">
            <a:extLst>
              <a:ext uri="{FF2B5EF4-FFF2-40B4-BE49-F238E27FC236}">
                <a16:creationId xmlns:a16="http://schemas.microsoft.com/office/drawing/2014/main" id="{DDDA96A1-4A33-44A6-B72F-59B203BCD51E}"/>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19778"/>
            <a:chOff x="0" y="-95249"/>
            <a:chExt cx="9216551" cy="5893039"/>
          </a:xfrm>
        </p:grpSpPr>
        <p:sp>
          <p:nvSpPr>
            <p:cNvPr id="8" name="TextBox 8"/>
            <p:cNvSpPr txBox="1"/>
            <p:nvPr/>
          </p:nvSpPr>
          <p:spPr>
            <a:xfrm>
              <a:off x="0" y="-95249"/>
              <a:ext cx="9216551" cy="4370428"/>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VENTILATION AND AIR CONDITIONING</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5</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8684813"/>
          </a:xfrm>
          <a:prstGeom prst="rect">
            <a:avLst/>
          </a:prstGeom>
        </p:spPr>
        <p:txBody>
          <a:bodyPr lIns="0" tIns="0" rIns="0" bIns="0" rtlCol="0" anchor="t">
            <a:spAutoFit/>
          </a:bodyPr>
          <a:lstStyle/>
          <a:p>
            <a:pPr algn="just">
              <a:lnSpc>
                <a:spcPts val="3359"/>
              </a:lnSpc>
              <a:spcAft>
                <a:spcPts val="600"/>
              </a:spcAft>
            </a:pPr>
            <a:r>
              <a:rPr lang="en-GB" sz="2400" b="1" spc="120" dirty="0">
                <a:solidFill>
                  <a:srgbClr val="456A2C"/>
                </a:solidFill>
                <a:latin typeface="Glacial Indifference"/>
              </a:rPr>
              <a:t>Ventilation</a:t>
            </a:r>
          </a:p>
          <a:p>
            <a:pPr algn="just">
              <a:lnSpc>
                <a:spcPts val="3359"/>
              </a:lnSpc>
              <a:spcAft>
                <a:spcPts val="600"/>
              </a:spcAft>
            </a:pPr>
            <a:r>
              <a:rPr lang="en-GB" sz="2400" spc="120" dirty="0">
                <a:solidFill>
                  <a:srgbClr val="456A2C"/>
                </a:solidFill>
                <a:latin typeface="Glacial Indifference"/>
              </a:rPr>
              <a:t>Ventilation is a necessary mechanism for the renovation of indoor air, but also has positive effects on the thermal conditions of the premises. Housing must have a general ventilation system that can be hybrid or mechanical.</a:t>
            </a:r>
          </a:p>
          <a:p>
            <a:pPr algn="just">
              <a:lnSpc>
                <a:spcPts val="3359"/>
              </a:lnSpc>
              <a:spcAft>
                <a:spcPts val="600"/>
              </a:spcAft>
            </a:pPr>
            <a:endParaRPr lang="en-GB" sz="2400" b="1" spc="120" dirty="0">
              <a:solidFill>
                <a:srgbClr val="456A2C"/>
              </a:solidFill>
              <a:latin typeface="Glacial Indifference"/>
            </a:endParaRPr>
          </a:p>
          <a:p>
            <a:pPr algn="just">
              <a:lnSpc>
                <a:spcPts val="3359"/>
              </a:lnSpc>
              <a:spcAft>
                <a:spcPts val="600"/>
              </a:spcAft>
            </a:pPr>
            <a:r>
              <a:rPr lang="en-GB" sz="2400" b="1" spc="120" dirty="0">
                <a:solidFill>
                  <a:srgbClr val="456A2C"/>
                </a:solidFill>
                <a:latin typeface="Glacial Indifference"/>
              </a:rPr>
              <a:t>Air conditioning</a:t>
            </a:r>
          </a:p>
          <a:p>
            <a:pPr algn="just">
              <a:lnSpc>
                <a:spcPts val="3359"/>
              </a:lnSpc>
              <a:spcAft>
                <a:spcPts val="600"/>
              </a:spcAft>
            </a:pPr>
            <a:r>
              <a:rPr lang="en-GB" sz="2400" spc="120" dirty="0">
                <a:solidFill>
                  <a:srgbClr val="456A2C"/>
                </a:solidFill>
                <a:latin typeface="Glacial Indifference"/>
              </a:rPr>
              <a:t>Air conditioning must be able to maintain the levels of comfort required by the user and its conditions are going to be different in summer or winter. To produce the constant flow of cool fluid there are two possible methods: compression and absorption. The most used are the compression mechanisms based in the inverted Carnot cycle. </a:t>
            </a:r>
          </a:p>
          <a:p>
            <a:pPr algn="just">
              <a:lnSpc>
                <a:spcPts val="3359"/>
              </a:lnSpc>
              <a:spcAft>
                <a:spcPts val="600"/>
              </a:spcAft>
            </a:pPr>
            <a:endParaRPr lang="es-ES" sz="2400" spc="120" dirty="0">
              <a:solidFill>
                <a:srgbClr val="456A2C"/>
              </a:solidFill>
              <a:latin typeface="Glacial Indifference"/>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pic>
        <p:nvPicPr>
          <p:cNvPr id="17" name="Picture 10" descr="Ventilation Icons - Download Free Vector Icons | Noun Project">
            <a:extLst>
              <a:ext uri="{FF2B5EF4-FFF2-40B4-BE49-F238E27FC236}">
                <a16:creationId xmlns:a16="http://schemas.microsoft.com/office/drawing/2014/main" id="{51170042-0A57-4B10-8160-0B390B56D37E}"/>
              </a:ext>
            </a:extLst>
          </p:cNvPr>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73809" y="4695923"/>
            <a:ext cx="4045788" cy="404578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
            <a:extLst>
              <a:ext uri="{FF2B5EF4-FFF2-40B4-BE49-F238E27FC236}">
                <a16:creationId xmlns:a16="http://schemas.microsoft.com/office/drawing/2014/main" id="{A60966F1-6276-42DD-9FE7-576690E56928}"/>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989781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28700" y="-313966"/>
            <a:ext cx="8385423" cy="3263400"/>
            <a:chOff x="0" y="0"/>
            <a:chExt cx="11180564" cy="5344201"/>
          </a:xfrm>
          <a:solidFill>
            <a:srgbClr val="52584D"/>
          </a:solidFill>
        </p:grpSpPr>
        <p:sp>
          <p:nvSpPr>
            <p:cNvPr id="10" name="AutoShape 10"/>
            <p:cNvSpPr/>
            <p:nvPr/>
          </p:nvSpPr>
          <p:spPr>
            <a:xfrm>
              <a:off x="0" y="0"/>
              <a:ext cx="11180564" cy="5344201"/>
            </a:xfrm>
            <a:prstGeom prst="rect">
              <a:avLst/>
            </a:prstGeom>
            <a:grpFill/>
          </p:spPr>
        </p:sp>
        <p:sp>
          <p:nvSpPr>
            <p:cNvPr id="11" name="TextBox 11"/>
            <p:cNvSpPr txBox="1"/>
            <p:nvPr/>
          </p:nvSpPr>
          <p:spPr>
            <a:xfrm>
              <a:off x="982007" y="1063808"/>
              <a:ext cx="9838393" cy="3477740"/>
            </a:xfrm>
            <a:prstGeom prst="rect">
              <a:avLst/>
            </a:prstGeom>
            <a:grpFill/>
          </p:spPr>
          <p:txBody>
            <a:bodyPr wrap="square" lIns="0" tIns="0" rIns="0" bIns="0" rtlCol="0" anchor="t">
              <a:spAutoFit/>
            </a:bodyPr>
            <a:lstStyle/>
            <a:p>
              <a:pPr algn="l">
                <a:lnSpc>
                  <a:spcPts val="8370"/>
                </a:lnSpc>
              </a:pPr>
              <a:r>
                <a:rPr lang="en-US" sz="6200" spc="310" dirty="0">
                  <a:solidFill>
                    <a:srgbClr val="FEFFF8"/>
                  </a:solidFill>
                  <a:latin typeface="League Spartan"/>
                </a:rPr>
                <a:t>Types of installation</a:t>
              </a:r>
            </a:p>
          </p:txBody>
        </p:sp>
      </p:grpSp>
      <p:sp>
        <p:nvSpPr>
          <p:cNvPr id="14" name="AutoShape 14"/>
          <p:cNvSpPr/>
          <p:nvPr/>
        </p:nvSpPr>
        <p:spPr>
          <a:xfrm>
            <a:off x="1028700" y="9252585"/>
            <a:ext cx="16230600" cy="38100"/>
          </a:xfrm>
          <a:prstGeom prst="rect">
            <a:avLst/>
          </a:prstGeom>
          <a:solidFill>
            <a:srgbClr val="52584D"/>
          </a:solidFill>
          <a:ln>
            <a:solidFill>
              <a:srgbClr val="52584D"/>
            </a:solidFill>
          </a:ln>
        </p:spPr>
      </p:sp>
      <p:sp>
        <p:nvSpPr>
          <p:cNvPr id="23" name="Θέση αριθμού διαφάνειας 12">
            <a:extLst>
              <a:ext uri="{FF2B5EF4-FFF2-40B4-BE49-F238E27FC236}">
                <a16:creationId xmlns:a16="http://schemas.microsoft.com/office/drawing/2014/main" id="{57F4E76C-F604-452D-850E-4C073A183D39}"/>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D9D9D9"/>
                </a:solidFill>
                <a:latin typeface="Glacial Indifference"/>
              </a:rPr>
              <a:pPr algn="l"/>
              <a:t>6</a:t>
            </a:fld>
            <a:endParaRPr lang="en-US" sz="2400" spc="120" dirty="0">
              <a:solidFill>
                <a:srgbClr val="D9D9D9"/>
              </a:solidFill>
              <a:latin typeface="Glacial Indifference"/>
            </a:endParaRPr>
          </a:p>
        </p:txBody>
      </p:sp>
      <p:sp>
        <p:nvSpPr>
          <p:cNvPr id="20" name="TextBox 7">
            <a:extLst>
              <a:ext uri="{FF2B5EF4-FFF2-40B4-BE49-F238E27FC236}">
                <a16:creationId xmlns:a16="http://schemas.microsoft.com/office/drawing/2014/main" id="{CD3826F4-81EC-4FBE-B627-096145F5BFAD}"/>
              </a:ext>
            </a:extLst>
          </p:cNvPr>
          <p:cNvSpPr txBox="1"/>
          <p:nvPr/>
        </p:nvSpPr>
        <p:spPr>
          <a:xfrm>
            <a:off x="9880505" y="368001"/>
            <a:ext cx="7607740" cy="8309967"/>
          </a:xfrm>
          <a:prstGeom prst="rect">
            <a:avLst/>
          </a:prstGeom>
        </p:spPr>
        <p:txBody>
          <a:bodyPr lIns="0" tIns="0" rIns="0" bIns="0" rtlCol="0" anchor="t">
            <a:spAutoFit/>
          </a:bodyPr>
          <a:lstStyle/>
          <a:p>
            <a:r>
              <a:rPr lang="en-GB" sz="2000" b="1" dirty="0">
                <a:latin typeface="Calibri" panose="020F0502020204030204" pitchFamily="34" charset="0"/>
                <a:cs typeface="Calibri" panose="020F0502020204030204" pitchFamily="34" charset="0"/>
              </a:rPr>
              <a:t> </a:t>
            </a:r>
            <a:r>
              <a:rPr lang="en-GB" sz="2000" spc="120" dirty="0">
                <a:solidFill>
                  <a:srgbClr val="456A2C"/>
                </a:solidFill>
                <a:latin typeface="Glacial Indifference"/>
              </a:rPr>
              <a:t>1. Purpose</a:t>
            </a:r>
          </a:p>
          <a:p>
            <a:pPr algn="just">
              <a:spcAft>
                <a:spcPts val="600"/>
              </a:spcAft>
            </a:pPr>
            <a:r>
              <a:rPr lang="en-GB" sz="2000" spc="120" dirty="0">
                <a:solidFill>
                  <a:srgbClr val="456A2C"/>
                </a:solidFill>
                <a:latin typeface="Glacial Indifference"/>
              </a:rPr>
              <a:t>    - Industrial processes </a:t>
            </a:r>
          </a:p>
          <a:p>
            <a:pPr algn="just">
              <a:spcAft>
                <a:spcPts val="600"/>
              </a:spcAft>
            </a:pPr>
            <a:r>
              <a:rPr lang="en-GB" sz="2000" spc="120" dirty="0">
                <a:solidFill>
                  <a:srgbClr val="456A2C"/>
                </a:solidFill>
                <a:latin typeface="Glacial Indifference"/>
              </a:rPr>
              <a:t>    - Comfort installation  </a:t>
            </a:r>
          </a:p>
          <a:p>
            <a:pPr algn="just">
              <a:spcAft>
                <a:spcPts val="600"/>
              </a:spcAft>
            </a:pPr>
            <a:r>
              <a:rPr lang="en-GB" sz="2000" spc="120" dirty="0">
                <a:solidFill>
                  <a:srgbClr val="456A2C"/>
                </a:solidFill>
                <a:latin typeface="Glacial Indifference"/>
              </a:rPr>
              <a:t>2. Season</a:t>
            </a:r>
          </a:p>
          <a:p>
            <a:pPr algn="just">
              <a:spcAft>
                <a:spcPts val="600"/>
              </a:spcAft>
            </a:pPr>
            <a:r>
              <a:rPr lang="en-GB" sz="2000" spc="120" dirty="0">
                <a:solidFill>
                  <a:srgbClr val="456A2C"/>
                </a:solidFill>
                <a:latin typeface="Glacial Indifference"/>
              </a:rPr>
              <a:t>    - Only winter </a:t>
            </a:r>
          </a:p>
          <a:p>
            <a:pPr algn="just">
              <a:spcAft>
                <a:spcPts val="600"/>
              </a:spcAft>
            </a:pPr>
            <a:r>
              <a:rPr lang="en-GB" sz="2000" spc="120" dirty="0">
                <a:solidFill>
                  <a:srgbClr val="456A2C"/>
                </a:solidFill>
                <a:latin typeface="Glacial Indifference"/>
              </a:rPr>
              <a:t>    - Only summer </a:t>
            </a:r>
          </a:p>
          <a:p>
            <a:pPr algn="just">
              <a:spcAft>
                <a:spcPts val="600"/>
              </a:spcAft>
            </a:pPr>
            <a:r>
              <a:rPr lang="en-GB" sz="2000" spc="120" dirty="0">
                <a:solidFill>
                  <a:srgbClr val="456A2C"/>
                </a:solidFill>
                <a:latin typeface="Glacial Indifference"/>
              </a:rPr>
              <a:t>    - All year  </a:t>
            </a:r>
          </a:p>
          <a:p>
            <a:pPr algn="just">
              <a:spcAft>
                <a:spcPts val="600"/>
              </a:spcAft>
            </a:pPr>
            <a:r>
              <a:rPr lang="en-GB" sz="2000" spc="120" dirty="0">
                <a:solidFill>
                  <a:srgbClr val="456A2C"/>
                </a:solidFill>
                <a:latin typeface="Glacial Indifference"/>
              </a:rPr>
              <a:t>3. Refrigeration fluid </a:t>
            </a:r>
          </a:p>
          <a:p>
            <a:pPr algn="just">
              <a:spcAft>
                <a:spcPts val="600"/>
              </a:spcAft>
            </a:pPr>
            <a:r>
              <a:rPr lang="en-GB" sz="2000" spc="120" dirty="0">
                <a:solidFill>
                  <a:srgbClr val="456A2C"/>
                </a:solidFill>
                <a:latin typeface="Glacial Indifference"/>
              </a:rPr>
              <a:t>    - Air </a:t>
            </a:r>
          </a:p>
          <a:p>
            <a:pPr algn="just">
              <a:spcAft>
                <a:spcPts val="600"/>
              </a:spcAft>
            </a:pPr>
            <a:r>
              <a:rPr lang="en-GB" sz="2000" spc="120" dirty="0">
                <a:solidFill>
                  <a:srgbClr val="456A2C"/>
                </a:solidFill>
                <a:latin typeface="Glacial Indifference"/>
              </a:rPr>
              <a:t>    - Water </a:t>
            </a:r>
          </a:p>
          <a:p>
            <a:pPr algn="just">
              <a:spcAft>
                <a:spcPts val="600"/>
              </a:spcAft>
            </a:pPr>
            <a:r>
              <a:rPr lang="en-GB" sz="2000" spc="120" dirty="0">
                <a:solidFill>
                  <a:srgbClr val="456A2C"/>
                </a:solidFill>
                <a:latin typeface="Glacial Indifference"/>
              </a:rPr>
              <a:t>    - Refrigerants </a:t>
            </a:r>
          </a:p>
          <a:p>
            <a:pPr algn="just">
              <a:spcAft>
                <a:spcPts val="600"/>
              </a:spcAft>
            </a:pPr>
            <a:r>
              <a:rPr lang="en-GB" sz="2000" spc="120" dirty="0">
                <a:solidFill>
                  <a:srgbClr val="456A2C"/>
                </a:solidFill>
                <a:latin typeface="Glacial Indifference"/>
              </a:rPr>
              <a:t>4. Installation</a:t>
            </a:r>
          </a:p>
          <a:p>
            <a:pPr algn="just">
              <a:spcAft>
                <a:spcPts val="600"/>
              </a:spcAft>
            </a:pPr>
            <a:r>
              <a:rPr lang="en-GB" sz="2000" spc="120" dirty="0">
                <a:solidFill>
                  <a:srgbClr val="456A2C"/>
                </a:solidFill>
                <a:latin typeface="Glacial Indifference"/>
              </a:rPr>
              <a:t>4.1 Unit </a:t>
            </a:r>
          </a:p>
          <a:p>
            <a:pPr algn="just">
              <a:spcAft>
                <a:spcPts val="600"/>
              </a:spcAft>
            </a:pPr>
            <a:r>
              <a:rPr lang="en-GB" sz="2000" spc="120" dirty="0">
                <a:solidFill>
                  <a:srgbClr val="456A2C"/>
                </a:solidFill>
                <a:latin typeface="Glacial Indifference"/>
              </a:rPr>
              <a:t>    -For windows and portables </a:t>
            </a:r>
          </a:p>
          <a:p>
            <a:pPr algn="just">
              <a:spcAft>
                <a:spcPts val="600"/>
              </a:spcAft>
            </a:pPr>
            <a:r>
              <a:rPr lang="en-GB" sz="2000" spc="120" dirty="0">
                <a:solidFill>
                  <a:srgbClr val="456A2C"/>
                </a:solidFill>
                <a:latin typeface="Glacial Indifference"/>
              </a:rPr>
              <a:t>    - Compacts and autonomous units’ condensate by air </a:t>
            </a:r>
          </a:p>
          <a:p>
            <a:pPr algn="just">
              <a:spcAft>
                <a:spcPts val="600"/>
              </a:spcAft>
            </a:pPr>
            <a:r>
              <a:rPr lang="en-GB" sz="2000" spc="120" dirty="0">
                <a:solidFill>
                  <a:srgbClr val="456A2C"/>
                </a:solidFill>
                <a:latin typeface="Glacial Indifference"/>
              </a:rPr>
              <a:t>    - Compacts and autonomous units’ condensate by water </a:t>
            </a:r>
          </a:p>
          <a:p>
            <a:pPr algn="just">
              <a:spcAft>
                <a:spcPts val="600"/>
              </a:spcAft>
            </a:pPr>
            <a:r>
              <a:rPr lang="en-GB" sz="2000" spc="120" dirty="0">
                <a:solidFill>
                  <a:srgbClr val="456A2C"/>
                </a:solidFill>
                <a:latin typeface="Glacial Indifference"/>
              </a:rPr>
              <a:t>4.2 Parted system </a:t>
            </a:r>
          </a:p>
          <a:p>
            <a:pPr algn="just">
              <a:spcAft>
                <a:spcPts val="600"/>
              </a:spcAft>
            </a:pPr>
            <a:r>
              <a:rPr lang="en-GB" sz="2000" spc="120" dirty="0">
                <a:solidFill>
                  <a:srgbClr val="456A2C"/>
                </a:solidFill>
                <a:latin typeface="Glacial Indifference"/>
              </a:rPr>
              <a:t>    - Split type (discharge by conducts or direct)</a:t>
            </a:r>
          </a:p>
          <a:p>
            <a:pPr algn="just">
              <a:spcAft>
                <a:spcPts val="600"/>
              </a:spcAft>
            </a:pPr>
            <a:r>
              <a:rPr lang="en-GB" sz="2000" spc="120" dirty="0">
                <a:solidFill>
                  <a:srgbClr val="456A2C"/>
                </a:solidFill>
                <a:latin typeface="Glacial Indifference"/>
              </a:rPr>
              <a:t>    - multi-split </a:t>
            </a:r>
          </a:p>
          <a:p>
            <a:pPr algn="just">
              <a:spcAft>
                <a:spcPts val="600"/>
              </a:spcAft>
            </a:pPr>
            <a:r>
              <a:rPr lang="en-GB" sz="2000" spc="120" dirty="0">
                <a:solidFill>
                  <a:srgbClr val="456A2C"/>
                </a:solidFill>
                <a:latin typeface="Glacial Indifference"/>
              </a:rPr>
              <a:t>4.3 Centralized systems </a:t>
            </a:r>
          </a:p>
          <a:p>
            <a:pPr algn="just">
              <a:spcAft>
                <a:spcPts val="600"/>
              </a:spcAft>
            </a:pPr>
            <a:r>
              <a:rPr lang="en-GB" sz="2000" spc="120" dirty="0">
                <a:solidFill>
                  <a:srgbClr val="456A2C"/>
                </a:solidFill>
                <a:latin typeface="Glacial Indifference"/>
              </a:rPr>
              <a:t>    - Mixed (induction or fan coil)  </a:t>
            </a:r>
          </a:p>
          <a:p>
            <a:pPr algn="just">
              <a:spcAft>
                <a:spcPts val="600"/>
              </a:spcAft>
            </a:pPr>
            <a:r>
              <a:rPr lang="en-GB" sz="2000" spc="120" dirty="0">
                <a:solidFill>
                  <a:srgbClr val="456A2C"/>
                </a:solidFill>
                <a:latin typeface="Glacial Indifference"/>
              </a:rPr>
              <a:t>    - All air (steady flow, variable volume, two conducts)</a:t>
            </a:r>
          </a:p>
        </p:txBody>
      </p:sp>
      <p:pic>
        <p:nvPicPr>
          <p:cNvPr id="12" name="Imagen 11">
            <a:extLst>
              <a:ext uri="{FF2B5EF4-FFF2-40B4-BE49-F238E27FC236}">
                <a16:creationId xmlns:a16="http://schemas.microsoft.com/office/drawing/2014/main" id="{33204134-B5D3-4D95-B5D1-13744B085D54}"/>
              </a:ext>
            </a:extLst>
          </p:cNvPr>
          <p:cNvPicPr/>
          <p:nvPr/>
        </p:nvPicPr>
        <p:blipFill rotWithShape="1">
          <a:blip r:embed="rId2" cstate="print">
            <a:alphaModFix amt="83000"/>
            <a:extLst>
              <a:ext uri="{BEBA8EAE-BF5A-486C-A8C5-ECC9F3942E4B}">
                <a14:imgProps xmlns:a14="http://schemas.microsoft.com/office/drawing/2010/main">
                  <a14:imgLayer r:embed="rId3">
                    <a14:imgEffect>
                      <a14:colorTemperature colorTemp="4700"/>
                    </a14:imgEffect>
                    <a14:imgEffect>
                      <a14:saturation sat="0"/>
                    </a14:imgEffect>
                  </a14:imgLayer>
                </a14:imgProps>
              </a:ext>
              <a:ext uri="{28A0092B-C50C-407E-A947-70E740481C1C}">
                <a14:useLocalDpi xmlns:a14="http://schemas.microsoft.com/office/drawing/2010/main" val="0"/>
              </a:ext>
            </a:extLst>
          </a:blip>
          <a:srcRect l="10981" t="12732" r="-2159" b="23935"/>
          <a:stretch/>
        </p:blipFill>
        <p:spPr bwMode="auto">
          <a:xfrm>
            <a:off x="1082040" y="3089700"/>
            <a:ext cx="5212715" cy="2715260"/>
          </a:xfrm>
          <a:prstGeom prst="rect">
            <a:avLst/>
          </a:prstGeom>
          <a:noFill/>
          <a:ln>
            <a:noFill/>
          </a:ln>
          <a:extLst>
            <a:ext uri="{53640926-AAD7-44D8-BBD7-CCE9431645EC}">
              <a14:shadowObscured xmlns:a14="http://schemas.microsoft.com/office/drawing/2010/main"/>
            </a:ext>
          </a:extLst>
        </p:spPr>
      </p:pic>
      <p:pic>
        <p:nvPicPr>
          <p:cNvPr id="13" name="Imagen 12">
            <a:extLst>
              <a:ext uri="{FF2B5EF4-FFF2-40B4-BE49-F238E27FC236}">
                <a16:creationId xmlns:a16="http://schemas.microsoft.com/office/drawing/2014/main" id="{EF3B55D9-9220-4E20-BD5A-C030AA385C77}"/>
              </a:ext>
            </a:extLst>
          </p:cNvPr>
          <p:cNvPicPr/>
          <p:nvPr/>
        </p:nvPicPr>
        <p:blipFill rotWithShape="1">
          <a:blip r:embed="rId4" cstate="print">
            <a:alphaModFix/>
            <a:extLst>
              <a:ext uri="{BEBA8EAE-BF5A-486C-A8C5-ECC9F3942E4B}">
                <a14:imgProps xmlns:a14="http://schemas.microsoft.com/office/drawing/2010/main">
                  <a14:imgLayer r:embed="rId5">
                    <a14:imgEffect>
                      <a14:colorTemperature colorTemp="4700"/>
                    </a14:imgEffect>
                    <a14:imgEffect>
                      <a14:saturation sat="0"/>
                    </a14:imgEffect>
                  </a14:imgLayer>
                </a14:imgProps>
              </a:ext>
              <a:ext uri="{28A0092B-C50C-407E-A947-70E740481C1C}">
                <a14:useLocalDpi xmlns:a14="http://schemas.microsoft.com/office/drawing/2010/main" val="0"/>
              </a:ext>
            </a:extLst>
          </a:blip>
          <a:srcRect l="5954" t="14606" r="5001" b="12379"/>
          <a:stretch/>
        </p:blipFill>
        <p:spPr bwMode="auto">
          <a:xfrm>
            <a:off x="4201408" y="6028910"/>
            <a:ext cx="5212715" cy="3205351"/>
          </a:xfrm>
          <a:prstGeom prst="rect">
            <a:avLst/>
          </a:prstGeom>
          <a:noFill/>
          <a:ln>
            <a:noFill/>
          </a:ln>
          <a:effectLst>
            <a:outerShdw dir="4800000" algn="ctr" rotWithShape="0">
              <a:schemeClr val="tx1"/>
            </a:outerShdw>
          </a:effectLst>
          <a:extLst>
            <a:ext uri="{53640926-AAD7-44D8-BBD7-CCE9431645EC}">
              <a14:shadowObscured xmlns:a14="http://schemas.microsoft.com/office/drawing/2010/main"/>
            </a:ext>
          </a:extLst>
        </p:spPr>
      </p:pic>
      <p:sp>
        <p:nvSpPr>
          <p:cNvPr id="15" name="TextBox 5">
            <a:extLst>
              <a:ext uri="{FF2B5EF4-FFF2-40B4-BE49-F238E27FC236}">
                <a16:creationId xmlns:a16="http://schemas.microsoft.com/office/drawing/2014/main" id="{A387614D-734B-4AC8-9976-D5C34F4D22A5}"/>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70176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145028" y="971550"/>
            <a:ext cx="7114272" cy="1682897"/>
          </a:xfrm>
          <a:prstGeom prst="rect">
            <a:avLst/>
          </a:prstGeom>
        </p:spPr>
        <p:txBody>
          <a:bodyPr lIns="0" tIns="0" rIns="0" bIns="0" rtlCol="0" anchor="t">
            <a:spAutoFit/>
          </a:bodyPr>
          <a:lstStyle/>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a:p>
            <a:pPr>
              <a:lnSpc>
                <a:spcPts val="3359"/>
              </a:lnSpc>
            </a:pPr>
            <a:endParaRPr lang="es-ES" sz="1800" kern="1000" dirty="0">
              <a:effectLst/>
              <a:latin typeface="Verdana" panose="020B0604030504040204" pitchFamily="34" charset="0"/>
              <a:ea typeface="Calibri" panose="020F0502020204030204" pitchFamily="34" charset="0"/>
              <a:cs typeface="Angsana New" panose="02020603050405020304" pitchFamily="18" charset="-34"/>
            </a:endParaRPr>
          </a:p>
        </p:txBody>
      </p:sp>
      <p:sp>
        <p:nvSpPr>
          <p:cNvPr id="3" name="AutoShape 3"/>
          <p:cNvSpPr/>
          <p:nvPr/>
        </p:nvSpPr>
        <p:spPr>
          <a:xfrm>
            <a:off x="1028700" y="-335920"/>
            <a:ext cx="8385423" cy="10958840"/>
          </a:xfrm>
          <a:prstGeom prst="rect">
            <a:avLst/>
          </a:prstGeom>
          <a:solidFill>
            <a:srgbClr val="456A2C"/>
          </a:solidFill>
        </p:spPr>
        <p:txBody>
          <a:bodyPr/>
          <a:lstStyle/>
          <a:p>
            <a:pPr marL="0" marR="17780" indent="-457200" algn="just">
              <a:lnSpc>
                <a:spcPct val="130000"/>
              </a:lnSpc>
              <a:spcAft>
                <a:spcPts val="600"/>
              </a:spcAft>
              <a:buClr>
                <a:srgbClr val="385623"/>
              </a:buClr>
            </a:pPr>
            <a:endParaRPr lang="en-GB" sz="1800" dirty="0"/>
          </a:p>
        </p:txBody>
      </p:sp>
      <p:sp>
        <p:nvSpPr>
          <p:cNvPr id="6" name="AutoShape 6"/>
          <p:cNvSpPr/>
          <p:nvPr/>
        </p:nvSpPr>
        <p:spPr>
          <a:xfrm>
            <a:off x="1028700" y="9252585"/>
            <a:ext cx="16230600" cy="38100"/>
          </a:xfrm>
          <a:prstGeom prst="rect">
            <a:avLst/>
          </a:prstGeom>
          <a:solidFill>
            <a:srgbClr val="52584D"/>
          </a:solidFill>
        </p:spPr>
      </p:sp>
      <p:grpSp>
        <p:nvGrpSpPr>
          <p:cNvPr id="7" name="Group 7"/>
          <p:cNvGrpSpPr/>
          <p:nvPr/>
        </p:nvGrpSpPr>
        <p:grpSpPr>
          <a:xfrm>
            <a:off x="1765205" y="957263"/>
            <a:ext cx="6912414" cy="4431983"/>
            <a:chOff x="0" y="-95249"/>
            <a:chExt cx="9216551" cy="5909312"/>
          </a:xfrm>
        </p:grpSpPr>
        <p:sp>
          <p:nvSpPr>
            <p:cNvPr id="8" name="TextBox 8"/>
            <p:cNvSpPr txBox="1"/>
            <p:nvPr/>
          </p:nvSpPr>
          <p:spPr>
            <a:xfrm>
              <a:off x="0" y="-95249"/>
              <a:ext cx="9216551" cy="5909312"/>
            </a:xfrm>
            <a:prstGeom prst="rect">
              <a:avLst/>
            </a:prstGeom>
          </p:spPr>
          <p:txBody>
            <a:bodyPr lIns="0" tIns="0" rIns="0" bIns="0" rtlCol="0" anchor="t">
              <a:spAutoFit/>
            </a:bodyPr>
            <a:lstStyle/>
            <a:p>
              <a:pPr>
                <a:lnSpc>
                  <a:spcPts val="8370"/>
                </a:lnSpc>
                <a:spcAft>
                  <a:spcPts val="600"/>
                </a:spcAft>
                <a:tabLst>
                  <a:tab pos="228600" algn="l"/>
                </a:tabLst>
              </a:pPr>
              <a:r>
                <a:rPr lang="es-ES" sz="5400" spc="150" dirty="0">
                  <a:solidFill>
                    <a:srgbClr val="FEFFF8"/>
                  </a:solidFill>
                  <a:latin typeface="Glacial Indifference Bold"/>
                </a:rPr>
                <a:t>NOTIONS OF</a:t>
              </a:r>
            </a:p>
            <a:p>
              <a:pPr>
                <a:lnSpc>
                  <a:spcPts val="8370"/>
                </a:lnSpc>
                <a:spcAft>
                  <a:spcPts val="600"/>
                </a:spcAft>
                <a:tabLst>
                  <a:tab pos="228600" algn="l"/>
                </a:tabLst>
              </a:pPr>
              <a:r>
                <a:rPr lang="es-ES" sz="5400" spc="150" dirty="0">
                  <a:solidFill>
                    <a:srgbClr val="FEFFF8"/>
                  </a:solidFill>
                  <a:latin typeface="Glacial Indifference Bold"/>
                </a:rPr>
                <a:t>TELE-COMUNICATIONS</a:t>
              </a:r>
            </a:p>
            <a:p>
              <a:pPr algn="l">
                <a:lnSpc>
                  <a:spcPts val="8370"/>
                </a:lnSpc>
              </a:pPr>
              <a:endParaRPr lang="en-US" sz="6200" spc="310" dirty="0">
                <a:solidFill>
                  <a:schemeClr val="bg1"/>
                </a:solidFill>
                <a:latin typeface="League Spartan"/>
              </a:endParaRPr>
            </a:p>
          </p:txBody>
        </p:sp>
        <p:sp>
          <p:nvSpPr>
            <p:cNvPr id="9" name="TextBox 9"/>
            <p:cNvSpPr txBox="1"/>
            <p:nvPr/>
          </p:nvSpPr>
          <p:spPr>
            <a:xfrm>
              <a:off x="0" y="4977052"/>
              <a:ext cx="9215776" cy="820738"/>
            </a:xfrm>
            <a:prstGeom prst="rect">
              <a:avLst/>
            </a:prstGeom>
          </p:spPr>
          <p:txBody>
            <a:bodyPr lIns="0" tIns="0" rIns="0" bIns="0" rtlCol="0" anchor="t">
              <a:spAutoFit/>
            </a:bodyPr>
            <a:lstStyle/>
            <a:p>
              <a:pPr algn="l">
                <a:lnSpc>
                  <a:spcPts val="4810"/>
                </a:lnSpc>
              </a:pPr>
              <a:endParaRPr lang="en-US" sz="37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7</a:t>
            </a:fld>
            <a:endParaRPr lang="en-US" sz="2400" spc="120" dirty="0">
              <a:solidFill>
                <a:srgbClr val="D9D9D9"/>
              </a:solidFill>
              <a:latin typeface="Glacial Indifference"/>
            </a:endParaRPr>
          </a:p>
        </p:txBody>
      </p:sp>
      <p:sp>
        <p:nvSpPr>
          <p:cNvPr id="12" name="TextBox 2">
            <a:extLst>
              <a:ext uri="{FF2B5EF4-FFF2-40B4-BE49-F238E27FC236}">
                <a16:creationId xmlns:a16="http://schemas.microsoft.com/office/drawing/2014/main" id="{53F2FB2F-FD56-411B-9E9A-321608A65697}"/>
              </a:ext>
            </a:extLst>
          </p:cNvPr>
          <p:cNvSpPr txBox="1"/>
          <p:nvPr/>
        </p:nvSpPr>
        <p:spPr>
          <a:xfrm>
            <a:off x="10145028" y="971550"/>
            <a:ext cx="7114272" cy="7380225"/>
          </a:xfrm>
          <a:prstGeom prst="rect">
            <a:avLst/>
          </a:prstGeom>
        </p:spPr>
        <p:txBody>
          <a:bodyPr lIns="0" tIns="0" rIns="0" bIns="0" rtlCol="0" anchor="t">
            <a:spAutoFit/>
          </a:bodyPr>
          <a:lstStyle/>
          <a:p>
            <a:pPr marR="17780" indent="-457200" algn="just">
              <a:lnSpc>
                <a:spcPts val="3359"/>
              </a:lnSpc>
              <a:spcAft>
                <a:spcPts val="600"/>
              </a:spcAft>
              <a:buClr>
                <a:srgbClr val="385623"/>
              </a:buClr>
            </a:pPr>
            <a:r>
              <a:rPr lang="en-GB" sz="2400" b="1" spc="120" dirty="0">
                <a:solidFill>
                  <a:srgbClr val="456A2C"/>
                </a:solidFill>
                <a:latin typeface="Glacial Indifference"/>
              </a:rPr>
              <a:t>This type of installations capture, adapt and distribute to the houses and establishments all sort of telecommunication devices. The entire equipment must be sufficient for all the users of the building, containing all services such television, telephone, and telecommunication by line. The design of the building should take in consideration this kind of amenities and help the adaptation to future installations. The beginning of the construction works are not allowed without the proper validation of a telecommunication installation project. During the early stages of construction works, small changes in the project are allowed, but in case of important changes a new project should be presented to the authorities and finally approved.</a:t>
            </a:r>
          </a:p>
        </p:txBody>
      </p:sp>
      <p:pic>
        <p:nvPicPr>
          <p:cNvPr id="14" name="Imagen 13" descr="With this floor divided into 6 wiring zones, each zone can be fed with a large composite cable, which contains multiple fibers and copper conductors. The composite cables provide data and power to the electronics in each zone.">
            <a:extLst>
              <a:ext uri="{FF2B5EF4-FFF2-40B4-BE49-F238E27FC236}">
                <a16:creationId xmlns:a16="http://schemas.microsoft.com/office/drawing/2014/main" id="{4BF09F3E-6B2A-4A51-BEC2-EEB0A7543F7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65205" y="5435073"/>
            <a:ext cx="6332247" cy="3746193"/>
          </a:xfrm>
          <a:prstGeom prst="rect">
            <a:avLst/>
          </a:prstGeom>
          <a:noFill/>
          <a:ln>
            <a:noFill/>
          </a:ln>
        </p:spPr>
      </p:pic>
      <p:sp>
        <p:nvSpPr>
          <p:cNvPr id="15" name="TextBox 5">
            <a:extLst>
              <a:ext uri="{FF2B5EF4-FFF2-40B4-BE49-F238E27FC236}">
                <a16:creationId xmlns:a16="http://schemas.microsoft.com/office/drawing/2014/main" id="{10383929-2E8E-475F-A05A-C188F6C61758}"/>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extLst>
      <p:ext uri="{BB962C8B-B14F-4D97-AF65-F5344CB8AC3E}">
        <p14:creationId xmlns:p14="http://schemas.microsoft.com/office/powerpoint/2010/main" val="10651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94324" y="-352026"/>
            <a:ext cx="5052358" cy="10991051"/>
          </a:xfrm>
          <a:prstGeom prst="rect">
            <a:avLst/>
          </a:prstGeom>
          <a:solidFill>
            <a:srgbClr val="456A2C"/>
          </a:solidFill>
        </p:spPr>
      </p:sp>
      <p:sp>
        <p:nvSpPr>
          <p:cNvPr id="5" name="TextBox 5"/>
          <p:cNvSpPr txBox="1"/>
          <p:nvPr/>
        </p:nvSpPr>
        <p:spPr>
          <a:xfrm>
            <a:off x="7407138" y="746756"/>
            <a:ext cx="10880862" cy="1077219"/>
          </a:xfrm>
          <a:prstGeom prst="rect">
            <a:avLst/>
          </a:prstGeom>
        </p:spPr>
        <p:txBody>
          <a:bodyPr wrap="square" lIns="0" tIns="0" rIns="0" bIns="0" rtlCol="0" anchor="t">
            <a:spAutoFit/>
          </a:bodyPr>
          <a:lstStyle/>
          <a:p>
            <a:pPr algn="l">
              <a:lnSpc>
                <a:spcPts val="8370"/>
              </a:lnSpc>
            </a:pPr>
            <a:r>
              <a:rPr lang="en-US" sz="6200" spc="310" dirty="0">
                <a:solidFill>
                  <a:srgbClr val="456A2C"/>
                </a:solidFill>
                <a:latin typeface="League Spartan"/>
              </a:rPr>
              <a:t>Installations</a:t>
            </a:r>
          </a:p>
        </p:txBody>
      </p:sp>
      <p:sp>
        <p:nvSpPr>
          <p:cNvPr id="10" name="AutoShape 10"/>
          <p:cNvSpPr/>
          <p:nvPr/>
        </p:nvSpPr>
        <p:spPr>
          <a:xfrm>
            <a:off x="2057400" y="9258300"/>
            <a:ext cx="16230600" cy="38100"/>
          </a:xfrm>
          <a:prstGeom prst="rect">
            <a:avLst/>
          </a:prstGeom>
          <a:solidFill>
            <a:srgbClr val="456A2C"/>
          </a:solidFill>
        </p:spPr>
      </p:sp>
      <p:sp>
        <p:nvSpPr>
          <p:cNvPr id="14" name="Θέση αριθμού διαφάνειας 12">
            <a:extLst>
              <a:ext uri="{FF2B5EF4-FFF2-40B4-BE49-F238E27FC236}">
                <a16:creationId xmlns:a16="http://schemas.microsoft.com/office/drawing/2014/main" id="{6A035BD0-ECB5-432E-BE44-A821EF204E89}"/>
              </a:ext>
            </a:extLst>
          </p:cNvPr>
          <p:cNvSpPr txBox="1">
            <a:spLocks/>
          </p:cNvSpPr>
          <p:nvPr/>
        </p:nvSpPr>
        <p:spPr>
          <a:xfrm>
            <a:off x="-38100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8</a:t>
            </a:fld>
            <a:endParaRPr lang="en-US" sz="2400" spc="120" dirty="0">
              <a:solidFill>
                <a:srgbClr val="1E4D65"/>
              </a:solidFill>
              <a:latin typeface="Glacial Indifference"/>
            </a:endParaRPr>
          </a:p>
        </p:txBody>
      </p:sp>
      <p:sp>
        <p:nvSpPr>
          <p:cNvPr id="11" name="Rectángulo 10">
            <a:extLst>
              <a:ext uri="{FF2B5EF4-FFF2-40B4-BE49-F238E27FC236}">
                <a16:creationId xmlns:a16="http://schemas.microsoft.com/office/drawing/2014/main" id="{8323D29E-49F7-4BE7-9537-CD459825D837}"/>
              </a:ext>
            </a:extLst>
          </p:cNvPr>
          <p:cNvSpPr/>
          <p:nvPr/>
        </p:nvSpPr>
        <p:spPr>
          <a:xfrm>
            <a:off x="381000" y="2958432"/>
            <a:ext cx="6498801" cy="43779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52" name="Picture 4" descr="What is the Difference Between IT And Telecommunications? | by Irene  Rufferty | BSG SMS | Medium">
            <a:extLst>
              <a:ext uri="{FF2B5EF4-FFF2-40B4-BE49-F238E27FC236}">
                <a16:creationId xmlns:a16="http://schemas.microsoft.com/office/drawing/2014/main" id="{6628766A-71B2-4C75-89EA-B3D88D769B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1" y="3073394"/>
            <a:ext cx="6563113" cy="4269372"/>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EAE65516-0165-47E0-A4D9-0138B1403FC2}"/>
              </a:ext>
            </a:extLst>
          </p:cNvPr>
          <p:cNvSpPr txBox="1"/>
          <p:nvPr/>
        </p:nvSpPr>
        <p:spPr>
          <a:xfrm>
            <a:off x="7289360" y="3612394"/>
            <a:ext cx="4724400" cy="3498394"/>
          </a:xfrm>
          <a:prstGeom prst="rect">
            <a:avLst/>
          </a:prstGeom>
          <a:noFill/>
        </p:spPr>
        <p:txBody>
          <a:bodyPr wrap="square" rtlCol="0">
            <a:spAutoFit/>
          </a:bodyPr>
          <a:lstStyle/>
          <a:p>
            <a:pPr algn="just">
              <a:lnSpc>
                <a:spcPts val="3359"/>
              </a:lnSpc>
              <a:spcAft>
                <a:spcPts val="600"/>
              </a:spcAft>
            </a:pPr>
            <a:r>
              <a:rPr lang="en-GB" sz="2400" b="1" spc="120" dirty="0">
                <a:solidFill>
                  <a:srgbClr val="456A2C"/>
                </a:solidFill>
                <a:latin typeface="Glacial Indifference"/>
              </a:rPr>
              <a:t>The installations chose in the  ultimate projects are arranged in a vertical optical transport network that extends from the basement to the roof and appears in every telecom closet.</a:t>
            </a:r>
          </a:p>
          <a:p>
            <a:endParaRPr lang="en-GB" dirty="0"/>
          </a:p>
        </p:txBody>
      </p:sp>
      <p:pic>
        <p:nvPicPr>
          <p:cNvPr id="45" name="Imagen 44" descr="A common vertical optical transport network extends from the basement to the roof and appears in every telecom room. The physical cabling and active electronics for the vertical transport need to be segregated and identified separate from tenant networks.">
            <a:extLst>
              <a:ext uri="{FF2B5EF4-FFF2-40B4-BE49-F238E27FC236}">
                <a16:creationId xmlns:a16="http://schemas.microsoft.com/office/drawing/2014/main" id="{27AEBCE8-03B1-44D2-B72B-504AA211C7D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47569" y="2101629"/>
            <a:ext cx="4784875" cy="6519924"/>
          </a:xfrm>
          <a:prstGeom prst="rect">
            <a:avLst/>
          </a:prstGeom>
          <a:noFill/>
          <a:ln>
            <a:noFill/>
          </a:ln>
        </p:spPr>
      </p:pic>
      <p:sp>
        <p:nvSpPr>
          <p:cNvPr id="46" name="TextBox 5">
            <a:extLst>
              <a:ext uri="{FF2B5EF4-FFF2-40B4-BE49-F238E27FC236}">
                <a16:creationId xmlns:a16="http://schemas.microsoft.com/office/drawing/2014/main" id="{C64A6BDB-3F75-4232-AAC1-2F43FB2E302D}"/>
              </a:ext>
            </a:extLst>
          </p:cNvPr>
          <p:cNvSpPr txBox="1"/>
          <p:nvPr/>
        </p:nvSpPr>
        <p:spPr>
          <a:xfrm>
            <a:off x="9651560" y="9574054"/>
            <a:ext cx="8255440" cy="892424"/>
          </a:xfrm>
          <a:prstGeom prst="rect">
            <a:avLst/>
          </a:prstGeom>
        </p:spPr>
        <p:txBody>
          <a:bodyPr wrap="square" lIns="0" tIns="0" rIns="0" bIns="0" rtlCol="0" anchor="t">
            <a:spAutoFit/>
          </a:bodyPr>
          <a:lstStyle/>
          <a:p>
            <a:pPr marR="17780">
              <a:lnSpc>
                <a:spcPct val="107000"/>
              </a:lnSpc>
              <a:spcAft>
                <a:spcPts val="800"/>
              </a:spcAft>
            </a:pPr>
            <a:r>
              <a:rPr lang="en-US" sz="1600" spc="80" dirty="0">
                <a:solidFill>
                  <a:srgbClr val="52584D"/>
                </a:solidFill>
                <a:latin typeface="Glacial Indifference"/>
              </a:rPr>
              <a:t>LESSON 4:</a:t>
            </a:r>
            <a:r>
              <a:rPr lang="en-GB" sz="1600" spc="80" dirty="0">
                <a:solidFill>
                  <a:srgbClr val="52584D"/>
                </a:solidFill>
                <a:latin typeface="Glacial Indifference"/>
              </a:rPr>
              <a:t>Insight to heating, ventilation, air conditioning, lighting, information and communications technologies systems and its applications in modern buildings.</a:t>
            </a:r>
            <a:endParaRPr lang="en-US" sz="1600" spc="80" dirty="0">
              <a:solidFill>
                <a:srgbClr val="52584D"/>
              </a:solidFill>
              <a:latin typeface="Glacial Indifference"/>
            </a:endParaRPr>
          </a:p>
          <a:p>
            <a:pPr algn="r">
              <a:lnSpc>
                <a:spcPts val="2240"/>
              </a:lnSpc>
            </a:pPr>
            <a:endParaRPr lang="en-US" sz="1600" spc="80" dirty="0">
              <a:solidFill>
                <a:srgbClr val="52584D"/>
              </a:solidFill>
              <a:latin typeface="Glacial Indifference"/>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709</TotalTime>
  <Words>749</Words>
  <Application>Microsoft Office PowerPoint</Application>
  <PresentationFormat>Personalizado</PresentationFormat>
  <Paragraphs>83</Paragraphs>
  <Slides>8</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8</vt:i4>
      </vt:variant>
    </vt:vector>
  </HeadingPairs>
  <TitlesOfParts>
    <vt:vector size="16" baseType="lpstr">
      <vt:lpstr>Glacial Indifference</vt:lpstr>
      <vt:lpstr>Calibri</vt:lpstr>
      <vt:lpstr>League Spartan</vt:lpstr>
      <vt:lpstr>Wingdings</vt:lpstr>
      <vt:lpstr>Verdana</vt:lpstr>
      <vt:lpstr>Glacial Indifference Bold</vt:lpstr>
      <vt:lpstr>Arial</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ALONSO GARCÍA GARCÍA</cp:lastModifiedBy>
  <cp:revision>61</cp:revision>
  <dcterms:created xsi:type="dcterms:W3CDTF">2006-08-16T00:00:00Z</dcterms:created>
  <dcterms:modified xsi:type="dcterms:W3CDTF">2021-01-28T11:38:51Z</dcterms:modified>
  <dc:identifier>DAD7Xzioke4</dc:identifier>
</cp:coreProperties>
</file>