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78" r:id="rId6"/>
  </p:sldIdLst>
  <p:sldSz cx="18288000" cy="10287000"/>
  <p:notesSz cx="6858000" cy="9144000"/>
  <p:embeddedFontLst>
    <p:embeddedFont>
      <p:font typeface="Glacial Indifference" panose="020B0604020202020204" charset="0"/>
      <p:regular r:id="rId8"/>
    </p:embeddedFont>
    <p:embeddedFont>
      <p:font typeface="Calibri" panose="020F0502020204030204" pitchFamily="34" charset="0"/>
      <p:regular r:id="rId9"/>
      <p:bold r:id="rId10"/>
      <p:italic r:id="rId11"/>
      <p:boldItalic r:id="rId12"/>
    </p:embeddedFont>
    <p:embeddedFont>
      <p:font typeface="Verdana" panose="020B0604030504040204" pitchFamily="34" charset="0"/>
      <p:regular r:id="rId13"/>
      <p:bold r:id="rId14"/>
      <p:italic r:id="rId15"/>
      <p:boldItalic r:id="rId16"/>
    </p:embeddedFont>
    <p:embeddedFont>
      <p:font typeface="League Spartan" panose="020B0604020202020204" charset="-7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303430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299775"/>
            </a:xfrm>
            <a:prstGeom prst="rect">
              <a:avLst/>
            </a:prstGeom>
            <a:grpFill/>
          </p:spPr>
          <p:txBody>
            <a:bodyPr lIns="0" tIns="0" rIns="0" bIns="0" rtlCol="0" anchor="t">
              <a:spAutoFit/>
            </a:bodyPr>
            <a:lstStyle/>
            <a:p>
              <a:pPr>
                <a:lnSpc>
                  <a:spcPts val="10580"/>
                </a:lnSpc>
              </a:pPr>
              <a:r>
                <a:rPr lang="lv-LV" sz="6600" b="1" dirty="0">
                  <a:solidFill>
                    <a:srgbClr val="FEFFF8"/>
                  </a:solidFill>
                  <a:latin typeface="GloS"/>
                </a:rPr>
                <a:t>4. nodarbība: </a:t>
              </a:r>
            </a:p>
            <a:p>
              <a:pPr marR="17780">
                <a:lnSpc>
                  <a:spcPts val="3000"/>
                </a:lnSpc>
                <a:spcAft>
                  <a:spcPts val="800"/>
                </a:spcAft>
              </a:pPr>
              <a:r>
                <a:rPr lang="lv-LV" sz="2400" b="1" dirty="0">
                  <a:solidFill>
                    <a:srgbClr val="FEFFF8"/>
                  </a:solidFill>
                  <a:latin typeface="GloS"/>
                </a:rPr>
                <a:t>Arhitektūras dizains – rasējumi un shēmas.</a:t>
              </a: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lv-LV" sz="2700">
                  <a:solidFill>
                    <a:srgbClr val="FEFFF8"/>
                  </a:solidFill>
                  <a:latin typeface="Glacial Indifference"/>
                </a:rPr>
                <a:t>Prezentācija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lv-LV" sz="2400" dirty="0">
                  <a:solidFill>
                    <a:srgbClr val="FEFFF8"/>
                  </a:solidFill>
                  <a:latin typeface="GloS"/>
                </a:rPr>
                <a:t>3. MĀCĪBU NODAĻA: Koka konstrukciju montāžas vadība objektā.</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b="1" dirty="0">
                  <a:solidFill>
                    <a:srgbClr val="456A2C"/>
                  </a:solidFill>
                  <a:latin typeface="GloS"/>
                </a:rPr>
                <a:t>Prezentācijas pārskats </a:t>
              </a:r>
            </a:p>
          </p:txBody>
        </p:sp>
        <p:sp>
          <p:nvSpPr>
            <p:cNvPr id="6" name="TextBox 6"/>
            <p:cNvSpPr txBox="1"/>
            <p:nvPr/>
          </p:nvSpPr>
          <p:spPr>
            <a:xfrm>
              <a:off x="982007" y="6492487"/>
              <a:ext cx="9214823" cy="1119965"/>
            </a:xfrm>
            <a:prstGeom prst="rect">
              <a:avLst/>
            </a:prstGeom>
            <a:grpFill/>
          </p:spPr>
          <p:txBody>
            <a:bodyPr lIns="0" tIns="0" rIns="0" bIns="0" rtlCol="0" anchor="t">
              <a:spAutoFit/>
            </a:bodyPr>
            <a:lstStyle/>
            <a:p>
              <a:pPr algn="l">
                <a:lnSpc>
                  <a:spcPts val="3359"/>
                </a:lnSpc>
              </a:pPr>
              <a:r>
                <a:rPr lang="lv-LV" sz="2400">
                  <a:solidFill>
                    <a:srgbClr val="456A2C"/>
                  </a:solidFill>
                  <a:latin typeface="Glacial Indifference"/>
                </a:rPr>
                <a:t>- Ēku projektēšanas process</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59524"/>
            </a:xfrm>
            <a:prstGeom prst="rect">
              <a:avLst/>
            </a:prstGeom>
            <a:grpFill/>
          </p:spPr>
          <p:txBody>
            <a:bodyPr lIns="0" tIns="0" rIns="0" bIns="0" rtlCol="0" anchor="t">
              <a:spAutoFit/>
            </a:bodyPr>
            <a:lstStyle/>
            <a:p>
              <a:pPr algn="l">
                <a:lnSpc>
                  <a:spcPts val="4810"/>
                </a:lnSpc>
              </a:pPr>
              <a:r>
                <a:rPr lang="lv-LV" sz="3700" b="1" dirty="0">
                  <a:solidFill>
                    <a:srgbClr val="456A2C"/>
                  </a:solidFill>
                  <a:latin typeface="GloS"/>
                </a:rPr>
                <a:t>APSKATĪTĀS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4. NODARBĪBA: Arhitektūras dizains – rasējumi un shēmas.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lv-LV" sz="5400" b="1" dirty="0">
                  <a:solidFill>
                    <a:srgbClr val="FEFFF8"/>
                  </a:solidFill>
                  <a:latin typeface="GloS"/>
                </a:rPr>
                <a:t>ĒKU PROJEKTĒŠANA</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556026"/>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lv-LV" sz="2400" dirty="0">
                <a:solidFill>
                  <a:srgbClr val="456A2C"/>
                </a:solidFill>
                <a:latin typeface="Glacial Indifference"/>
              </a:rPr>
              <a:t>Jēdziens ēku projektēšana attiecas uz ar arhitektūru un inženieriem saistītu elementu atveidojumu. Parasti projektu sagatavo arhitekts, kas ir atbildīgs par būvdarbiem un kas var sasniegt konkrētās vajadzības. To veido pieci soļi, kā rezultātā tiek izveidots ēkas galīgais projekts. Shematisks dizains ir darba pirmais posms, kad arhitekts runā ar klientu un nosaka projekta prasības un mērķus. </a:t>
            </a: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8" name="Imagen 17" descr="First sketches of the project-Jacobs Chang Source: web 1">
            <a:extLst>
              <a:ext uri="{FF2B5EF4-FFF2-40B4-BE49-F238E27FC236}">
                <a16:creationId xmlns:a16="http://schemas.microsoft.com/office/drawing/2014/main" id="{32C609B0-B4D9-44EB-B1D4-698835CDC1D5}"/>
              </a:ext>
            </a:extLst>
          </p:cNvPr>
          <p:cNvPicPr/>
          <p:nvPr/>
        </p:nvPicPr>
        <p:blipFill rotWithShape="1">
          <a:blip r:embed="rId2">
            <a:extLst>
              <a:ext uri="{28A0092B-C50C-407E-A947-70E740481C1C}">
                <a14:useLocalDpi xmlns:a14="http://schemas.microsoft.com/office/drawing/2010/main" val="0"/>
              </a:ext>
            </a:extLst>
          </a:blip>
          <a:srcRect l="1" t="15444" r="49650" b="33494"/>
          <a:stretch/>
        </p:blipFill>
        <p:spPr bwMode="auto">
          <a:xfrm>
            <a:off x="10896601" y="5625819"/>
            <a:ext cx="5943600" cy="3518056"/>
          </a:xfrm>
          <a:prstGeom prst="rect">
            <a:avLst/>
          </a:prstGeom>
          <a:ln>
            <a:noFill/>
          </a:ln>
          <a:extLst>
            <a:ext uri="{53640926-AAD7-44D8-BBD7-CCE9431645EC}">
              <a14:shadowObscured xmlns:a14="http://schemas.microsoft.com/office/drawing/2010/main"/>
            </a:ext>
          </a:extLst>
        </p:spPr>
      </p:pic>
      <p:sp>
        <p:nvSpPr>
          <p:cNvPr id="19" name="TextBox 5">
            <a:extLst>
              <a:ext uri="{FF2B5EF4-FFF2-40B4-BE49-F238E27FC236}">
                <a16:creationId xmlns:a16="http://schemas.microsoft.com/office/drawing/2014/main" id="{8AF7F6ED-CD6A-4382-8C6C-039C13D41DFA}"/>
              </a:ext>
            </a:extLst>
          </p:cNvPr>
          <p:cNvSpPr txBox="1"/>
          <p:nvPr/>
        </p:nvSpPr>
        <p:spPr>
          <a:xfrm>
            <a:off x="9740681" y="9574054"/>
            <a:ext cx="8255440" cy="248914"/>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4. NODARBĪBA: Arhitektūras dizains – rasējumi un shēmas.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lv-LV" sz="6200">
                  <a:solidFill>
                    <a:srgbClr val="FEFFF8"/>
                  </a:solidFill>
                  <a:latin typeface="League Spartan"/>
                </a:rPr>
                <a:t>Process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4116492"/>
            <a:ext cx="7607740" cy="3969035"/>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lv-LV" sz="2400" dirty="0">
                <a:solidFill>
                  <a:srgbClr val="456A2C"/>
                </a:solidFill>
                <a:latin typeface="Glacial Indifference"/>
              </a:rPr>
              <a:t>Pēc shematiskā dizaina posma ir atbilstošā projektēšanas fāze, kuras laikā tiek apkopoti visi iepriekšējos posmos ievāktie dati. Procesa laikā tiek analizēti būvniecībā izmantotie materiāli, ēku atveru (logi, durvis u.c.) novietojumi un vispārīgas konstrukcijas detaļas. Kad tiek sasniegta šī projekta daļa un arhitekts un klients ir apmierināti ar visu veikto darbu, var sākt aizpildīt konstruktīvos dokumentus.</a:t>
            </a:r>
          </a:p>
          <a:p>
            <a:pPr algn="l">
              <a:lnSpc>
                <a:spcPts val="3359"/>
              </a:lnSpc>
            </a:pPr>
            <a:endParaRPr lang="en-GB" sz="2400" b="1" spc="120" dirty="0">
              <a:solidFill>
                <a:srgbClr val="456A2C"/>
              </a:solidFill>
              <a:latin typeface="Glacial Indifference"/>
            </a:endParaRPr>
          </a:p>
        </p:txBody>
      </p:sp>
      <p:pic>
        <p:nvPicPr>
          <p:cNvPr id="27" name="Imagen 26">
            <a:extLst>
              <a:ext uri="{FF2B5EF4-FFF2-40B4-BE49-F238E27FC236}">
                <a16:creationId xmlns:a16="http://schemas.microsoft.com/office/drawing/2014/main" id="{4B1994CB-660D-4555-845E-EE66F3246014}"/>
              </a:ext>
            </a:extLst>
          </p:cNvPr>
          <p:cNvPicPr>
            <a:picLocks noChangeAspect="1"/>
          </p:cNvPicPr>
          <p:nvPr/>
        </p:nvPicPr>
        <p:blipFill>
          <a:blip r:embed="rId3"/>
          <a:stretch>
            <a:fillRect/>
          </a:stretch>
        </p:blipFill>
        <p:spPr>
          <a:xfrm rot="5400000">
            <a:off x="2513729" y="1949704"/>
            <a:ext cx="5294453" cy="8264512"/>
          </a:xfrm>
          <a:prstGeom prst="rect">
            <a:avLst/>
          </a:prstGeom>
        </p:spPr>
      </p:pic>
      <p:sp>
        <p:nvSpPr>
          <p:cNvPr id="28" name="TextBox 5">
            <a:extLst>
              <a:ext uri="{FF2B5EF4-FFF2-40B4-BE49-F238E27FC236}">
                <a16:creationId xmlns:a16="http://schemas.microsoft.com/office/drawing/2014/main" id="{08350E36-6DA6-42A6-A235-62B92E41109E}"/>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4. NODARBĪBA: Arhitektūras dizains – rasējumi un shēmas.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lv-LV" sz="6200">
                  <a:solidFill>
                    <a:srgbClr val="FEFFF8"/>
                  </a:solidFill>
                  <a:latin typeface="League Spartan"/>
                </a:rPr>
                <a:t>Process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417541" y="4116492"/>
            <a:ext cx="7607740" cy="4328108"/>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lv-LV" sz="2400" dirty="0">
                <a:solidFill>
                  <a:srgbClr val="456A2C"/>
                </a:solidFill>
                <a:latin typeface="Glacial Indifference"/>
              </a:rPr>
              <a:t>Tagad projekti ir daudz detalizētāki un tie tiek izmantoti būvniecības fāzē un galīgo lēmumu pieņemšanā par materiāliem. Kad šis posms ir pabeigts, projekts tiek nosūtīts izpildītājiem, lai saņemtu cenu piedāvājumu, un būvvaldei, lai saņemt būvniecības atļauju. Atkarībā no projekta veida ir nepieciešama pārrunu fāze.  Pēdējais posms ir būvniecība. Pateicoties ēkas projektam, ir iespējams sasniegt pilnīgu galīgā priekšlikuma realizāciju.</a:t>
            </a:r>
          </a:p>
        </p:txBody>
      </p:sp>
      <p:pic>
        <p:nvPicPr>
          <p:cNvPr id="12" name="Imagen 11">
            <a:extLst>
              <a:ext uri="{FF2B5EF4-FFF2-40B4-BE49-F238E27FC236}">
                <a16:creationId xmlns:a16="http://schemas.microsoft.com/office/drawing/2014/main" id="{6AF9EC27-7D38-4E19-9A66-3CB4649147D3}"/>
              </a:ext>
            </a:extLst>
          </p:cNvPr>
          <p:cNvPicPr>
            <a:picLocks noChangeAspect="1"/>
          </p:cNvPicPr>
          <p:nvPr/>
        </p:nvPicPr>
        <p:blipFill>
          <a:blip r:embed="rId3"/>
          <a:stretch>
            <a:fillRect/>
          </a:stretch>
        </p:blipFill>
        <p:spPr>
          <a:xfrm>
            <a:off x="10880558" y="665144"/>
            <a:ext cx="5449461" cy="3302185"/>
          </a:xfrm>
          <a:prstGeom prst="rect">
            <a:avLst/>
          </a:prstGeom>
        </p:spPr>
      </p:pic>
      <p:pic>
        <p:nvPicPr>
          <p:cNvPr id="13" name="Imagen 12">
            <a:extLst>
              <a:ext uri="{FF2B5EF4-FFF2-40B4-BE49-F238E27FC236}">
                <a16:creationId xmlns:a16="http://schemas.microsoft.com/office/drawing/2014/main" id="{B47E2E3B-3790-437A-B30C-4BFFFF946B26}"/>
              </a:ext>
            </a:extLst>
          </p:cNvPr>
          <p:cNvPicPr>
            <a:picLocks noChangeAspect="1"/>
          </p:cNvPicPr>
          <p:nvPr/>
        </p:nvPicPr>
        <p:blipFill>
          <a:blip r:embed="rId4"/>
          <a:stretch>
            <a:fillRect/>
          </a:stretch>
        </p:blipFill>
        <p:spPr>
          <a:xfrm>
            <a:off x="10896599" y="4896405"/>
            <a:ext cx="5433419" cy="4072811"/>
          </a:xfrm>
          <a:prstGeom prst="rect">
            <a:avLst/>
          </a:prstGeom>
        </p:spPr>
      </p:pic>
      <p:sp>
        <p:nvSpPr>
          <p:cNvPr id="15" name="CuadroTexto 14">
            <a:extLst>
              <a:ext uri="{FF2B5EF4-FFF2-40B4-BE49-F238E27FC236}">
                <a16:creationId xmlns:a16="http://schemas.microsoft.com/office/drawing/2014/main" id="{4B291E98-DFB9-448E-A0C2-7E2275D30DD0}"/>
              </a:ext>
            </a:extLst>
          </p:cNvPr>
          <p:cNvSpPr txBox="1"/>
          <p:nvPr/>
        </p:nvSpPr>
        <p:spPr>
          <a:xfrm>
            <a:off x="10864516" y="4175681"/>
            <a:ext cx="6093724" cy="496290"/>
          </a:xfrm>
          <a:prstGeom prst="rect">
            <a:avLst/>
          </a:prstGeom>
          <a:noFill/>
        </p:spPr>
        <p:txBody>
          <a:bodyPr wrap="square">
            <a:spAutoFit/>
          </a:bodyPr>
          <a:lstStyle/>
          <a:p>
            <a:pPr marR="17780" algn="just">
              <a:lnSpc>
                <a:spcPts val="3359"/>
              </a:lnSpc>
              <a:spcAft>
                <a:spcPts val="600"/>
              </a:spcAft>
              <a:buClr>
                <a:srgbClr val="385623"/>
              </a:buClr>
              <a:buSzPts val="2400"/>
            </a:pPr>
            <a:r>
              <a:rPr lang="lv-LV" sz="2400">
                <a:solidFill>
                  <a:srgbClr val="456A2C"/>
                </a:solidFill>
                <a:latin typeface="Glacial Indifference"/>
              </a:rPr>
              <a:t>Puse koka namiņa - Jacobs Chung </a:t>
            </a:r>
          </a:p>
        </p:txBody>
      </p:sp>
      <p:sp>
        <p:nvSpPr>
          <p:cNvPr id="16" name="TextBox 5">
            <a:extLst>
              <a:ext uri="{FF2B5EF4-FFF2-40B4-BE49-F238E27FC236}">
                <a16:creationId xmlns:a16="http://schemas.microsoft.com/office/drawing/2014/main" id="{ECF5662B-29B4-4929-A442-D33E5D9F4CEE}"/>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4. NODARBĪBA: Arhitektūras dizains – rasējumi un shēmas.</a:t>
            </a:r>
          </a:p>
        </p:txBody>
      </p:sp>
    </p:spTree>
    <p:extLst>
      <p:ext uri="{BB962C8B-B14F-4D97-AF65-F5344CB8AC3E}">
        <p14:creationId xmlns:p14="http://schemas.microsoft.com/office/powerpoint/2010/main" val="39842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285</Words>
  <Application>Microsoft Office PowerPoint</Application>
  <PresentationFormat>Custom</PresentationFormat>
  <Paragraphs>28</Paragraphs>
  <Slides>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Angsana New</vt:lpstr>
      <vt:lpstr>Glacial Indifference</vt:lpstr>
      <vt:lpstr>Arial</vt:lpstr>
      <vt:lpstr>GloS</vt:lpstr>
      <vt:lpstr>Calibri</vt:lpstr>
      <vt:lpstr>Verdana</vt:lpstr>
      <vt:lpstr>League Spartan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64</cp:revision>
  <dcterms:created xsi:type="dcterms:W3CDTF">2006-08-16T00:00:00Z</dcterms:created>
  <dcterms:modified xsi:type="dcterms:W3CDTF">2021-11-17T18:25:50Z</dcterms:modified>
  <dc:identifier>DAD7Xzioke4</dc:identifier>
</cp:coreProperties>
</file>