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59" r:id="rId5"/>
    <p:sldId id="258" r:id="rId6"/>
    <p:sldId id="279" r:id="rId7"/>
    <p:sldId id="280" r:id="rId8"/>
    <p:sldId id="261" r:id="rId9"/>
    <p:sldId id="260" r:id="rId10"/>
    <p:sldId id="273" r:id="rId11"/>
  </p:sldIdLst>
  <p:sldSz cx="18288000" cy="10287000"/>
  <p:notesSz cx="6858000" cy="9144000"/>
  <p:embeddedFontLst>
    <p:embeddedFont>
      <p:font typeface="Glacial Indifference" panose="020B0604020202020204" charset="0"/>
      <p:regular r:id="rId13"/>
    </p:embeddedFont>
    <p:embeddedFont>
      <p:font typeface="League Spartan" panose="020B0604020202020204" charset="-70"/>
      <p:regular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98428-B35D-4570-9B4C-F7D7AFF588C9}" v="8" dt="2020-12-17T11:56:2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34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USE OF CONSTRUCTION PRODUCTS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rakennus, sisä, sisäkatto, lattia&#10;&#10;Kuvaus luotu automaattisesti">
            <a:extLst>
              <a:ext uri="{FF2B5EF4-FFF2-40B4-BE49-F238E27FC236}">
                <a16:creationId xmlns:a16="http://schemas.microsoft.com/office/drawing/2014/main" id="{369B39C9-C252-43D5-9D03-2CF433D86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930" y="-1945886"/>
            <a:ext cx="16310513" cy="12232885"/>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lv-LV" sz="6600" b="1" dirty="0">
                  <a:solidFill>
                    <a:srgbClr val="FEFFF8"/>
                  </a:solidFill>
                  <a:latin typeface="Glos"/>
                </a:rPr>
                <a:t>BŪVIZSTRĀDĀJUMU IZMANTOŠANA</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lv-LV" sz="2400" dirty="0">
                  <a:solidFill>
                    <a:srgbClr val="FEFFF8"/>
                  </a:solidFill>
                  <a:latin typeface="Glos"/>
                </a:rPr>
                <a:t>02-4/ LU3: KOKA KONSTRUKCIJA, ATJAUNOŠANA UN NOJAUKŠANA</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7085504" cy="790345"/>
          </a:xfrm>
          <a:prstGeom prst="rect">
            <a:avLst/>
          </a:prstGeom>
        </p:spPr>
        <p:txBody>
          <a:bodyPr lIns="0" tIns="0" rIns="0" bIns="0" rtlCol="0" anchor="t">
            <a:spAutoFit/>
          </a:bodyPr>
          <a:lstStyle/>
          <a:p>
            <a:pPr algn="l">
              <a:lnSpc>
                <a:spcPts val="6682"/>
              </a:lnSpc>
            </a:pPr>
            <a:r>
              <a:rPr lang="lv-LV" sz="5000" b="1" dirty="0">
                <a:solidFill>
                  <a:srgbClr val="456A2C"/>
                </a:solidFill>
                <a:latin typeface="Glos"/>
              </a:rPr>
              <a:t>Moduļa elements</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8114203" y="2552700"/>
            <a:ext cx="8958319" cy="4698530"/>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lv-LV" sz="2400" dirty="0">
                <a:solidFill>
                  <a:srgbClr val="456A2C"/>
                </a:solidFill>
                <a:latin typeface="Glacial Indifference"/>
              </a:rPr>
              <a:t>Moduļa elementi ir gatavi pārvietošanai dzīvokļos, kuru tehnoloģija ir savienota no uzejas ar mājas sistēmu, tāpēc būvlaukumā veicamais darba apjoms tiek samazināts. Un vislabākais - četrstāvu daudzdzīvokļu ēka būs gatava, lai tajā ievāktos, sešu mēnešu laikā no būvniecības sākuma.</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lv-LV" sz="2400" dirty="0">
                <a:solidFill>
                  <a:srgbClr val="456A2C"/>
                </a:solidFill>
                <a:latin typeface="Glacial Indifference"/>
              </a:rPr>
              <a:t>Klients var noteikt moduļa elementa aprīkojuma līmeni un tā apdari var veikt rūpnīcā kā gatavu dzīvokli vai piegādāt kā neaprīkotu rāmi.</a:t>
            </a: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10</a:t>
            </a:fld>
            <a:endParaRPr lang="en-US" sz="2400" spc="120">
              <a:solidFill>
                <a:srgbClr val="1E4D65"/>
              </a:solidFill>
              <a:latin typeface="Glacial Indifference"/>
            </a:endParaRPr>
          </a:p>
        </p:txBody>
      </p:sp>
      <p:pic>
        <p:nvPicPr>
          <p:cNvPr id="1026" name="Picture 2">
            <a:extLst>
              <a:ext uri="{FF2B5EF4-FFF2-40B4-BE49-F238E27FC236}">
                <a16:creationId xmlns:a16="http://schemas.microsoft.com/office/drawing/2014/main" id="{1935767B-89BB-4A07-9407-6C6FF7ED4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54" t="28238" r="3654" b="4364"/>
          <a:stretch>
            <a:fillRect/>
          </a:stretch>
        </p:blipFill>
        <p:spPr bwMode="auto">
          <a:xfrm>
            <a:off x="1215477" y="2541639"/>
            <a:ext cx="6711950" cy="4489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18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143000" y="-419102"/>
            <a:ext cx="8385423" cy="9597867"/>
            <a:chOff x="254000" y="-211896"/>
            <a:chExt cx="11180564" cy="12512029"/>
          </a:xfrm>
          <a:solidFill>
            <a:schemeClr val="bg1">
              <a:lumMod val="95000"/>
            </a:schemeClr>
          </a:solidFill>
        </p:grpSpPr>
        <p:sp>
          <p:nvSpPr>
            <p:cNvPr id="4" name="AutoShape 4"/>
            <p:cNvSpPr/>
            <p:nvPr/>
          </p:nvSpPr>
          <p:spPr>
            <a:xfrm>
              <a:off x="254000" y="-211896"/>
              <a:ext cx="11180564" cy="12512028"/>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216551" cy="2768456"/>
            </a:xfrm>
            <a:prstGeom prst="rect">
              <a:avLst/>
            </a:prstGeom>
            <a:grpFill/>
          </p:spPr>
          <p:txBody>
            <a:bodyPr lIns="0" tIns="0" rIns="0" bIns="0" rtlCol="0" anchor="t">
              <a:spAutoFit/>
            </a:bodyPr>
            <a:lstStyle/>
            <a:p>
              <a:pPr algn="l">
                <a:lnSpc>
                  <a:spcPts val="8370"/>
                </a:lnSpc>
              </a:pPr>
              <a:r>
                <a:rPr lang="lv-LV" sz="6200" b="1" dirty="0">
                  <a:solidFill>
                    <a:srgbClr val="456A2C"/>
                  </a:solidFill>
                  <a:latin typeface="Glos"/>
                </a:rPr>
                <a:t>PREZENTĀCIJAS PĀRSKATS</a:t>
              </a:r>
            </a:p>
          </p:txBody>
        </p:sp>
        <p:sp>
          <p:nvSpPr>
            <p:cNvPr id="6" name="TextBox 6"/>
            <p:cNvSpPr txBox="1"/>
            <p:nvPr/>
          </p:nvSpPr>
          <p:spPr>
            <a:xfrm>
              <a:off x="828188" y="7110678"/>
              <a:ext cx="9214823" cy="5189455"/>
            </a:xfrm>
            <a:prstGeom prst="rect">
              <a:avLst/>
            </a:prstGeom>
            <a:grpFill/>
          </p:spPr>
          <p:txBody>
            <a:bodyPr lIns="0" tIns="0" rIns="0" bIns="0" rtlCol="0" anchor="t">
              <a:spAutoFit/>
            </a:bodyPr>
            <a:lstStyle/>
            <a:p>
              <a:pPr marL="342900" indent="-342900">
                <a:lnSpc>
                  <a:spcPts val="3359"/>
                </a:lnSpc>
                <a:buFontTx/>
                <a:buChar char="-"/>
              </a:pPr>
              <a:r>
                <a:rPr lang="lv-LV" sz="2400" dirty="0">
                  <a:solidFill>
                    <a:srgbClr val="456A2C"/>
                  </a:solidFill>
                  <a:latin typeface="Glacial Indifference"/>
                </a:rPr>
                <a:t>Ražojuma apstiprināšana</a:t>
              </a:r>
            </a:p>
            <a:p>
              <a:pPr marL="342900" indent="-342900">
                <a:lnSpc>
                  <a:spcPts val="3359"/>
                </a:lnSpc>
                <a:buFontTx/>
                <a:buChar char="-"/>
              </a:pPr>
              <a:r>
                <a:rPr lang="lv-LV" sz="2400" dirty="0">
                  <a:solidFill>
                    <a:srgbClr val="456A2C"/>
                  </a:solidFill>
                  <a:latin typeface="Glacial Indifference"/>
                </a:rPr>
                <a:t>Ekomarķējumi</a:t>
              </a:r>
            </a:p>
            <a:p>
              <a:pPr marL="342900" indent="-342900">
                <a:lnSpc>
                  <a:spcPts val="3359"/>
                </a:lnSpc>
                <a:buFontTx/>
                <a:buChar char="-"/>
              </a:pPr>
              <a:r>
                <a:rPr lang="lv-LV" sz="2400" dirty="0">
                  <a:solidFill>
                    <a:srgbClr val="456A2C"/>
                  </a:solidFill>
                  <a:latin typeface="Glacial Indifference"/>
                </a:rPr>
                <a:t>Ražojuma izvēle </a:t>
              </a:r>
            </a:p>
            <a:p>
              <a:pPr marL="342900" indent="-342900">
                <a:lnSpc>
                  <a:spcPts val="3359"/>
                </a:lnSpc>
                <a:buFontTx/>
                <a:buChar char="-"/>
              </a:pPr>
              <a:r>
                <a:rPr lang="lv-LV" sz="2400" dirty="0">
                  <a:solidFill>
                    <a:srgbClr val="456A2C"/>
                  </a:solidFill>
                  <a:latin typeface="Glacial Indifference"/>
                </a:rPr>
                <a:t>Durvis</a:t>
              </a:r>
            </a:p>
            <a:p>
              <a:pPr marL="342900" indent="-342900">
                <a:lnSpc>
                  <a:spcPts val="3359"/>
                </a:lnSpc>
                <a:buFontTx/>
                <a:buChar char="-"/>
              </a:pPr>
              <a:r>
                <a:rPr lang="lv-LV" sz="2400" dirty="0">
                  <a:solidFill>
                    <a:srgbClr val="456A2C"/>
                  </a:solidFill>
                  <a:latin typeface="Glacial Indifference"/>
                </a:rPr>
                <a:t>Logi</a:t>
              </a:r>
            </a:p>
            <a:p>
              <a:pPr marL="342900" indent="-342900">
                <a:lnSpc>
                  <a:spcPts val="3359"/>
                </a:lnSpc>
                <a:buFontTx/>
                <a:buChar char="-"/>
              </a:pPr>
              <a:r>
                <a:rPr lang="lv-LV" sz="2400" dirty="0">
                  <a:solidFill>
                    <a:srgbClr val="456A2C"/>
                  </a:solidFill>
                  <a:latin typeface="Glacial Indifference"/>
                </a:rPr>
                <a:t>Uzstādīšanas kvalitāte</a:t>
              </a:r>
            </a:p>
            <a:p>
              <a:pPr marL="342900" indent="-342900">
                <a:lnSpc>
                  <a:spcPts val="3359"/>
                </a:lnSpc>
                <a:buFontTx/>
                <a:buChar char="-"/>
              </a:pPr>
              <a:r>
                <a:rPr lang="lv-LV" sz="2400" dirty="0">
                  <a:solidFill>
                    <a:srgbClr val="456A2C"/>
                  </a:solidFill>
                  <a:latin typeface="Glacial Indifference"/>
                </a:rPr>
                <a:t>Ieguvumi</a:t>
              </a:r>
            </a:p>
            <a:p>
              <a:pPr marL="342900" indent="-342900">
                <a:lnSpc>
                  <a:spcPts val="3359"/>
                </a:lnSpc>
                <a:buFontTx/>
                <a:buChar char="-"/>
              </a:pPr>
              <a:r>
                <a:rPr lang="lv-LV" sz="2400" dirty="0">
                  <a:solidFill>
                    <a:srgbClr val="456A2C"/>
                  </a:solidFill>
                  <a:latin typeface="Glacial Indifference"/>
                </a:rPr>
                <a:t>Moduļa elements</a:t>
              </a:r>
            </a:p>
            <a:p>
              <a:pPr marL="342900" indent="-342900">
                <a:lnSpc>
                  <a:spcPts val="3359"/>
                </a:lnSpc>
                <a:buFontTx/>
                <a:buChar char="-"/>
              </a:pPr>
              <a:r>
                <a:rPr lang="lv-LV" sz="2400" dirty="0">
                  <a:solidFill>
                    <a:srgbClr val="456A2C"/>
                  </a:solidFill>
                  <a:latin typeface="Glacial Indifference"/>
                </a:rPr>
                <a:t>Bieži uzdotie jautājumi</a:t>
              </a:r>
            </a:p>
          </p:txBody>
        </p:sp>
        <p:sp>
          <p:nvSpPr>
            <p:cNvPr id="7" name="TextBox 7"/>
            <p:cNvSpPr txBox="1"/>
            <p:nvPr/>
          </p:nvSpPr>
          <p:spPr>
            <a:xfrm>
              <a:off x="827235" y="5651022"/>
              <a:ext cx="9215776" cy="742601"/>
            </a:xfrm>
            <a:prstGeom prst="rect">
              <a:avLst/>
            </a:prstGeom>
            <a:grpFill/>
          </p:spPr>
          <p:txBody>
            <a:bodyPr lIns="0" tIns="0" rIns="0" bIns="0" rtlCol="0" anchor="t">
              <a:spAutoFit/>
            </a:bodyPr>
            <a:lstStyle/>
            <a:p>
              <a:pPr algn="l">
                <a:lnSpc>
                  <a:spcPts val="4810"/>
                </a:lnSpc>
              </a:pPr>
              <a:r>
                <a:rPr lang="lv-LV" sz="3700" b="1" dirty="0">
                  <a:solidFill>
                    <a:srgbClr val="456A2C"/>
                  </a:solidFill>
                  <a:latin typeface="Glos"/>
                </a:rPr>
                <a:t>Apskatītās tēmas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a:solidFill>
                <a:srgbClr val="456A2C"/>
              </a:solidFill>
              <a:latin typeface="Glacial Indifference"/>
            </a:endParaRPr>
          </a:p>
        </p:txBody>
      </p:sp>
      <p:pic>
        <p:nvPicPr>
          <p:cNvPr id="14" name="Kuva 13" descr="Kuva, joka sisältää kohteen rakennus, istuminen, auto, bussi&#10;&#10;Kuvaus luotu automaattisesti">
            <a:extLst>
              <a:ext uri="{FF2B5EF4-FFF2-40B4-BE49-F238E27FC236}">
                <a16:creationId xmlns:a16="http://schemas.microsoft.com/office/drawing/2014/main" id="{0DD7106C-E174-4258-BF9B-4465411B1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3747" y="1151853"/>
            <a:ext cx="9214823" cy="6911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278222"/>
            <a:ext cx="8580600" cy="520014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Būvizstrādājums ir produkts, kas ir cieši integrēts ēkās, piemēram, betona elements, logs, tērauda konstrukcija vai zāģmateriāli.</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Būvizstrādājumu atbilstību apzīmē ar CE zīmi, ja uz ražojumu attiecas saskaņots ražojuma standarts vai ja ražotājs ir iesniedzis pieteikumu Eiropas tehniskajam novērtējumam.</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Būvizstrādājumiem jābūt drošiem, tiem jāatbilst ilgtspējīgas attīstības principiem un tie nedrīkst būt kaitīgi veselībai.</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Ražojuma apstiprināšana</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641559" y="647700"/>
            <a:ext cx="8385422" cy="5714025"/>
            <a:chOff x="-1" y="-139987"/>
            <a:chExt cx="9490469" cy="5577322"/>
          </a:xfrm>
        </p:grpSpPr>
        <p:sp>
          <p:nvSpPr>
            <p:cNvPr id="3" name="TextBox 3"/>
            <p:cNvSpPr txBox="1"/>
            <p:nvPr/>
          </p:nvSpPr>
          <p:spPr>
            <a:xfrm>
              <a:off x="-1" y="-139987"/>
              <a:ext cx="9490469" cy="4224562"/>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Ekomarķējums jāizmanto, lai identificētu un izvēlētos videi draudzīgu produktu.</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Visbiežāk sastopamie ziemeļvalstu  ekomarķējumi ir </a:t>
              </a:r>
              <a:r>
                <a:rPr lang="lv-LV" sz="2400" dirty="0" err="1">
                  <a:solidFill>
                    <a:srgbClr val="456A2C"/>
                  </a:solidFill>
                  <a:latin typeface="Glacial Indifference"/>
                </a:rPr>
                <a:t>Swan</a:t>
              </a:r>
              <a:r>
                <a:rPr lang="lv-LV" sz="2400" dirty="0">
                  <a:solidFill>
                    <a:srgbClr val="456A2C"/>
                  </a:solidFill>
                  <a:latin typeface="Glacial Indifference"/>
                </a:rPr>
                <a:t> </a:t>
              </a:r>
              <a:r>
                <a:rPr lang="lv-LV" sz="2400" dirty="0" err="1">
                  <a:solidFill>
                    <a:srgbClr val="456A2C"/>
                  </a:solidFill>
                  <a:latin typeface="Glacial Indifference"/>
                </a:rPr>
                <a:t>Label</a:t>
              </a:r>
              <a:r>
                <a:rPr lang="lv-LV" sz="2400" dirty="0">
                  <a:solidFill>
                    <a:srgbClr val="456A2C"/>
                  </a:solidFill>
                  <a:latin typeface="Glacial Indifference"/>
                </a:rPr>
                <a:t> un ES ekomarķējums.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Iepriekšminētie zīmoli atšķiras no daudziem citiem zīmoliem, nosakot stingras un skaidras prasības ražošanai, ņemot vērā visu produkta dzīves ciklu un tā ietekmi uz vidi.</a:t>
              </a:r>
            </a:p>
          </p:txBody>
        </p:sp>
        <p:sp>
          <p:nvSpPr>
            <p:cNvPr id="7" name="TextBox 7"/>
            <p:cNvSpPr txBox="1"/>
            <p:nvPr/>
          </p:nvSpPr>
          <p:spPr>
            <a:xfrm>
              <a:off x="-1" y="5043042"/>
              <a:ext cx="9490469" cy="394293"/>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gr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1318566"/>
            </a:xfrm>
            <a:prstGeom prst="rect">
              <a:avLst/>
            </a:prstGeom>
            <a:grpFill/>
          </p:spPr>
          <p:txBody>
            <a:bodyPr wrap="square" lIns="0" tIns="0" rIns="0" bIns="0" rtlCol="0" anchor="t">
              <a:spAutoFit/>
            </a:bodyPr>
            <a:lstStyle/>
            <a:p>
              <a:pPr algn="l">
                <a:lnSpc>
                  <a:spcPts val="8370"/>
                </a:lnSpc>
              </a:pPr>
              <a:r>
                <a:rPr lang="lv-LV" sz="6200" b="1" dirty="0">
                  <a:solidFill>
                    <a:srgbClr val="FEFFF8"/>
                  </a:solidFill>
                  <a:latin typeface="Glos"/>
                </a:rPr>
                <a:t>Ekomarķējumi</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a:solidFill>
                <a:srgbClr val="D9D9D9"/>
              </a:solidFill>
              <a:latin typeface="Glacial Indifference"/>
            </a:endParaRPr>
          </a:p>
        </p:txBody>
      </p:sp>
      <p:pic>
        <p:nvPicPr>
          <p:cNvPr id="6" name="Kuva 5" descr="Kuva, joka sisältää kohteen piirtäminen&#10;&#10;Kuvaus luotu automaattisesti">
            <a:extLst>
              <a:ext uri="{FF2B5EF4-FFF2-40B4-BE49-F238E27FC236}">
                <a16:creationId xmlns:a16="http://schemas.microsoft.com/office/drawing/2014/main" id="{82FA5BD0-68C6-4EB0-A230-2A6B6D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9586"/>
            <a:ext cx="2777143" cy="3240000"/>
          </a:xfrm>
          <a:prstGeom prst="rect">
            <a:avLst/>
          </a:prstGeom>
        </p:spPr>
      </p:pic>
      <p:pic>
        <p:nvPicPr>
          <p:cNvPr id="12" name="Kuva 11">
            <a:extLst>
              <a:ext uri="{FF2B5EF4-FFF2-40B4-BE49-F238E27FC236}">
                <a16:creationId xmlns:a16="http://schemas.microsoft.com/office/drawing/2014/main" id="{4B046D1E-F23A-49A6-AC05-F7A7D869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5229586"/>
            <a:ext cx="3240000" cy="32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44209"/>
          </a:xfrm>
          <a:prstGeom prst="rect">
            <a:avLst/>
          </a:prstGeom>
        </p:spPr>
        <p:txBody>
          <a:bodyPr wrap="square" lIns="0" tIns="0" rIns="0" bIns="0" rtlCol="0" anchor="t">
            <a:spAutoFit/>
          </a:bodyPr>
          <a:lstStyle/>
          <a:p>
            <a:pPr>
              <a:lnSpc>
                <a:spcPts val="3359"/>
              </a:lnSpc>
            </a:pPr>
            <a:r>
              <a:rPr lang="lv-LV" sz="2400" b="1" dirty="0">
                <a:solidFill>
                  <a:srgbClr val="456A2C"/>
                </a:solidFill>
                <a:latin typeface="Glacial Indifference"/>
              </a:rPr>
              <a:t>Lietas, kas jāņem vērā, izvēloties būvizstrādājumus</a:t>
            </a:r>
          </a:p>
          <a:p>
            <a:pPr>
              <a:lnSpc>
                <a:spcPts val="3359"/>
              </a:lnSpc>
            </a:pPr>
            <a:endParaRPr lang="en-U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Izmēri</a:t>
            </a:r>
          </a:p>
          <a:p>
            <a:pPr marL="342900" indent="-342900">
              <a:lnSpc>
                <a:spcPts val="3359"/>
              </a:lnSpc>
              <a:buFont typeface="Arial" panose="020B0604020202020204" pitchFamily="34" charset="0"/>
              <a:buChar char="•"/>
            </a:pPr>
            <a:r>
              <a:rPr lang="lv-LV" sz="2400" dirty="0">
                <a:solidFill>
                  <a:srgbClr val="456A2C"/>
                </a:solidFill>
                <a:latin typeface="Glacial Indifference"/>
              </a:rPr>
              <a:t>U vērtība</a:t>
            </a:r>
          </a:p>
          <a:p>
            <a:pPr marL="342900" indent="-342900">
              <a:lnSpc>
                <a:spcPts val="3359"/>
              </a:lnSpc>
              <a:buFont typeface="Arial" panose="020B0604020202020204" pitchFamily="34" charset="0"/>
              <a:buChar char="•"/>
            </a:pPr>
            <a:r>
              <a:rPr lang="lv-LV" sz="2400" dirty="0">
                <a:solidFill>
                  <a:srgbClr val="456A2C"/>
                </a:solidFill>
                <a:latin typeface="Glacial Indifference"/>
              </a:rPr>
              <a:t>Ugunsdrošība</a:t>
            </a:r>
          </a:p>
          <a:p>
            <a:pPr marL="342900" indent="-342900">
              <a:lnSpc>
                <a:spcPts val="3359"/>
              </a:lnSpc>
              <a:buFont typeface="Arial" panose="020B0604020202020204" pitchFamily="34" charset="0"/>
              <a:buChar char="•"/>
            </a:pPr>
            <a:r>
              <a:rPr lang="lv-LV" sz="2400" dirty="0">
                <a:solidFill>
                  <a:srgbClr val="456A2C"/>
                </a:solidFill>
                <a:latin typeface="Glacial Indifference"/>
              </a:rPr>
              <a:t>Skaņas izolācija</a:t>
            </a:r>
          </a:p>
          <a:p>
            <a:pPr marL="342900" indent="-342900">
              <a:lnSpc>
                <a:spcPts val="3359"/>
              </a:lnSpc>
              <a:buFont typeface="Arial" panose="020B0604020202020204" pitchFamily="34" charset="0"/>
              <a:buChar char="•"/>
            </a:pPr>
            <a:r>
              <a:rPr lang="lv-LV" sz="2400" dirty="0">
                <a:solidFill>
                  <a:srgbClr val="456A2C"/>
                </a:solidFill>
                <a:latin typeface="Glacial Indifference"/>
              </a:rPr>
              <a:t>Noturība pret UV un laikapstākļiem</a:t>
            </a:r>
          </a:p>
          <a:p>
            <a:pPr marL="342900" indent="-342900">
              <a:lnSpc>
                <a:spcPts val="3359"/>
              </a:lnSpc>
              <a:buFont typeface="Arial" panose="020B0604020202020204" pitchFamily="34" charset="0"/>
              <a:buChar char="•"/>
            </a:pPr>
            <a:r>
              <a:rPr lang="lv-LV" sz="2400" dirty="0">
                <a:solidFill>
                  <a:srgbClr val="456A2C"/>
                </a:solidFill>
                <a:latin typeface="Glacial Indifference"/>
              </a:rPr>
              <a:t>Stiprināšana</a:t>
            </a:r>
          </a:p>
          <a:p>
            <a:pPr marL="342900" indent="-342900">
              <a:lnSpc>
                <a:spcPts val="3359"/>
              </a:lnSpc>
              <a:buFont typeface="Arial" panose="020B0604020202020204" pitchFamily="34" charset="0"/>
              <a:buChar char="•"/>
            </a:pPr>
            <a:r>
              <a:rPr lang="lv-LV" sz="2400" dirty="0">
                <a:solidFill>
                  <a:srgbClr val="456A2C"/>
                </a:solidFill>
                <a:latin typeface="Glacial Indifference"/>
              </a:rPr>
              <a:t>Blīvēšana</a:t>
            </a:r>
          </a:p>
          <a:p>
            <a:pPr marL="342900" indent="-342900">
              <a:lnSpc>
                <a:spcPts val="3359"/>
              </a:lnSpc>
              <a:buFont typeface="Arial" panose="020B0604020202020204" pitchFamily="34" charset="0"/>
              <a:buChar char="•"/>
            </a:pPr>
            <a:r>
              <a:rPr lang="lv-LV" sz="2400" dirty="0">
                <a:solidFill>
                  <a:srgbClr val="456A2C"/>
                </a:solidFill>
                <a:latin typeface="Glacial Indifference"/>
              </a:rPr>
              <a:t>Siltumizolācija</a:t>
            </a:r>
          </a:p>
          <a:p>
            <a:pPr marL="342900" indent="-342900">
              <a:lnSpc>
                <a:spcPts val="3359"/>
              </a:lnSpc>
              <a:buFont typeface="Arial" panose="020B0604020202020204" pitchFamily="34" charset="0"/>
              <a:buChar char="•"/>
            </a:pPr>
            <a:r>
              <a:rPr lang="lv-LV" sz="2400" dirty="0">
                <a:solidFill>
                  <a:srgbClr val="456A2C"/>
                </a:solidFill>
                <a:latin typeface="Glacial Indifference"/>
              </a:rPr>
              <a:t>Šuvju veidošana </a:t>
            </a:r>
          </a:p>
          <a:p>
            <a:pPr marL="342900" indent="-342900">
              <a:lnSpc>
                <a:spcPts val="3359"/>
              </a:lnSpc>
              <a:buFont typeface="Arial" panose="020B0604020202020204" pitchFamily="34" charset="0"/>
              <a:buChar char="•"/>
            </a:pPr>
            <a:r>
              <a:rPr lang="lv-LV" sz="2400" dirty="0">
                <a:solidFill>
                  <a:srgbClr val="456A2C"/>
                </a:solidFill>
                <a:latin typeface="Glacial Indifference"/>
              </a:rPr>
              <a:t>Iespējamās papildu uzstādīšanas</a:t>
            </a:r>
          </a:p>
          <a:p>
            <a:pPr marL="342900" indent="-342900">
              <a:lnSpc>
                <a:spcPts val="3359"/>
              </a:lnSpc>
              <a:buFont typeface="Arial" panose="020B0604020202020204" pitchFamily="34" charset="0"/>
              <a:buChar char="•"/>
            </a:pPr>
            <a:r>
              <a:rPr lang="lv-LV" sz="2400" dirty="0">
                <a:solidFill>
                  <a:srgbClr val="456A2C"/>
                </a:solidFill>
                <a:latin typeface="Glacial Indifference"/>
              </a:rPr>
              <a:t>Lietošanas drošība</a:t>
            </a:r>
          </a:p>
          <a:p>
            <a:pPr marL="342900" indent="-342900">
              <a:lnSpc>
                <a:spcPts val="3359"/>
              </a:lnSpc>
              <a:buFont typeface="Arial" panose="020B0604020202020204" pitchFamily="34" charset="0"/>
              <a:buChar char="•"/>
            </a:pPr>
            <a:r>
              <a:rPr lang="lv-LV" sz="2400" dirty="0">
                <a:solidFill>
                  <a:srgbClr val="456A2C"/>
                </a:solidFill>
                <a:latin typeface="Glacial Indifference"/>
              </a:rPr>
              <a:t>Kalpošanas laiks</a:t>
            </a:r>
          </a:p>
          <a:p>
            <a:pPr marL="342900" indent="-342900">
              <a:lnSpc>
                <a:spcPts val="3359"/>
              </a:lnSpc>
              <a:buFont typeface="Arial" panose="020B0604020202020204" pitchFamily="34" charset="0"/>
              <a:buChar char="•"/>
            </a:pPr>
            <a:r>
              <a:rPr lang="lv-LV" sz="2400" dirty="0">
                <a:solidFill>
                  <a:srgbClr val="456A2C"/>
                </a:solidFill>
                <a:latin typeface="Glacial Indifference"/>
              </a:rPr>
              <a:t>Apkope ekspluatācijas laikā</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988925"/>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Ražojuma izvēle</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163218"/>
            <a:ext cx="8534400"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Durvis ir izgatavotas no dažādu klašu saplākšņa, kā arī presētām plāksnēm, ko maz ietekmē gaisa mitruma un temperatūras svārstības.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Durvis ir nepieciešamas ugunsizturībai, siltuma atdevei (U vērtība) un skaņas izolācijai (dB vērtība).</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Stiklotām balkona durvīm ārpusē ir ierastāks alumīnija pārklājums, šādas durvis sauc arī par panorāmas durvīm.</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Durvis sastāv no durvju vērtnes, rāmja un rāmja konstrukcijas apkārtējām detaļām, eņģēm, slēdzenes un citiem piederumiem, kā arī blīvējuma.</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Iekšdurvis ir durvis (</a:t>
            </a:r>
            <a:r>
              <a:rPr lang="lv-LV" sz="2400" dirty="0" err="1">
                <a:solidFill>
                  <a:srgbClr val="456A2C"/>
                </a:solidFill>
                <a:latin typeface="Glacial Indifference"/>
              </a:rPr>
              <a:t>starpdurvis</a:t>
            </a:r>
            <a:r>
              <a:rPr lang="lv-LV" sz="2400" dirty="0">
                <a:solidFill>
                  <a:srgbClr val="456A2C"/>
                </a:solidFill>
                <a:latin typeface="Glacial Indifference"/>
              </a:rPr>
              <a:t> vai </a:t>
            </a:r>
            <a:r>
              <a:rPr lang="lv-LV" sz="2400" dirty="0" err="1">
                <a:solidFill>
                  <a:srgbClr val="456A2C"/>
                </a:solidFill>
                <a:latin typeface="Glacial Indifference"/>
              </a:rPr>
              <a:t>mezanīna</a:t>
            </a:r>
            <a:r>
              <a:rPr lang="lv-LV" sz="2400" dirty="0">
                <a:solidFill>
                  <a:srgbClr val="456A2C"/>
                </a:solidFill>
                <a:latin typeface="Glacial Indifference"/>
              </a:rPr>
              <a:t> durvis), kas jāuzstāda ēkas iekšpusē.</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Ārdurvis ir durvis uz ēkas fasādes, kas ved no ārpuses uz ēkas iekšpusi. Stiklotas durvis ir ārdurvis ar stikla atveri.</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18567"/>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Būvizstrādājums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lv-LV" sz="3700">
                <a:solidFill>
                  <a:schemeClr val="bg1"/>
                </a:solidFill>
                <a:latin typeface="League Spartan"/>
              </a:rPr>
              <a:t>DURVIS</a:t>
            </a:r>
          </a:p>
        </p:txBody>
      </p:sp>
    </p:spTree>
    <p:extLst>
      <p:ext uri="{BB962C8B-B14F-4D97-AF65-F5344CB8AC3E}">
        <p14:creationId xmlns:p14="http://schemas.microsoft.com/office/powerpoint/2010/main" val="30592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10969" y="581353"/>
            <a:ext cx="8534400" cy="9560309"/>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lv-LV" sz="2400" dirty="0">
                <a:solidFill>
                  <a:srgbClr val="456A2C"/>
                </a:solidFill>
                <a:latin typeface="Glacial Indifference"/>
              </a:rPr>
              <a:t>Uzstādot logu, īpaša uzmanība jāpievērš spraugas aizpildīšanai starp loga rāmi un sienu un savienojuma izveidei starp rāmi un gaisa barjeru.</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Parastajiem jaunajiem logiem ir 3 - 4 stikli, labākajiem logiem parasti ir 4 stikli, kā arī selektīva plēve un siltumizolācija starp noblīvētiem stikliem.</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lv-LV" sz="2400" dirty="0">
                <a:solidFill>
                  <a:srgbClr val="456A2C"/>
                </a:solidFill>
                <a:latin typeface="Glacial Indifference"/>
              </a:rPr>
              <a:t>Standartizēti logu veidi:</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MS - atverams logs ar 2 stikliem</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MSU - gan uz iekšu, gan āru atverams logs ar 2 stikliem </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MSK - atverams logs ar 3 stikliem.</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MSE - ievelkams logs ar 2 rāmjiem un 3 stikliem</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MS2E - ievelkams logs ar 2 rāmjiem un 4 stikliem </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MEK- fiksēts logs, kas iestiklots ar cietu stikla elementu.</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SE - atverams logs ar vienu rāmi un 2 vai 3 stikla rūtīm</a:t>
            </a:r>
          </a:p>
          <a:p>
            <a:pPr marL="800100" lvl="1" indent="-342900">
              <a:lnSpc>
                <a:spcPts val="3359"/>
              </a:lnSpc>
              <a:buFont typeface="Arial" panose="020B0604020202020204" pitchFamily="34" charset="0"/>
              <a:buChar char="•"/>
            </a:pPr>
            <a:r>
              <a:rPr lang="lv-LV" sz="2400" dirty="0">
                <a:solidFill>
                  <a:srgbClr val="456A2C"/>
                </a:solidFill>
                <a:latin typeface="Glacial Indifference"/>
              </a:rPr>
              <a:t>DK – atverams-atgāžams, piemēram, atverams un atgāžams logs ar eņģēm sānos, ko var atvērt gan vertikāli, gan horizontāli.</a:t>
            </a: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1318567"/>
            </a:xfrm>
            <a:prstGeom prst="rect">
              <a:avLst/>
            </a:prstGeom>
          </p:spPr>
          <p:txBody>
            <a:bodyPr lIns="0" tIns="0" rIns="0" bIns="0" rtlCol="0" anchor="t">
              <a:spAutoFit/>
            </a:bodyPr>
            <a:lstStyle/>
            <a:p>
              <a:pPr algn="l">
                <a:lnSpc>
                  <a:spcPts val="8370"/>
                </a:lnSpc>
              </a:pPr>
              <a:r>
                <a:rPr lang="lv-LV" sz="6200" b="1" dirty="0">
                  <a:solidFill>
                    <a:schemeClr val="bg1"/>
                  </a:solidFill>
                  <a:latin typeface="Glos"/>
                </a:rPr>
                <a:t>Būvizstrādājums</a:t>
              </a: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lv-LV" sz="3700">
                <a:solidFill>
                  <a:schemeClr val="bg1"/>
                </a:solidFill>
                <a:latin typeface="League Spartan"/>
              </a:rPr>
              <a:t>LOGI</a:t>
            </a:r>
          </a:p>
        </p:txBody>
      </p:sp>
    </p:spTree>
    <p:extLst>
      <p:ext uri="{BB962C8B-B14F-4D97-AF65-F5344CB8AC3E}">
        <p14:creationId xmlns:p14="http://schemas.microsoft.com/office/powerpoint/2010/main" val="1004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357070"/>
            <a:ext cx="13487400" cy="2325450"/>
            <a:chOff x="-104836" y="-3114570"/>
            <a:chExt cx="13605166" cy="1213749"/>
          </a:xfrm>
        </p:grpSpPr>
        <p:sp>
          <p:nvSpPr>
            <p:cNvPr id="5" name="TextBox 5"/>
            <p:cNvSpPr txBox="1"/>
            <p:nvPr/>
          </p:nvSpPr>
          <p:spPr>
            <a:xfrm>
              <a:off x="-1" y="-3114570"/>
              <a:ext cx="13500331" cy="516161"/>
            </a:xfrm>
            <a:prstGeom prst="rect">
              <a:avLst/>
            </a:prstGeom>
          </p:spPr>
          <p:txBody>
            <a:bodyPr wrap="square" lIns="0" tIns="0" rIns="0" bIns="0" rtlCol="0" anchor="t">
              <a:spAutoFit/>
            </a:bodyPr>
            <a:lstStyle/>
            <a:p>
              <a:pPr algn="l">
                <a:lnSpc>
                  <a:spcPts val="8370"/>
                </a:lnSpc>
              </a:pPr>
              <a:r>
                <a:rPr lang="lv-LV" sz="6200" b="1" dirty="0">
                  <a:solidFill>
                    <a:srgbClr val="456A2C"/>
                  </a:solidFill>
                  <a:latin typeface="Glos"/>
                </a:rPr>
                <a:t>Uzstādīšanas kvalitāte</a:t>
              </a: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a:solidFill>
                <a:srgbClr val="1E4D65"/>
              </a:solidFill>
              <a:latin typeface="Glacial Indifference"/>
            </a:endParaRPr>
          </a:p>
        </p:txBody>
      </p:sp>
      <p:pic>
        <p:nvPicPr>
          <p:cNvPr id="7" name="Kuva 6" descr="Kuva, joka sisältää kohteen ulko, rakennus, tie, katu&#10;&#10;Kuvaus luotu automaattisesti">
            <a:extLst>
              <a:ext uri="{FF2B5EF4-FFF2-40B4-BE49-F238E27FC236}">
                <a16:creationId xmlns:a16="http://schemas.microsoft.com/office/drawing/2014/main" id="{931CE8AB-D6FF-494B-A098-5F8045F55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01305"/>
            <a:ext cx="5581650" cy="3721100"/>
          </a:xfrm>
          <a:prstGeom prst="rect">
            <a:avLst/>
          </a:prstGeom>
        </p:spPr>
      </p:pic>
      <p:sp>
        <p:nvSpPr>
          <p:cNvPr id="12" name="TextBox 6">
            <a:extLst>
              <a:ext uri="{FF2B5EF4-FFF2-40B4-BE49-F238E27FC236}">
                <a16:creationId xmlns:a16="http://schemas.microsoft.com/office/drawing/2014/main" id="{30F9D86F-958F-419F-9EC5-5442C6792127}"/>
              </a:ext>
            </a:extLst>
          </p:cNvPr>
          <p:cNvSpPr txBox="1"/>
          <p:nvPr/>
        </p:nvSpPr>
        <p:spPr>
          <a:xfrm>
            <a:off x="6280774" y="1465541"/>
            <a:ext cx="11702426" cy="6511526"/>
          </a:xfrm>
          <a:prstGeom prst="rect">
            <a:avLst/>
          </a:prstGeom>
        </p:spPr>
        <p:txBody>
          <a:bodyPr wrap="square" lIns="0" tIns="0" rIns="0" bIns="0" rtlCol="0" anchor="t">
            <a:spAutoFit/>
          </a:bodyPr>
          <a:lstStyle/>
          <a:p>
            <a:pPr algn="just">
              <a:lnSpc>
                <a:spcPts val="3359"/>
              </a:lnSpc>
            </a:pPr>
            <a:r>
              <a:rPr lang="lv-LV" sz="2800" dirty="0">
                <a:solidFill>
                  <a:srgbClr val="456A2C"/>
                </a:solidFill>
                <a:latin typeface="Glacial Indifference"/>
              </a:rPr>
              <a:t>Logi</a:t>
            </a: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Plaisas rāmjos jāaizpilda, lai netiktu bojātas, notraipītas blakus esošās virsmas un netiktu bojāts to krāsojums, un jānodrošina arī šķērsgriezums, kad logs ir aizvērts, un atvēršanai arī jābūt perfektai.</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Logu virsmai jābūt neskartai, un uz atklātajām virsmām nedrīkst būt traipi, plaisas vai citi defekti. Logu rūtīm arī jābūt neskartām un tīrām, bez skrāpējumiem vai traipiem.</a:t>
            </a:r>
          </a:p>
          <a:p>
            <a:pPr marL="342900" indent="-342900" algn="just">
              <a:lnSpc>
                <a:spcPts val="3359"/>
              </a:lnSpc>
              <a:buFontTx/>
              <a:buChar char="-"/>
            </a:pPr>
            <a:endParaRPr lang="fi-FI" sz="2400" spc="120" dirty="0">
              <a:solidFill>
                <a:srgbClr val="456A2C"/>
              </a:solidFill>
              <a:latin typeface="Glacial Indifference"/>
            </a:endParaRPr>
          </a:p>
          <a:p>
            <a:pPr algn="just">
              <a:lnSpc>
                <a:spcPts val="3359"/>
              </a:lnSpc>
            </a:pPr>
            <a:r>
              <a:rPr lang="lv-LV" sz="2800" dirty="0">
                <a:solidFill>
                  <a:srgbClr val="456A2C"/>
                </a:solidFill>
                <a:latin typeface="Glacial Indifference"/>
              </a:rPr>
              <a:t>Durvis</a:t>
            </a: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Ārdurvju rāmju uzstādīšanas distance jāaizpilda, lai blakus esošās virsmas netiktu sabojātas, nosmērētas un to krāsu netiktu skarta. Iekšdurvju rāmju uzstādīšanas intervālu nav nepieciešams  pārbaudīt, ja vien nav noteiktas skaņas izolācijas prasības.</a:t>
            </a:r>
          </a:p>
          <a:p>
            <a:pPr marL="342900" indent="-342900" algn="just">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lv-LV" sz="2400" dirty="0">
                <a:solidFill>
                  <a:srgbClr val="456A2C"/>
                </a:solidFill>
                <a:latin typeface="Glacial Indifference"/>
              </a:rPr>
              <a:t>Durvju spoguļiem uz virsmas jābūt neskartiem, un tiem nedrīkst būt krāsu variācijas, kas varētu pasliktināt izskatu, bet kokam raksturīgās krāsu variācijas ir atļautas.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lv-LV" sz="5000">
                <a:solidFill>
                  <a:srgbClr val="456A2C"/>
                </a:solidFill>
                <a:latin typeface="League Spartan"/>
              </a:rPr>
              <a:t>Ieguvumi</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APKĀRTĒJĀ VIDE</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Sērijveida produkti samazina materiālu atkritumus un saīsina gan ražošanas, gan uzstādīšanas laiku.</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PRODUKTIVITĀTE</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Gatava būvizstrādājuma detaļu integrācija ēkā paātrina būvniecību un uztur kvalitāti.</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EFEKTIVITĀTE</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lv-LV" sz="2400" dirty="0">
                  <a:solidFill>
                    <a:srgbClr val="456A2C"/>
                  </a:solidFill>
                  <a:latin typeface="Glacial Indifference"/>
                </a:rPr>
                <a:t>Sērijveidā ražotus būvizstrādājumus var mehanizēt, un tas nozīmē, ka tiek palielināta ražošanas efektivitāte.</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2"/>
            <a:chOff x="0" y="-19050"/>
            <a:chExt cx="9013889" cy="216742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lv-LV" sz="3300" b="1">
                  <a:solidFill>
                    <a:srgbClr val="456A2C"/>
                  </a:solidFill>
                  <a:latin typeface="Glacial Indifference"/>
                </a:rPr>
                <a:t>IZMAKSAS</a:t>
              </a:r>
            </a:p>
          </p:txBody>
        </p:sp>
        <p:sp>
          <p:nvSpPr>
            <p:cNvPr id="18" name="TextBox 18"/>
            <p:cNvSpPr txBox="1"/>
            <p:nvPr/>
          </p:nvSpPr>
          <p:spPr>
            <a:xfrm>
              <a:off x="0" y="773352"/>
              <a:ext cx="9013889" cy="1375023"/>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lv-LV" sz="2400" dirty="0">
                  <a:solidFill>
                    <a:srgbClr val="456A2C"/>
                  </a:solidFill>
                  <a:latin typeface="Glacial Indifference" panose="020B0604020202020204" charset="0"/>
                </a:rPr>
                <a:t>Būvizstrādājuma ražošanas izmaksas tiek samazinātas, ja izstrādājumu var ražot mašīna.</a:t>
              </a: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3184</TotalTime>
  <Words>719</Words>
  <Application>Microsoft Office PowerPoint</Application>
  <PresentationFormat>Custom</PresentationFormat>
  <Paragraphs>101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Glacial Indifference</vt:lpstr>
      <vt:lpstr>League Spartan</vt:lpstr>
      <vt:lpstr>Arial</vt:lpstr>
      <vt:lpstr>Glos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Lietotajs</cp:lastModifiedBy>
  <cp:revision>62</cp:revision>
  <dcterms:created xsi:type="dcterms:W3CDTF">2006-08-16T00:00:00Z</dcterms:created>
  <dcterms:modified xsi:type="dcterms:W3CDTF">2021-11-17T18:09:12Z</dcterms:modified>
  <dc:identifier>DAD7Xzioke4</dc:identifier>
</cp:coreProperties>
</file>