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66" r:id="rId4"/>
    <p:sldId id="259" r:id="rId5"/>
    <p:sldId id="258" r:id="rId6"/>
    <p:sldId id="279" r:id="rId7"/>
    <p:sldId id="280" r:id="rId8"/>
    <p:sldId id="261" r:id="rId9"/>
    <p:sldId id="260" r:id="rId10"/>
    <p:sldId id="273"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Glacial Indifference" panose="020B0604020202020204" charset="0"/>
      <p:regular r:id="rId17"/>
    </p:embeddedFont>
    <p:embeddedFont>
      <p:font typeface="Glacial Indifference Bold" panose="020B0604020202020204" charset="0"/>
      <p:regular r:id="rId18"/>
    </p:embeddedFont>
    <p:embeddedFont>
      <p:font typeface="League Spartan"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98428-B35D-4570-9B4C-F7D7AFF588C9}" v="8" dt="2020-12-17T11:56:21.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54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2/15/2021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USE OF CONSTRUCTION PRODUCTS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6" name="Kuva 5" descr="Kuva, joka sisältää kohteen rakennus, sisä, sisäkatto, lattia&#10;&#10;Kuvaus luotu automaattisesti">
            <a:extLst>
              <a:ext uri="{FF2B5EF4-FFF2-40B4-BE49-F238E27FC236}">
                <a16:creationId xmlns:a16="http://schemas.microsoft.com/office/drawing/2014/main" id="{369B39C9-C252-43D5-9D03-2CF433D86D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6930" y="-1945886"/>
            <a:ext cx="16310513" cy="12232885"/>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510363"/>
            </a:xfrm>
            <a:prstGeom prst="rect">
              <a:avLst/>
            </a:prstGeom>
            <a:grpFill/>
          </p:spPr>
          <p:txBody>
            <a:bodyPr wrap="square" lIns="0" tIns="0" rIns="0" bIns="0" rtlCol="0" anchor="t">
              <a:spAutoFit/>
            </a:bodyPr>
            <a:lstStyle/>
            <a:p>
              <a:pPr algn="l">
                <a:lnSpc>
                  <a:spcPts val="10580"/>
                </a:lnSpc>
              </a:pPr>
              <a:r>
                <a:rPr lang="en-US" sz="6600" spc="92" dirty="0">
                  <a:solidFill>
                    <a:srgbClr val="FEFFF8"/>
                  </a:solidFill>
                  <a:latin typeface="League Spartan"/>
                </a:rPr>
                <a:t>THE USE OF CONSTRUCTION PRODUCTS</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02-4/ LU3: </a:t>
              </a:r>
              <a:r>
                <a:rPr lang="fi-FI" sz="2400" spc="150" dirty="0">
                  <a:solidFill>
                    <a:srgbClr val="FEFFF8"/>
                  </a:solidFill>
                  <a:latin typeface="Glacial Indifference Bold"/>
                </a:rPr>
                <a:t>TIMBER CONSTRUCTION, RENOVATION AND DECONSTRUCTION</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7085504" cy="859210"/>
          </a:xfrm>
          <a:prstGeom prst="rect">
            <a:avLst/>
          </a:prstGeom>
        </p:spPr>
        <p:txBody>
          <a:bodyPr lIns="0" tIns="0" rIns="0" bIns="0" rtlCol="0" anchor="t">
            <a:spAutoFit/>
          </a:bodyPr>
          <a:lstStyle/>
          <a:p>
            <a:pPr algn="l">
              <a:lnSpc>
                <a:spcPts val="6682"/>
              </a:lnSpc>
            </a:pPr>
            <a:r>
              <a:rPr lang="en-US" sz="5000" spc="100" dirty="0">
                <a:solidFill>
                  <a:srgbClr val="456A2C"/>
                </a:solidFill>
                <a:latin typeface="League Spartan"/>
              </a:rPr>
              <a:t>Module element</a:t>
            </a: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2247900"/>
            <a:ext cx="16268700" cy="6781800"/>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8114203" y="2552700"/>
            <a:ext cx="8958319" cy="4698530"/>
          </a:xfrm>
          <a:prstGeom prst="rect">
            <a:avLst/>
          </a:prstGeom>
          <a:noFill/>
        </p:spPr>
        <p:txBody>
          <a:bodyPr wrap="square" rtlCol="0">
            <a:spAutoFit/>
          </a:bodyPr>
          <a:lstStyle/>
          <a:p>
            <a:pPr marL="342900" indent="-342900" algn="just">
              <a:lnSpc>
                <a:spcPct val="114000"/>
              </a:lnSpc>
              <a:buFont typeface="Arial" panose="020B0604020202020204" pitchFamily="34" charset="0"/>
              <a:buChar char="•"/>
            </a:pPr>
            <a:r>
              <a:rPr lang="en-US" sz="2400" spc="120" dirty="0">
                <a:solidFill>
                  <a:srgbClr val="456A2C"/>
                </a:solidFill>
                <a:latin typeface="Glacial Indifference"/>
              </a:rPr>
              <a:t>The module elements are ready-to-move-in apartments, the technology of which is connected from the stairwells to the system of the house, so the amount of work to be done on the site is reduced. At its best, the four-story apartment building will be ready to move in within six months of starting construction.</a:t>
            </a:r>
          </a:p>
          <a:p>
            <a:pPr marL="342900" indent="-342900" algn="just">
              <a:lnSpc>
                <a:spcPct val="114000"/>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n-US" sz="2400" spc="120" dirty="0">
                <a:solidFill>
                  <a:srgbClr val="456A2C"/>
                </a:solidFill>
                <a:latin typeface="Glacial Indifference"/>
              </a:rPr>
              <a:t>The customer can determine the equipment level of the module element and it can either be decorated at the factory as a ready-to-move-in apartment or delivered as an unfurnished frame.</a:t>
            </a:r>
            <a:endParaRPr lang="en-US" sz="2400" dirty="0">
              <a:solidFill>
                <a:srgbClr val="456A2C"/>
              </a:solidFill>
            </a:endParaRP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10</a:t>
            </a:fld>
            <a:endParaRPr lang="en-US" sz="2400" spc="120" dirty="0">
              <a:solidFill>
                <a:srgbClr val="1E4D65"/>
              </a:solidFill>
              <a:latin typeface="Glacial Indifference"/>
            </a:endParaRPr>
          </a:p>
        </p:txBody>
      </p:sp>
      <p:pic>
        <p:nvPicPr>
          <p:cNvPr id="1026" name="Picture 2">
            <a:extLst>
              <a:ext uri="{FF2B5EF4-FFF2-40B4-BE49-F238E27FC236}">
                <a16:creationId xmlns:a16="http://schemas.microsoft.com/office/drawing/2014/main" id="{1935767B-89BB-4A07-9407-6C6FF7ED4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754" t="28238" r="3654" b="4364"/>
          <a:stretch>
            <a:fillRect/>
          </a:stretch>
        </p:blipFill>
        <p:spPr bwMode="auto">
          <a:xfrm>
            <a:off x="1215477" y="2541639"/>
            <a:ext cx="6711950" cy="44894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9180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grpSp>
        <p:nvGrpSpPr>
          <p:cNvPr id="3" name="Group 3"/>
          <p:cNvGrpSpPr/>
          <p:nvPr/>
        </p:nvGrpSpPr>
        <p:grpSpPr>
          <a:xfrm>
            <a:off x="1143000" y="-419102"/>
            <a:ext cx="8385423" cy="9597867"/>
            <a:chOff x="254000" y="-211896"/>
            <a:chExt cx="11180564" cy="12512029"/>
          </a:xfrm>
          <a:solidFill>
            <a:schemeClr val="bg1">
              <a:lumMod val="95000"/>
            </a:schemeClr>
          </a:solidFill>
        </p:grpSpPr>
        <p:sp>
          <p:nvSpPr>
            <p:cNvPr id="4" name="AutoShape 4"/>
            <p:cNvSpPr/>
            <p:nvPr/>
          </p:nvSpPr>
          <p:spPr>
            <a:xfrm>
              <a:off x="254000" y="-211896"/>
              <a:ext cx="11180564" cy="12512028"/>
            </a:xfrm>
            <a:prstGeom prst="rect">
              <a:avLst/>
            </a:prstGeom>
            <a:grpFill/>
            <a:ln>
              <a:solidFill>
                <a:schemeClr val="accent3"/>
              </a:solidFill>
            </a:ln>
          </p:spPr>
          <p:txBody>
            <a:bodyPr/>
            <a:lstStyle/>
            <a:p>
              <a:endParaRPr lang="en-US" dirty="0"/>
            </a:p>
          </p:txBody>
        </p:sp>
        <p:sp>
          <p:nvSpPr>
            <p:cNvPr id="5" name="TextBox 5"/>
            <p:cNvSpPr txBox="1"/>
            <p:nvPr/>
          </p:nvSpPr>
          <p:spPr>
            <a:xfrm>
              <a:off x="982007" y="1079022"/>
              <a:ext cx="9216551" cy="2768456"/>
            </a:xfrm>
            <a:prstGeom prst="rect">
              <a:avLst/>
            </a:prstGeom>
            <a:grpFill/>
          </p:spPr>
          <p:txBody>
            <a:bodyPr lIns="0" tIns="0" rIns="0" bIns="0" rtlCol="0" anchor="t">
              <a:spAutoFit/>
            </a:bodyPr>
            <a:lstStyle/>
            <a:p>
              <a:pPr algn="l">
                <a:lnSpc>
                  <a:spcPts val="8370"/>
                </a:lnSpc>
              </a:pPr>
              <a:r>
                <a:rPr lang="en-US" sz="6200" spc="310">
                  <a:solidFill>
                    <a:srgbClr val="456A2C"/>
                  </a:solidFill>
                  <a:latin typeface="League Spartan"/>
                </a:rPr>
                <a:t>PRESENTATION OVERVIEW</a:t>
              </a:r>
              <a:endParaRPr lang="en-US" sz="6200" spc="310" dirty="0">
                <a:solidFill>
                  <a:srgbClr val="456A2C"/>
                </a:solidFill>
                <a:latin typeface="League Spartan"/>
              </a:endParaRPr>
            </a:p>
          </p:txBody>
        </p:sp>
        <p:sp>
          <p:nvSpPr>
            <p:cNvPr id="6" name="TextBox 6"/>
            <p:cNvSpPr txBox="1"/>
            <p:nvPr/>
          </p:nvSpPr>
          <p:spPr>
            <a:xfrm>
              <a:off x="828188" y="7110678"/>
              <a:ext cx="9214823" cy="5189455"/>
            </a:xfrm>
            <a:prstGeom prst="rect">
              <a:avLst/>
            </a:prstGeom>
            <a:grpFill/>
          </p:spPr>
          <p:txBody>
            <a:bodyPr lIns="0" tIns="0" rIns="0" bIns="0" rtlCol="0" anchor="t">
              <a:spAutoFit/>
            </a:bodyPr>
            <a:lstStyle/>
            <a:p>
              <a:pPr marL="342900" indent="-342900">
                <a:lnSpc>
                  <a:spcPts val="3359"/>
                </a:lnSpc>
                <a:buFontTx/>
                <a:buChar char="-"/>
              </a:pPr>
              <a:r>
                <a:rPr lang="en-US" sz="2400" spc="120" dirty="0">
                  <a:solidFill>
                    <a:srgbClr val="456A2C"/>
                  </a:solidFill>
                  <a:latin typeface="Glacial Indifference"/>
                </a:rPr>
                <a:t>Product approval</a:t>
              </a:r>
            </a:p>
            <a:p>
              <a:pPr marL="342900" indent="-342900">
                <a:lnSpc>
                  <a:spcPts val="3359"/>
                </a:lnSpc>
                <a:buFontTx/>
                <a:buChar char="-"/>
              </a:pPr>
              <a:r>
                <a:rPr lang="en-US" sz="2400" spc="120" dirty="0">
                  <a:solidFill>
                    <a:srgbClr val="456A2C"/>
                  </a:solidFill>
                  <a:latin typeface="Glacial Indifference"/>
                </a:rPr>
                <a:t>Eco-labels</a:t>
              </a:r>
            </a:p>
            <a:p>
              <a:pPr marL="342900" indent="-342900">
                <a:lnSpc>
                  <a:spcPts val="3359"/>
                </a:lnSpc>
                <a:buFontTx/>
                <a:buChar char="-"/>
              </a:pPr>
              <a:r>
                <a:rPr lang="en-US" sz="2400" spc="120" dirty="0">
                  <a:solidFill>
                    <a:srgbClr val="456A2C"/>
                  </a:solidFill>
                  <a:latin typeface="Glacial Indifference"/>
                </a:rPr>
                <a:t>Selecting the product</a:t>
              </a:r>
            </a:p>
            <a:p>
              <a:pPr marL="342900" indent="-342900">
                <a:lnSpc>
                  <a:spcPts val="3359"/>
                </a:lnSpc>
                <a:buFontTx/>
                <a:buChar char="-"/>
              </a:pPr>
              <a:r>
                <a:rPr lang="en-US" sz="2400" spc="120" dirty="0">
                  <a:solidFill>
                    <a:srgbClr val="456A2C"/>
                  </a:solidFill>
                  <a:latin typeface="Glacial Indifference"/>
                </a:rPr>
                <a:t>Doors</a:t>
              </a:r>
            </a:p>
            <a:p>
              <a:pPr marL="342900" indent="-342900">
                <a:lnSpc>
                  <a:spcPts val="3359"/>
                </a:lnSpc>
                <a:buFontTx/>
                <a:buChar char="-"/>
              </a:pPr>
              <a:r>
                <a:rPr lang="en-US" sz="2400" spc="120" dirty="0">
                  <a:solidFill>
                    <a:srgbClr val="456A2C"/>
                  </a:solidFill>
                  <a:latin typeface="Glacial Indifference"/>
                </a:rPr>
                <a:t>Windows</a:t>
              </a:r>
            </a:p>
            <a:p>
              <a:pPr marL="342900" indent="-342900">
                <a:lnSpc>
                  <a:spcPts val="3359"/>
                </a:lnSpc>
                <a:buFontTx/>
                <a:buChar char="-"/>
              </a:pPr>
              <a:r>
                <a:rPr lang="en-US" sz="2400" spc="120" dirty="0">
                  <a:solidFill>
                    <a:srgbClr val="456A2C"/>
                  </a:solidFill>
                  <a:latin typeface="Glacial Indifference"/>
                </a:rPr>
                <a:t>Quality of installation</a:t>
              </a:r>
            </a:p>
            <a:p>
              <a:pPr marL="342900" indent="-342900">
                <a:lnSpc>
                  <a:spcPts val="3359"/>
                </a:lnSpc>
                <a:buFontTx/>
                <a:buChar char="-"/>
              </a:pPr>
              <a:r>
                <a:rPr lang="en-US" sz="2400" spc="120" dirty="0">
                  <a:solidFill>
                    <a:srgbClr val="456A2C"/>
                  </a:solidFill>
                  <a:latin typeface="Glacial Indifference"/>
                </a:rPr>
                <a:t>Benefits</a:t>
              </a:r>
            </a:p>
            <a:p>
              <a:pPr marL="342900" indent="-342900">
                <a:lnSpc>
                  <a:spcPts val="3359"/>
                </a:lnSpc>
                <a:buFontTx/>
                <a:buChar char="-"/>
              </a:pPr>
              <a:r>
                <a:rPr lang="en-US" sz="2400" spc="120" dirty="0">
                  <a:solidFill>
                    <a:srgbClr val="456A2C"/>
                  </a:solidFill>
                  <a:latin typeface="Glacial Indifference"/>
                </a:rPr>
                <a:t>Module element</a:t>
              </a:r>
            </a:p>
            <a:p>
              <a:pPr marL="342900" indent="-342900">
                <a:lnSpc>
                  <a:spcPts val="3359"/>
                </a:lnSpc>
                <a:buFontTx/>
                <a:buChar char="-"/>
              </a:pPr>
              <a:r>
                <a:rPr lang="en-US" sz="2400" spc="120" dirty="0">
                  <a:solidFill>
                    <a:srgbClr val="456A2C"/>
                  </a:solidFill>
                  <a:latin typeface="Glacial Indifference"/>
                </a:rPr>
                <a:t>Frequently asked questions</a:t>
              </a:r>
            </a:p>
          </p:txBody>
        </p:sp>
        <p:sp>
          <p:nvSpPr>
            <p:cNvPr id="7" name="TextBox 7"/>
            <p:cNvSpPr txBox="1"/>
            <p:nvPr/>
          </p:nvSpPr>
          <p:spPr>
            <a:xfrm>
              <a:off x="827235" y="5651022"/>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Topics covered</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pic>
        <p:nvPicPr>
          <p:cNvPr id="14" name="Kuva 13" descr="Kuva, joka sisältää kohteen rakennus, istuminen, auto, bussi&#10;&#10;Kuvaus luotu automaattisesti">
            <a:extLst>
              <a:ext uri="{FF2B5EF4-FFF2-40B4-BE49-F238E27FC236}">
                <a16:creationId xmlns:a16="http://schemas.microsoft.com/office/drawing/2014/main" id="{0DD7106C-E174-4258-BF9B-4465411B1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363747" y="1151853"/>
            <a:ext cx="9214823" cy="69111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525001" y="278222"/>
            <a:ext cx="8580600" cy="5200142"/>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A construction product is a product that is firmly integrated into buildings, such as a concrete element, window, steel structure, or lumber.</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The conformity of construction products is indicated by the CE marking if the product falls within the scope of a harmonized product standard or if the manufacturer has applied for the European Technical Assessment.</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Construction products must be safe and in accordance with the principles of sustainable development and must not be harmful to health.</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2123658"/>
          </a:xfrm>
          <a:prstGeom prst="rect">
            <a:avLst/>
          </a:prstGeom>
        </p:spPr>
        <p:txBody>
          <a:bodyPr lIns="0" tIns="0" rIns="0" bIns="0" rtlCol="0" anchor="t">
            <a:spAutoFit/>
          </a:bodyPr>
          <a:lstStyle/>
          <a:p>
            <a:pPr algn="l">
              <a:lnSpc>
                <a:spcPts val="8370"/>
              </a:lnSpc>
            </a:pPr>
            <a:r>
              <a:rPr lang="en-US" sz="6200" spc="310" dirty="0">
                <a:solidFill>
                  <a:schemeClr val="bg1"/>
                </a:solidFill>
                <a:latin typeface="League Spartan"/>
              </a:rPr>
              <a:t>Product approval</a:t>
            </a: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276342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9641559" y="647700"/>
            <a:ext cx="8385422" cy="5714025"/>
            <a:chOff x="-1" y="-139987"/>
            <a:chExt cx="9490469" cy="5577322"/>
          </a:xfrm>
        </p:grpSpPr>
        <p:sp>
          <p:nvSpPr>
            <p:cNvPr id="3" name="TextBox 3"/>
            <p:cNvSpPr txBox="1"/>
            <p:nvPr/>
          </p:nvSpPr>
          <p:spPr>
            <a:xfrm>
              <a:off x="-1" y="-139987"/>
              <a:ext cx="9490469" cy="4224562"/>
            </a:xfrm>
            <a:prstGeom prst="rect">
              <a:avLst/>
            </a:prstGeom>
          </p:spPr>
          <p:txBody>
            <a:bodyPr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You should use eco-labels to identify and choose an environmentally friendly product.</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The most common eco-labels in the Nordic countries are the Swan Label and the EU Ecolabel.</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The above brands differ from many other brands by setting strict and absolute requirements for manufacturing, as well as considering the entire life cycle of the product and its environmental impact.</a:t>
              </a:r>
            </a:p>
          </p:txBody>
        </p:sp>
        <p:sp>
          <p:nvSpPr>
            <p:cNvPr id="7" name="TextBox 7"/>
            <p:cNvSpPr txBox="1"/>
            <p:nvPr/>
          </p:nvSpPr>
          <p:spPr>
            <a:xfrm>
              <a:off x="-1" y="5043042"/>
              <a:ext cx="9490469" cy="394293"/>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endParaRPr lang="fi-FI" sz="2400" spc="120" dirty="0">
                <a:solidFill>
                  <a:srgbClr val="456A2C"/>
                </a:solidFill>
                <a:latin typeface="Glacial Indifference"/>
              </a:endParaRPr>
            </a:p>
          </p:txBody>
        </p:sp>
      </p:grpSp>
      <p:grpSp>
        <p:nvGrpSpPr>
          <p:cNvPr id="9" name="Group 9"/>
          <p:cNvGrpSpPr/>
          <p:nvPr/>
        </p:nvGrpSpPr>
        <p:grpSpPr>
          <a:xfrm>
            <a:off x="1024110" y="-277325"/>
            <a:ext cx="8385423" cy="4008151"/>
            <a:chOff x="-6120" y="48856"/>
            <a:chExt cx="11180564" cy="5344200"/>
          </a:xfrm>
          <a:solidFill>
            <a:srgbClr val="52584D"/>
          </a:solidFill>
        </p:grpSpPr>
        <p:sp>
          <p:nvSpPr>
            <p:cNvPr id="10" name="AutoShape 10"/>
            <p:cNvSpPr/>
            <p:nvPr/>
          </p:nvSpPr>
          <p:spPr>
            <a:xfrm>
              <a:off x="-6120" y="48856"/>
              <a:ext cx="11180564" cy="5344200"/>
            </a:xfrm>
            <a:prstGeom prst="rect">
              <a:avLst/>
            </a:prstGeom>
            <a:grpFill/>
          </p:spPr>
        </p:sp>
        <p:sp>
          <p:nvSpPr>
            <p:cNvPr id="11" name="TextBox 11"/>
            <p:cNvSpPr txBox="1"/>
            <p:nvPr/>
          </p:nvSpPr>
          <p:spPr>
            <a:xfrm>
              <a:off x="457200" y="1721908"/>
              <a:ext cx="10717244" cy="1395253"/>
            </a:xfrm>
            <a:prstGeom prst="rect">
              <a:avLst/>
            </a:prstGeom>
            <a:grpFill/>
          </p:spPr>
          <p:txBody>
            <a:bodyPr wrap="square" lIns="0" tIns="0" rIns="0" bIns="0" rtlCol="0" anchor="t">
              <a:spAutoFit/>
            </a:bodyPr>
            <a:lstStyle/>
            <a:p>
              <a:pPr algn="l">
                <a:lnSpc>
                  <a:spcPts val="8370"/>
                </a:lnSpc>
              </a:pPr>
              <a:r>
                <a:rPr lang="en-US" sz="6200" spc="310" dirty="0">
                  <a:solidFill>
                    <a:srgbClr val="FEFFF8"/>
                  </a:solidFill>
                  <a:latin typeface="League Spartan"/>
                </a:rPr>
                <a:t>Eco-labels</a:t>
              </a: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pic>
        <p:nvPicPr>
          <p:cNvPr id="6" name="Kuva 5" descr="Kuva, joka sisältää kohteen piirtäminen&#10;&#10;Kuvaus luotu automaattisesti">
            <a:extLst>
              <a:ext uri="{FF2B5EF4-FFF2-40B4-BE49-F238E27FC236}">
                <a16:creationId xmlns:a16="http://schemas.microsoft.com/office/drawing/2014/main" id="{82FA5BD0-68C6-4EB0-A230-2A6B6DEB3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5229586"/>
            <a:ext cx="2777143" cy="3240000"/>
          </a:xfrm>
          <a:prstGeom prst="rect">
            <a:avLst/>
          </a:prstGeom>
        </p:spPr>
      </p:pic>
      <p:pic>
        <p:nvPicPr>
          <p:cNvPr id="12" name="Kuva 11">
            <a:extLst>
              <a:ext uri="{FF2B5EF4-FFF2-40B4-BE49-F238E27FC236}">
                <a16:creationId xmlns:a16="http://schemas.microsoft.com/office/drawing/2014/main" id="{4B046D1E-F23A-49A6-AC05-F7A7D8694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000" y="5229586"/>
            <a:ext cx="3240000" cy="324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68164" y="953576"/>
            <a:ext cx="8385423" cy="6944209"/>
          </a:xfrm>
          <a:prstGeom prst="rect">
            <a:avLst/>
          </a:prstGeom>
        </p:spPr>
        <p:txBody>
          <a:bodyPr wrap="square" lIns="0" tIns="0" rIns="0" bIns="0" rtlCol="0" anchor="t">
            <a:spAutoFit/>
          </a:bodyPr>
          <a:lstStyle/>
          <a:p>
            <a:pPr>
              <a:lnSpc>
                <a:spcPts val="3359"/>
              </a:lnSpc>
            </a:pPr>
            <a:r>
              <a:rPr lang="en-US" sz="2400" b="1" spc="120" dirty="0">
                <a:solidFill>
                  <a:srgbClr val="456A2C"/>
                </a:solidFill>
                <a:latin typeface="Glacial Indifference"/>
              </a:rPr>
              <a:t>Things to consider when choosing construction products</a:t>
            </a:r>
          </a:p>
          <a:p>
            <a:pPr>
              <a:lnSpc>
                <a:spcPts val="3359"/>
              </a:lnSpc>
            </a:pPr>
            <a:endParaRPr lang="en-US"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Dimensioning</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U-value</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Fire safety</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Sound insulation</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UV and weather protection</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Fixation</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Sealing</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Thermal insulation</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Seaming</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Possible additional installations</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Safety in use</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Service life</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Maintenance during operation</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2123658"/>
          </a:xfrm>
          <a:prstGeom prst="rect">
            <a:avLst/>
          </a:prstGeom>
        </p:spPr>
        <p:txBody>
          <a:bodyPr lIns="0" tIns="0" rIns="0" bIns="0" rtlCol="0" anchor="t">
            <a:spAutoFit/>
          </a:bodyPr>
          <a:lstStyle/>
          <a:p>
            <a:pPr algn="l">
              <a:lnSpc>
                <a:spcPts val="8370"/>
              </a:lnSpc>
            </a:pPr>
            <a:r>
              <a:rPr lang="en-US" sz="6200" spc="310" dirty="0">
                <a:solidFill>
                  <a:schemeClr val="bg1"/>
                </a:solidFill>
                <a:latin typeface="League Spartan"/>
              </a:rPr>
              <a:t>Selecting the product</a:t>
            </a: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673977" y="163218"/>
            <a:ext cx="8534400" cy="9560309"/>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The doors are made of plywood as well as press plates of different grades, which react only slightly to fluctuations in air humidity and temperature.</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Doors are required for fire resistance, heat release (U-value) and sound insulation (dB value).</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Balcony window doors have a more common aluminum coating on the outside, this product is also called a landscape door.</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The door includes a door leaf and frame and any surrounding parts of similar frame structure, as well as hinges, locks and other fittings and seals.</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The inner door is a door (intermediate door or mezzanine door) to be installed inside the building.</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An exterior door is a door on the facade of a building that leads from the exterior to the inside of the building. A window door is an exterior door with a glass opening.</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2831544"/>
            </a:xfrm>
            <a:prstGeom prst="rect">
              <a:avLst/>
            </a:prstGeom>
          </p:spPr>
          <p:txBody>
            <a:bodyPr lIns="0" tIns="0" rIns="0" bIns="0" rtlCol="0" anchor="t">
              <a:spAutoFit/>
            </a:bodyPr>
            <a:lstStyle/>
            <a:p>
              <a:pPr algn="l">
                <a:lnSpc>
                  <a:spcPts val="8370"/>
                </a:lnSpc>
              </a:pPr>
              <a:r>
                <a:rPr lang="en-US" sz="6200" spc="310" dirty="0">
                  <a:solidFill>
                    <a:schemeClr val="bg1"/>
                  </a:solidFill>
                  <a:latin typeface="League Spartan"/>
                </a:rPr>
                <a:t>Construction product</a:t>
              </a: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0" name="TextBox 9">
            <a:extLst>
              <a:ext uri="{FF2B5EF4-FFF2-40B4-BE49-F238E27FC236}">
                <a16:creationId xmlns:a16="http://schemas.microsoft.com/office/drawing/2014/main" id="{E226AA27-E55F-4572-B0AE-EAB7F8863517}"/>
              </a:ext>
            </a:extLst>
          </p:cNvPr>
          <p:cNvSpPr txBox="1"/>
          <p:nvPr/>
        </p:nvSpPr>
        <p:spPr>
          <a:xfrm>
            <a:off x="1917605" y="3556978"/>
            <a:ext cx="6911833" cy="615553"/>
          </a:xfrm>
          <a:prstGeom prst="rect">
            <a:avLst/>
          </a:prstGeom>
        </p:spPr>
        <p:txBody>
          <a:bodyPr lIns="0" tIns="0" rIns="0" bIns="0" rtlCol="0" anchor="t">
            <a:spAutoFit/>
          </a:bodyPr>
          <a:lstStyle/>
          <a:p>
            <a:pPr algn="l">
              <a:lnSpc>
                <a:spcPts val="4810"/>
              </a:lnSpc>
            </a:pPr>
            <a:r>
              <a:rPr lang="en-US" sz="3700" spc="185" dirty="0">
                <a:solidFill>
                  <a:schemeClr val="bg1"/>
                </a:solidFill>
                <a:latin typeface="League Spartan"/>
              </a:rPr>
              <a:t>DOORS</a:t>
            </a:r>
          </a:p>
        </p:txBody>
      </p:sp>
    </p:spTree>
    <p:extLst>
      <p:ext uri="{BB962C8B-B14F-4D97-AF65-F5344CB8AC3E}">
        <p14:creationId xmlns:p14="http://schemas.microsoft.com/office/powerpoint/2010/main" val="305921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710969" y="581353"/>
            <a:ext cx="8534400" cy="9560309"/>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When installing a window, special care is required in tapping the gap between the window frame and the wall and in making the connection between the frame and the air barrier.</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Conventional new windows have 3-4 glasses, the best windows usually have 4 glasses, as well as a selective film, as well as heat insulating between the glasses.</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fi-FI" sz="2400" spc="120" dirty="0" err="1">
                <a:solidFill>
                  <a:srgbClr val="456A2C"/>
                </a:solidFill>
                <a:latin typeface="Glacial Indifference"/>
              </a:rPr>
              <a:t>Standardized</a:t>
            </a:r>
            <a:r>
              <a:rPr lang="fi-FI" sz="2400" spc="120" dirty="0">
                <a:solidFill>
                  <a:srgbClr val="456A2C"/>
                </a:solidFill>
                <a:latin typeface="Glacial Indifference"/>
              </a:rPr>
              <a:t> </a:t>
            </a:r>
            <a:r>
              <a:rPr lang="fi-FI" sz="2400" spc="120" dirty="0" err="1">
                <a:solidFill>
                  <a:srgbClr val="456A2C"/>
                </a:solidFill>
                <a:latin typeface="Glacial Indifference"/>
              </a:rPr>
              <a:t>window</a:t>
            </a:r>
            <a:r>
              <a:rPr lang="fi-FI" sz="2400" spc="120" dirty="0">
                <a:solidFill>
                  <a:srgbClr val="456A2C"/>
                </a:solidFill>
                <a:latin typeface="Glacial Indifference"/>
              </a:rPr>
              <a:t> </a:t>
            </a:r>
            <a:r>
              <a:rPr lang="fi-FI" sz="2400" spc="120" dirty="0" err="1">
                <a:solidFill>
                  <a:srgbClr val="456A2C"/>
                </a:solidFill>
                <a:latin typeface="Glacial Indifference"/>
              </a:rPr>
              <a:t>types</a:t>
            </a:r>
            <a:r>
              <a:rPr lang="fi-FI" sz="2400" spc="120" dirty="0">
                <a:solidFill>
                  <a:srgbClr val="456A2C"/>
                </a:solidFill>
                <a:latin typeface="Glacial Indifference"/>
              </a:rPr>
              <a:t>:</a:t>
            </a: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MS - 2-glass </a:t>
            </a:r>
            <a:r>
              <a:rPr lang="fi-FI" sz="2400" spc="120" dirty="0" err="1">
                <a:solidFill>
                  <a:srgbClr val="456A2C"/>
                </a:solidFill>
                <a:latin typeface="Glacial Indifference"/>
              </a:rPr>
              <a:t>window</a:t>
            </a:r>
            <a:r>
              <a:rPr lang="fi-FI" sz="2400" spc="120" dirty="0">
                <a:solidFill>
                  <a:srgbClr val="456A2C"/>
                </a:solidFill>
                <a:latin typeface="Glacial Indifference"/>
              </a:rPr>
              <a:t> </a:t>
            </a:r>
            <a:r>
              <a:rPr lang="fi-FI" sz="2400" spc="120" dirty="0" err="1">
                <a:solidFill>
                  <a:srgbClr val="456A2C"/>
                </a:solidFill>
                <a:latin typeface="Glacial Indifference"/>
              </a:rPr>
              <a:t>that</a:t>
            </a:r>
            <a:r>
              <a:rPr lang="fi-FI" sz="2400" spc="120" dirty="0">
                <a:solidFill>
                  <a:srgbClr val="456A2C"/>
                </a:solidFill>
                <a:latin typeface="Glacial Indifference"/>
              </a:rPr>
              <a:t> </a:t>
            </a:r>
            <a:r>
              <a:rPr lang="fi-FI" sz="2400" spc="120" dirty="0" err="1">
                <a:solidFill>
                  <a:srgbClr val="456A2C"/>
                </a:solidFill>
                <a:latin typeface="Glacial Indifference"/>
              </a:rPr>
              <a:t>opens</a:t>
            </a:r>
            <a:endParaRPr lang="fi-FI" sz="2400" spc="120" dirty="0">
              <a:solidFill>
                <a:srgbClr val="456A2C"/>
              </a:solidFill>
              <a:latin typeface="Glacial Indifference"/>
            </a:endParaRP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MSU - In-out 2-glass </a:t>
            </a:r>
            <a:r>
              <a:rPr lang="fi-FI" sz="2400" spc="120" dirty="0" err="1">
                <a:solidFill>
                  <a:srgbClr val="456A2C"/>
                </a:solidFill>
                <a:latin typeface="Glacial Indifference"/>
              </a:rPr>
              <a:t>window</a:t>
            </a:r>
            <a:endParaRPr lang="fi-FI" sz="2400" spc="120" dirty="0">
              <a:solidFill>
                <a:srgbClr val="456A2C"/>
              </a:solidFill>
              <a:latin typeface="Glacial Indifference"/>
            </a:endParaRP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MSK - </a:t>
            </a:r>
            <a:r>
              <a:rPr lang="fi-FI" sz="2400" spc="120" dirty="0" err="1">
                <a:solidFill>
                  <a:srgbClr val="456A2C"/>
                </a:solidFill>
                <a:latin typeface="Glacial Indifference"/>
              </a:rPr>
              <a:t>Opening</a:t>
            </a:r>
            <a:r>
              <a:rPr lang="fi-FI" sz="2400" spc="120" dirty="0">
                <a:solidFill>
                  <a:srgbClr val="456A2C"/>
                </a:solidFill>
                <a:latin typeface="Glacial Indifference"/>
              </a:rPr>
              <a:t> 3-glass </a:t>
            </a:r>
            <a:r>
              <a:rPr lang="fi-FI" sz="2400" spc="120" dirty="0" err="1">
                <a:solidFill>
                  <a:srgbClr val="456A2C"/>
                </a:solidFill>
                <a:latin typeface="Glacial Indifference"/>
              </a:rPr>
              <a:t>window</a:t>
            </a:r>
            <a:r>
              <a:rPr lang="fi-FI" sz="2400" spc="120" dirty="0">
                <a:solidFill>
                  <a:srgbClr val="456A2C"/>
                </a:solidFill>
                <a:latin typeface="Glacial Indifference"/>
              </a:rPr>
              <a:t>.</a:t>
            </a: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MSE - </a:t>
            </a:r>
            <a:r>
              <a:rPr lang="fi-FI" sz="2400" spc="120" dirty="0" err="1">
                <a:solidFill>
                  <a:srgbClr val="456A2C"/>
                </a:solidFill>
                <a:latin typeface="Glacial Indifference"/>
              </a:rPr>
              <a:t>Retractable</a:t>
            </a:r>
            <a:r>
              <a:rPr lang="fi-FI" sz="2400" spc="120" dirty="0">
                <a:solidFill>
                  <a:srgbClr val="456A2C"/>
                </a:solidFill>
                <a:latin typeface="Glacial Indifference"/>
              </a:rPr>
              <a:t> 2-frame 3-glass </a:t>
            </a:r>
            <a:r>
              <a:rPr lang="fi-FI" sz="2400" spc="120" dirty="0" err="1">
                <a:solidFill>
                  <a:srgbClr val="456A2C"/>
                </a:solidFill>
                <a:latin typeface="Glacial Indifference"/>
              </a:rPr>
              <a:t>window</a:t>
            </a:r>
            <a:endParaRPr lang="fi-FI" sz="2400" spc="120" dirty="0">
              <a:solidFill>
                <a:srgbClr val="456A2C"/>
              </a:solidFill>
              <a:latin typeface="Glacial Indifference"/>
            </a:endParaRP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MS2E - </a:t>
            </a:r>
            <a:r>
              <a:rPr lang="fi-FI" sz="2400" spc="120" dirty="0" err="1">
                <a:solidFill>
                  <a:srgbClr val="456A2C"/>
                </a:solidFill>
                <a:latin typeface="Glacial Indifference"/>
              </a:rPr>
              <a:t>Retractable</a:t>
            </a:r>
            <a:r>
              <a:rPr lang="fi-FI" sz="2400" spc="120" dirty="0">
                <a:solidFill>
                  <a:srgbClr val="456A2C"/>
                </a:solidFill>
                <a:latin typeface="Glacial Indifference"/>
              </a:rPr>
              <a:t> 2-frame 4-glass </a:t>
            </a:r>
            <a:r>
              <a:rPr lang="fi-FI" sz="2400" spc="120" dirty="0" err="1">
                <a:solidFill>
                  <a:srgbClr val="456A2C"/>
                </a:solidFill>
                <a:latin typeface="Glacial Indifference"/>
              </a:rPr>
              <a:t>window</a:t>
            </a:r>
            <a:r>
              <a:rPr lang="fi-FI" sz="2400" spc="120" dirty="0">
                <a:solidFill>
                  <a:srgbClr val="456A2C"/>
                </a:solidFill>
                <a:latin typeface="Glacial Indifference"/>
              </a:rPr>
              <a:t>.</a:t>
            </a: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MEK - </a:t>
            </a:r>
            <a:r>
              <a:rPr lang="fi-FI" sz="2400" spc="120" dirty="0" err="1">
                <a:solidFill>
                  <a:srgbClr val="456A2C"/>
                </a:solidFill>
                <a:latin typeface="Glacial Indifference"/>
              </a:rPr>
              <a:t>Fixed</a:t>
            </a:r>
            <a:r>
              <a:rPr lang="fi-FI" sz="2400" spc="120" dirty="0">
                <a:solidFill>
                  <a:srgbClr val="456A2C"/>
                </a:solidFill>
                <a:latin typeface="Glacial Indifference"/>
              </a:rPr>
              <a:t> </a:t>
            </a:r>
            <a:r>
              <a:rPr lang="fi-FI" sz="2400" spc="120" dirty="0" err="1">
                <a:solidFill>
                  <a:srgbClr val="456A2C"/>
                </a:solidFill>
                <a:latin typeface="Glacial Indifference"/>
              </a:rPr>
              <a:t>window</a:t>
            </a:r>
            <a:r>
              <a:rPr lang="fi-FI" sz="2400" spc="120" dirty="0">
                <a:solidFill>
                  <a:srgbClr val="456A2C"/>
                </a:solidFill>
                <a:latin typeface="Glacial Indifference"/>
              </a:rPr>
              <a:t> </a:t>
            </a:r>
            <a:r>
              <a:rPr lang="fi-FI" sz="2400" spc="120" dirty="0" err="1">
                <a:solidFill>
                  <a:srgbClr val="456A2C"/>
                </a:solidFill>
                <a:latin typeface="Glacial Indifference"/>
              </a:rPr>
              <a:t>glazed</a:t>
            </a:r>
            <a:r>
              <a:rPr lang="fi-FI" sz="2400" spc="120" dirty="0">
                <a:solidFill>
                  <a:srgbClr val="456A2C"/>
                </a:solidFill>
                <a:latin typeface="Glacial Indifference"/>
              </a:rPr>
              <a:t> </a:t>
            </a:r>
            <a:r>
              <a:rPr lang="fi-FI" sz="2400" spc="120" dirty="0" err="1">
                <a:solidFill>
                  <a:srgbClr val="456A2C"/>
                </a:solidFill>
                <a:latin typeface="Glacial Indifference"/>
              </a:rPr>
              <a:t>with</a:t>
            </a:r>
            <a:r>
              <a:rPr lang="fi-FI" sz="2400" spc="120" dirty="0">
                <a:solidFill>
                  <a:srgbClr val="456A2C"/>
                </a:solidFill>
                <a:latin typeface="Glacial Indifference"/>
              </a:rPr>
              <a:t> a </a:t>
            </a:r>
            <a:r>
              <a:rPr lang="fi-FI" sz="2400" spc="120" dirty="0" err="1">
                <a:solidFill>
                  <a:srgbClr val="456A2C"/>
                </a:solidFill>
                <a:latin typeface="Glacial Indifference"/>
              </a:rPr>
              <a:t>fixed</a:t>
            </a:r>
            <a:r>
              <a:rPr lang="fi-FI" sz="2400" spc="120" dirty="0">
                <a:solidFill>
                  <a:srgbClr val="456A2C"/>
                </a:solidFill>
                <a:latin typeface="Glacial Indifference"/>
              </a:rPr>
              <a:t> </a:t>
            </a:r>
            <a:r>
              <a:rPr lang="fi-FI" sz="2400" spc="120" dirty="0" err="1">
                <a:solidFill>
                  <a:srgbClr val="456A2C"/>
                </a:solidFill>
                <a:latin typeface="Glacial Indifference"/>
              </a:rPr>
              <a:t>solid</a:t>
            </a:r>
            <a:r>
              <a:rPr lang="fi-FI" sz="2400" spc="120" dirty="0">
                <a:solidFill>
                  <a:srgbClr val="456A2C"/>
                </a:solidFill>
                <a:latin typeface="Glacial Indifference"/>
              </a:rPr>
              <a:t> </a:t>
            </a:r>
            <a:r>
              <a:rPr lang="fi-FI" sz="2400" spc="120" dirty="0" err="1">
                <a:solidFill>
                  <a:srgbClr val="456A2C"/>
                </a:solidFill>
                <a:latin typeface="Glacial Indifference"/>
              </a:rPr>
              <a:t>glass</a:t>
            </a:r>
            <a:r>
              <a:rPr lang="fi-FI" sz="2400" spc="120" dirty="0">
                <a:solidFill>
                  <a:srgbClr val="456A2C"/>
                </a:solidFill>
                <a:latin typeface="Glacial Indifference"/>
              </a:rPr>
              <a:t> </a:t>
            </a:r>
            <a:r>
              <a:rPr lang="fi-FI" sz="2400" spc="120" dirty="0" err="1">
                <a:solidFill>
                  <a:srgbClr val="456A2C"/>
                </a:solidFill>
                <a:latin typeface="Glacial Indifference"/>
              </a:rPr>
              <a:t>element</a:t>
            </a:r>
            <a:r>
              <a:rPr lang="fi-FI" sz="2400" spc="120" dirty="0">
                <a:solidFill>
                  <a:srgbClr val="456A2C"/>
                </a:solidFill>
                <a:latin typeface="Glacial Indifference"/>
              </a:rPr>
              <a:t>.</a:t>
            </a: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SE - </a:t>
            </a:r>
            <a:r>
              <a:rPr lang="fi-FI" sz="2400" spc="120" dirty="0" err="1">
                <a:solidFill>
                  <a:srgbClr val="456A2C"/>
                </a:solidFill>
                <a:latin typeface="Glacial Indifference"/>
              </a:rPr>
              <a:t>Opening</a:t>
            </a:r>
            <a:r>
              <a:rPr lang="fi-FI" sz="2400" spc="120" dirty="0">
                <a:solidFill>
                  <a:srgbClr val="456A2C"/>
                </a:solidFill>
                <a:latin typeface="Glacial Indifference"/>
              </a:rPr>
              <a:t> single-</a:t>
            </a:r>
            <a:r>
              <a:rPr lang="fi-FI" sz="2400" spc="120" dirty="0" err="1">
                <a:solidFill>
                  <a:srgbClr val="456A2C"/>
                </a:solidFill>
                <a:latin typeface="Glacial Indifference"/>
              </a:rPr>
              <a:t>frame</a:t>
            </a:r>
            <a:r>
              <a:rPr lang="fi-FI" sz="2400" spc="120" dirty="0">
                <a:solidFill>
                  <a:srgbClr val="456A2C"/>
                </a:solidFill>
                <a:latin typeface="Glacial Indifference"/>
              </a:rPr>
              <a:t> </a:t>
            </a:r>
            <a:r>
              <a:rPr lang="fi-FI" sz="2400" spc="120" dirty="0" err="1">
                <a:solidFill>
                  <a:srgbClr val="456A2C"/>
                </a:solidFill>
                <a:latin typeface="Glacial Indifference"/>
              </a:rPr>
              <a:t>window</a:t>
            </a:r>
            <a:r>
              <a:rPr lang="fi-FI" sz="2400" spc="120" dirty="0">
                <a:solidFill>
                  <a:srgbClr val="456A2C"/>
                </a:solidFill>
                <a:latin typeface="Glacial Indifference"/>
              </a:rPr>
              <a:t> </a:t>
            </a:r>
            <a:r>
              <a:rPr lang="fi-FI" sz="2400" spc="120" dirty="0" err="1">
                <a:solidFill>
                  <a:srgbClr val="456A2C"/>
                </a:solidFill>
                <a:latin typeface="Glacial Indifference"/>
              </a:rPr>
              <a:t>glazed</a:t>
            </a:r>
            <a:r>
              <a:rPr lang="fi-FI" sz="2400" spc="120" dirty="0">
                <a:solidFill>
                  <a:srgbClr val="456A2C"/>
                </a:solidFill>
                <a:latin typeface="Glacial Indifference"/>
              </a:rPr>
              <a:t> </a:t>
            </a:r>
            <a:r>
              <a:rPr lang="fi-FI" sz="2400" spc="120" dirty="0" err="1">
                <a:solidFill>
                  <a:srgbClr val="456A2C"/>
                </a:solidFill>
                <a:latin typeface="Glacial Indifference"/>
              </a:rPr>
              <a:t>with</a:t>
            </a:r>
            <a:r>
              <a:rPr lang="fi-FI" sz="2400" spc="120" dirty="0">
                <a:solidFill>
                  <a:srgbClr val="456A2C"/>
                </a:solidFill>
                <a:latin typeface="Glacial Indifference"/>
              </a:rPr>
              <a:t> 2- </a:t>
            </a:r>
            <a:r>
              <a:rPr lang="fi-FI" sz="2400" spc="120" dirty="0" err="1">
                <a:solidFill>
                  <a:srgbClr val="456A2C"/>
                </a:solidFill>
                <a:latin typeface="Glacial Indifference"/>
              </a:rPr>
              <a:t>or</a:t>
            </a:r>
            <a:r>
              <a:rPr lang="fi-FI" sz="2400" spc="120" dirty="0">
                <a:solidFill>
                  <a:srgbClr val="456A2C"/>
                </a:solidFill>
                <a:latin typeface="Glacial Indifference"/>
              </a:rPr>
              <a:t> 3-pane </a:t>
            </a:r>
            <a:r>
              <a:rPr lang="fi-FI" sz="2400" spc="120" dirty="0" err="1">
                <a:solidFill>
                  <a:srgbClr val="456A2C"/>
                </a:solidFill>
                <a:latin typeface="Glacial Indifference"/>
              </a:rPr>
              <a:t>solid</a:t>
            </a:r>
            <a:r>
              <a:rPr lang="fi-FI" sz="2400" spc="120" dirty="0">
                <a:solidFill>
                  <a:srgbClr val="456A2C"/>
                </a:solidFill>
                <a:latin typeface="Glacial Indifference"/>
              </a:rPr>
              <a:t> </a:t>
            </a:r>
            <a:r>
              <a:rPr lang="fi-FI" sz="2400" spc="120" dirty="0" err="1">
                <a:solidFill>
                  <a:srgbClr val="456A2C"/>
                </a:solidFill>
                <a:latin typeface="Glacial Indifference"/>
              </a:rPr>
              <a:t>glass</a:t>
            </a:r>
            <a:r>
              <a:rPr lang="fi-FI" sz="2400" spc="120" dirty="0">
                <a:solidFill>
                  <a:srgbClr val="456A2C"/>
                </a:solidFill>
                <a:latin typeface="Glacial Indifference"/>
              </a:rPr>
              <a:t>.</a:t>
            </a: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DK - </a:t>
            </a:r>
            <a:r>
              <a:rPr lang="fi-FI" sz="2400" spc="120" dirty="0" err="1">
                <a:solidFill>
                  <a:srgbClr val="456A2C"/>
                </a:solidFill>
                <a:latin typeface="Glacial Indifference"/>
              </a:rPr>
              <a:t>Swivel-tilted</a:t>
            </a:r>
            <a:r>
              <a:rPr lang="fi-FI" sz="2400" spc="120" dirty="0">
                <a:solidFill>
                  <a:srgbClr val="456A2C"/>
                </a:solidFill>
                <a:latin typeface="Glacial Indifference"/>
              </a:rPr>
              <a:t>, </a:t>
            </a:r>
            <a:r>
              <a:rPr lang="fi-FI" sz="2400" spc="120" dirty="0" err="1">
                <a:solidFill>
                  <a:srgbClr val="456A2C"/>
                </a:solidFill>
                <a:latin typeface="Glacial Indifference"/>
              </a:rPr>
              <a:t>e.g</a:t>
            </a:r>
            <a:r>
              <a:rPr lang="fi-FI" sz="2400" spc="120" dirty="0">
                <a:solidFill>
                  <a:srgbClr val="456A2C"/>
                </a:solidFill>
                <a:latin typeface="Glacial Indifference"/>
              </a:rPr>
              <a:t>., side-</a:t>
            </a:r>
            <a:r>
              <a:rPr lang="fi-FI" sz="2400" spc="120" dirty="0" err="1">
                <a:solidFill>
                  <a:srgbClr val="456A2C"/>
                </a:solidFill>
                <a:latin typeface="Glacial Indifference"/>
              </a:rPr>
              <a:t>hinged</a:t>
            </a:r>
            <a:r>
              <a:rPr lang="fi-FI" sz="2400" spc="120" dirty="0">
                <a:solidFill>
                  <a:srgbClr val="456A2C"/>
                </a:solidFill>
                <a:latin typeface="Glacial Indifference"/>
              </a:rPr>
              <a:t> </a:t>
            </a:r>
            <a:r>
              <a:rPr lang="fi-FI" sz="2400" spc="120" dirty="0" err="1">
                <a:solidFill>
                  <a:srgbClr val="456A2C"/>
                </a:solidFill>
                <a:latin typeface="Glacial Indifference"/>
              </a:rPr>
              <a:t>tilt</a:t>
            </a:r>
            <a:r>
              <a:rPr lang="fi-FI" sz="2400" spc="120" dirty="0">
                <a:solidFill>
                  <a:srgbClr val="456A2C"/>
                </a:solidFill>
                <a:latin typeface="Glacial Indifference"/>
              </a:rPr>
              <a:t>-and-</a:t>
            </a:r>
            <a:r>
              <a:rPr lang="fi-FI" sz="2400" spc="120" dirty="0" err="1">
                <a:solidFill>
                  <a:srgbClr val="456A2C"/>
                </a:solidFill>
                <a:latin typeface="Glacial Indifference"/>
              </a:rPr>
              <a:t>turn</a:t>
            </a:r>
            <a:r>
              <a:rPr lang="fi-FI" sz="2400" spc="120" dirty="0">
                <a:solidFill>
                  <a:srgbClr val="456A2C"/>
                </a:solidFill>
                <a:latin typeface="Glacial Indifference"/>
              </a:rPr>
              <a:t> </a:t>
            </a:r>
            <a:r>
              <a:rPr lang="fi-FI" sz="2400" spc="120" dirty="0" err="1">
                <a:solidFill>
                  <a:srgbClr val="456A2C"/>
                </a:solidFill>
                <a:latin typeface="Glacial Indifference"/>
              </a:rPr>
              <a:t>window</a:t>
            </a:r>
            <a:r>
              <a:rPr lang="fi-FI" sz="2400" spc="120" dirty="0">
                <a:solidFill>
                  <a:srgbClr val="456A2C"/>
                </a:solidFill>
                <a:latin typeface="Glacial Indifference"/>
              </a:rPr>
              <a:t>, </a:t>
            </a:r>
            <a:r>
              <a:rPr lang="fi-FI" sz="2400" spc="120" dirty="0" err="1">
                <a:solidFill>
                  <a:srgbClr val="456A2C"/>
                </a:solidFill>
                <a:latin typeface="Glacial Indifference"/>
              </a:rPr>
              <a:t>can</a:t>
            </a:r>
            <a:r>
              <a:rPr lang="fi-FI" sz="2400" spc="120" dirty="0">
                <a:solidFill>
                  <a:srgbClr val="456A2C"/>
                </a:solidFill>
                <a:latin typeface="Glacial Indifference"/>
              </a:rPr>
              <a:t> </a:t>
            </a:r>
            <a:r>
              <a:rPr lang="fi-FI" sz="2400" spc="120" dirty="0" err="1">
                <a:solidFill>
                  <a:srgbClr val="456A2C"/>
                </a:solidFill>
                <a:latin typeface="Glacial Indifference"/>
              </a:rPr>
              <a:t>be</a:t>
            </a:r>
            <a:r>
              <a:rPr lang="fi-FI" sz="2400" spc="120" dirty="0">
                <a:solidFill>
                  <a:srgbClr val="456A2C"/>
                </a:solidFill>
                <a:latin typeface="Glacial Indifference"/>
              </a:rPr>
              <a:t> </a:t>
            </a:r>
            <a:r>
              <a:rPr lang="fi-FI" sz="2400" spc="120" dirty="0" err="1">
                <a:solidFill>
                  <a:srgbClr val="456A2C"/>
                </a:solidFill>
                <a:latin typeface="Glacial Indifference"/>
              </a:rPr>
              <a:t>opened</a:t>
            </a:r>
            <a:r>
              <a:rPr lang="fi-FI" sz="2400" spc="120" dirty="0">
                <a:solidFill>
                  <a:srgbClr val="456A2C"/>
                </a:solidFill>
                <a:latin typeface="Glacial Indifference"/>
              </a:rPr>
              <a:t> </a:t>
            </a:r>
            <a:r>
              <a:rPr lang="fi-FI" sz="2400" spc="120" dirty="0" err="1">
                <a:solidFill>
                  <a:srgbClr val="456A2C"/>
                </a:solidFill>
                <a:latin typeface="Glacial Indifference"/>
              </a:rPr>
              <a:t>both</a:t>
            </a:r>
            <a:r>
              <a:rPr lang="fi-FI" sz="2400" spc="120" dirty="0">
                <a:solidFill>
                  <a:srgbClr val="456A2C"/>
                </a:solidFill>
                <a:latin typeface="Glacial Indifference"/>
              </a:rPr>
              <a:t> </a:t>
            </a:r>
            <a:r>
              <a:rPr lang="fi-FI" sz="2400" spc="120" dirty="0" err="1">
                <a:solidFill>
                  <a:srgbClr val="456A2C"/>
                </a:solidFill>
                <a:latin typeface="Glacial Indifference"/>
              </a:rPr>
              <a:t>vertically</a:t>
            </a:r>
            <a:r>
              <a:rPr lang="fi-FI" sz="2400" spc="120" dirty="0">
                <a:solidFill>
                  <a:srgbClr val="456A2C"/>
                </a:solidFill>
                <a:latin typeface="Glacial Indifference"/>
              </a:rPr>
              <a:t> </a:t>
            </a:r>
            <a:r>
              <a:rPr lang="fi-FI" sz="2400" spc="120" dirty="0" err="1">
                <a:solidFill>
                  <a:srgbClr val="456A2C"/>
                </a:solidFill>
                <a:latin typeface="Glacial Indifference"/>
              </a:rPr>
              <a:t>or</a:t>
            </a:r>
            <a:r>
              <a:rPr lang="fi-FI" sz="2400" spc="120" dirty="0">
                <a:solidFill>
                  <a:srgbClr val="456A2C"/>
                </a:solidFill>
                <a:latin typeface="Glacial Indifference"/>
              </a:rPr>
              <a:t> </a:t>
            </a:r>
            <a:r>
              <a:rPr lang="fi-FI" sz="2400" spc="120" dirty="0" err="1">
                <a:solidFill>
                  <a:srgbClr val="456A2C"/>
                </a:solidFill>
                <a:latin typeface="Glacial Indifference"/>
              </a:rPr>
              <a:t>horizontally</a:t>
            </a:r>
            <a:r>
              <a:rPr lang="fi-FI" sz="2400" spc="120" dirty="0">
                <a:solidFill>
                  <a:srgbClr val="456A2C"/>
                </a:solidFill>
                <a:latin typeface="Glacial Indifference"/>
              </a:rPr>
              <a:t>.</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2831544"/>
            </a:xfrm>
            <a:prstGeom prst="rect">
              <a:avLst/>
            </a:prstGeom>
          </p:spPr>
          <p:txBody>
            <a:bodyPr lIns="0" tIns="0" rIns="0" bIns="0" rtlCol="0" anchor="t">
              <a:spAutoFit/>
            </a:bodyPr>
            <a:lstStyle/>
            <a:p>
              <a:pPr algn="l">
                <a:lnSpc>
                  <a:spcPts val="8370"/>
                </a:lnSpc>
              </a:pPr>
              <a:r>
                <a:rPr lang="en-US" sz="6200" spc="310" dirty="0">
                  <a:solidFill>
                    <a:schemeClr val="bg1"/>
                  </a:solidFill>
                  <a:latin typeface="League Spartan"/>
                </a:rPr>
                <a:t>Construction product</a:t>
              </a: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p:sp>
        <p:nvSpPr>
          <p:cNvPr id="10" name="TextBox 9">
            <a:extLst>
              <a:ext uri="{FF2B5EF4-FFF2-40B4-BE49-F238E27FC236}">
                <a16:creationId xmlns:a16="http://schemas.microsoft.com/office/drawing/2014/main" id="{E226AA27-E55F-4572-B0AE-EAB7F8863517}"/>
              </a:ext>
            </a:extLst>
          </p:cNvPr>
          <p:cNvSpPr txBox="1"/>
          <p:nvPr/>
        </p:nvSpPr>
        <p:spPr>
          <a:xfrm>
            <a:off x="1917605" y="3556978"/>
            <a:ext cx="6911833" cy="615553"/>
          </a:xfrm>
          <a:prstGeom prst="rect">
            <a:avLst/>
          </a:prstGeom>
        </p:spPr>
        <p:txBody>
          <a:bodyPr lIns="0" tIns="0" rIns="0" bIns="0" rtlCol="0" anchor="t">
            <a:spAutoFit/>
          </a:bodyPr>
          <a:lstStyle/>
          <a:p>
            <a:pPr algn="l">
              <a:lnSpc>
                <a:spcPts val="4810"/>
              </a:lnSpc>
            </a:pPr>
            <a:r>
              <a:rPr lang="en-US" sz="3700" spc="185" dirty="0">
                <a:solidFill>
                  <a:schemeClr val="bg1"/>
                </a:solidFill>
                <a:latin typeface="League Spartan"/>
              </a:rPr>
              <a:t>WINDOWS</a:t>
            </a:r>
          </a:p>
        </p:txBody>
      </p:sp>
    </p:spTree>
    <p:extLst>
      <p:ext uri="{BB962C8B-B14F-4D97-AF65-F5344CB8AC3E}">
        <p14:creationId xmlns:p14="http://schemas.microsoft.com/office/powerpoint/2010/main" val="100492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4800600" y="357070"/>
            <a:ext cx="13487400" cy="2325450"/>
            <a:chOff x="-104836" y="-3114570"/>
            <a:chExt cx="13605166" cy="1213749"/>
          </a:xfrm>
        </p:grpSpPr>
        <p:sp>
          <p:nvSpPr>
            <p:cNvPr id="5" name="TextBox 5"/>
            <p:cNvSpPr txBox="1"/>
            <p:nvPr/>
          </p:nvSpPr>
          <p:spPr>
            <a:xfrm>
              <a:off x="-1" y="-3114570"/>
              <a:ext cx="13500331" cy="546181"/>
            </a:xfrm>
            <a:prstGeom prst="rect">
              <a:avLst/>
            </a:prstGeom>
          </p:spPr>
          <p:txBody>
            <a:bodyPr wrap="square" lIns="0" tIns="0" rIns="0" bIns="0" rtlCol="0" anchor="t">
              <a:spAutoFit/>
            </a:bodyPr>
            <a:lstStyle/>
            <a:p>
              <a:pPr algn="l">
                <a:lnSpc>
                  <a:spcPts val="8370"/>
                </a:lnSpc>
              </a:pPr>
              <a:r>
                <a:rPr lang="en-US" sz="6200" spc="310" dirty="0">
                  <a:solidFill>
                    <a:srgbClr val="456A2C"/>
                  </a:solidFill>
                  <a:latin typeface="League Spartan"/>
                </a:rPr>
                <a:t>Quality of installation</a:t>
              </a: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endParaRPr lang="en-US" sz="2000" spc="120" dirty="0">
                <a:solidFill>
                  <a:srgbClr val="1E4D65"/>
                </a:solidFill>
                <a:latin typeface="Glacial Indifference"/>
              </a:endParaRPr>
            </a:p>
          </p:txBody>
        </p:sp>
      </p:gr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8</a:t>
            </a:fld>
            <a:endParaRPr lang="en-US" sz="2400" spc="120" dirty="0">
              <a:solidFill>
                <a:srgbClr val="1E4D65"/>
              </a:solidFill>
              <a:latin typeface="Glacial Indifference"/>
            </a:endParaRPr>
          </a:p>
        </p:txBody>
      </p:sp>
      <p:pic>
        <p:nvPicPr>
          <p:cNvPr id="7" name="Kuva 6" descr="Kuva, joka sisältää kohteen ulko, rakennus, tie, katu&#10;&#10;Kuvaus luotu automaattisesti">
            <a:extLst>
              <a:ext uri="{FF2B5EF4-FFF2-40B4-BE49-F238E27FC236}">
                <a16:creationId xmlns:a16="http://schemas.microsoft.com/office/drawing/2014/main" id="{931CE8AB-D6FF-494B-A098-5F8045F551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401305"/>
            <a:ext cx="5581650" cy="3721100"/>
          </a:xfrm>
          <a:prstGeom prst="rect">
            <a:avLst/>
          </a:prstGeom>
        </p:spPr>
      </p:pic>
      <p:sp>
        <p:nvSpPr>
          <p:cNvPr id="12" name="TextBox 6">
            <a:extLst>
              <a:ext uri="{FF2B5EF4-FFF2-40B4-BE49-F238E27FC236}">
                <a16:creationId xmlns:a16="http://schemas.microsoft.com/office/drawing/2014/main" id="{30F9D86F-958F-419F-9EC5-5442C6792127}"/>
              </a:ext>
            </a:extLst>
          </p:cNvPr>
          <p:cNvSpPr txBox="1"/>
          <p:nvPr/>
        </p:nvSpPr>
        <p:spPr>
          <a:xfrm>
            <a:off x="6280774" y="1465541"/>
            <a:ext cx="11702426" cy="7816242"/>
          </a:xfrm>
          <a:prstGeom prst="rect">
            <a:avLst/>
          </a:prstGeom>
        </p:spPr>
        <p:txBody>
          <a:bodyPr wrap="square" lIns="0" tIns="0" rIns="0" bIns="0" rtlCol="0" anchor="t">
            <a:spAutoFit/>
          </a:bodyPr>
          <a:lstStyle/>
          <a:p>
            <a:pPr algn="just">
              <a:lnSpc>
                <a:spcPts val="3359"/>
              </a:lnSpc>
            </a:pPr>
            <a:r>
              <a:rPr lang="fi-FI" sz="2800" spc="120" dirty="0">
                <a:solidFill>
                  <a:srgbClr val="456A2C"/>
                </a:solidFill>
                <a:latin typeface="Glacial Indifference"/>
              </a:rPr>
              <a:t>Windows</a:t>
            </a: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The cracks in the frames must be filled in such a way that the adjacent surfaces are not damaged, soiled or discolored, and the cross-section must be ensured when the window is closed, and the opening must also be perfect.</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The windows must be intact on the surface and there must be no stains, cracks or other defects on the exposed surfaces. The windowpanes must also be intact and clean and free of scratches or stains.</a:t>
            </a:r>
          </a:p>
          <a:p>
            <a:pPr marL="342900" indent="-342900" algn="just">
              <a:lnSpc>
                <a:spcPts val="3359"/>
              </a:lnSpc>
              <a:buFontTx/>
              <a:buChar char="-"/>
            </a:pPr>
            <a:endParaRPr lang="fi-FI" sz="2400" spc="120" dirty="0">
              <a:solidFill>
                <a:srgbClr val="456A2C"/>
              </a:solidFill>
              <a:latin typeface="Glacial Indifference"/>
            </a:endParaRPr>
          </a:p>
          <a:p>
            <a:pPr algn="just">
              <a:lnSpc>
                <a:spcPts val="3359"/>
              </a:lnSpc>
            </a:pPr>
            <a:r>
              <a:rPr lang="fi-FI" sz="2800" spc="120" dirty="0">
                <a:solidFill>
                  <a:srgbClr val="456A2C"/>
                </a:solidFill>
                <a:latin typeface="Glacial Indifference"/>
              </a:rPr>
              <a:t>Doors</a:t>
            </a: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The installation distance of exterior door frames should be tipped so that adjacent surfaces are not damaged, soiled or discolored. There is no need to check the installation interval of interior door frames unless sound insulation requirements are set.</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Door mirrors must be intact on the surface and must not have any color variations which would impair the appearance, but wood-specific color variations are permitted.</a:t>
            </a:r>
            <a:endParaRPr lang="fi-FI" sz="2400" spc="120" dirty="0">
              <a:solidFill>
                <a:srgbClr val="456A2C"/>
              </a:solidFill>
              <a:latin typeface="Glacial Indifferenc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n-US" sz="5000" spc="100" dirty="0">
                <a:solidFill>
                  <a:srgbClr val="456A2C"/>
                </a:solidFill>
                <a:latin typeface="League Spartan"/>
              </a:rPr>
              <a:t>Benefits</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ENVIRONMENT</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Serial products reduce material waste and shorten both manufacturing and installation times.</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11321"/>
            <a:chOff x="0" y="-19050"/>
            <a:chExt cx="9013889" cy="2681760"/>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PRODUCTIVITY</a:t>
              </a:r>
            </a:p>
          </p:txBody>
        </p:sp>
        <p:sp>
          <p:nvSpPr>
            <p:cNvPr id="10" name="TextBox 10"/>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The integration of finished construction product components into a building naturally speeds up construction and maintains quality.</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EFFICIENCY</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Series-manufactured construction products can be mechanized, which means that production efficiency is maximized.</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011322"/>
            <a:chOff x="0" y="-19050"/>
            <a:chExt cx="9013889" cy="2167425"/>
          </a:xfrm>
        </p:grpSpPr>
        <p:sp>
          <p:nvSpPr>
            <p:cNvPr id="17" name="TextBox 17"/>
            <p:cNvSpPr txBox="1"/>
            <p:nvPr/>
          </p:nvSpPr>
          <p:spPr>
            <a:xfrm>
              <a:off x="1105" y="-19050"/>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COSTS</a:t>
              </a:r>
            </a:p>
          </p:txBody>
        </p:sp>
        <p:sp>
          <p:nvSpPr>
            <p:cNvPr id="18" name="TextBox 18"/>
            <p:cNvSpPr txBox="1"/>
            <p:nvPr/>
          </p:nvSpPr>
          <p:spPr>
            <a:xfrm>
              <a:off x="0" y="773352"/>
              <a:ext cx="9013889" cy="1375023"/>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n-US" altLang="fi-FI" sz="2400" dirty="0">
                  <a:solidFill>
                    <a:srgbClr val="456A2C"/>
                  </a:solidFill>
                  <a:latin typeface="Glacial Indifference" panose="020B0604020202020204" charset="0"/>
                </a:rPr>
                <a:t>The manufacturing cost of a construction product is reduced when the product can be manufactured as machine work.</a:t>
              </a:r>
              <a:endParaRPr lang="en-US" sz="2400" spc="12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9</a:t>
            </a:fld>
            <a:endParaRPr lang="en-US" sz="2400" spc="120" dirty="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2995</TotalTime>
  <Words>852</Words>
  <Application>Microsoft Office PowerPoint</Application>
  <PresentationFormat>Mukautettu</PresentationFormat>
  <Paragraphs>101</Paragraphs>
  <Slides>10</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10</vt:i4>
      </vt:variant>
    </vt:vector>
  </HeadingPairs>
  <TitlesOfParts>
    <vt:vector size="16" baseType="lpstr">
      <vt:lpstr>Arial</vt:lpstr>
      <vt:lpstr>League Spartan</vt:lpstr>
      <vt:lpstr>Glacial Indifference Bold</vt:lpstr>
      <vt:lpstr>Glacial Indifference</vt:lpstr>
      <vt:lpstr>Calibri</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Arttu Heikkinen</cp:lastModifiedBy>
  <cp:revision>58</cp:revision>
  <dcterms:created xsi:type="dcterms:W3CDTF">2006-08-16T00:00:00Z</dcterms:created>
  <dcterms:modified xsi:type="dcterms:W3CDTF">2021-02-15T15:48:31Z</dcterms:modified>
  <dc:identifier>DAD7Xzioke4</dc:identifier>
</cp:coreProperties>
</file>