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5"/>
  </p:notesMasterIdLst>
  <p:sldIdLst>
    <p:sldId id="256" r:id="rId3"/>
    <p:sldId id="272" r:id="rId4"/>
    <p:sldId id="296" r:id="rId5"/>
    <p:sldId id="297" r:id="rId6"/>
    <p:sldId id="285" r:id="rId7"/>
    <p:sldId id="286" r:id="rId8"/>
    <p:sldId id="291" r:id="rId9"/>
    <p:sldId id="293" r:id="rId10"/>
    <p:sldId id="288" r:id="rId11"/>
    <p:sldId id="292" r:id="rId12"/>
    <p:sldId id="290" r:id="rId13"/>
    <p:sldId id="298"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67"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62.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62.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E34F3-6793-431D-8F32-834985E05950}" type="doc">
      <dgm:prSet loTypeId="urn:microsoft.com/office/officeart/2005/8/layout/bList2" loCatId="list" qsTypeId="urn:microsoft.com/office/officeart/2005/8/quickstyle/simple5" qsCatId="simple" csTypeId="urn:microsoft.com/office/officeart/2005/8/colors/colorful5" csCatId="colorful" phldr="1"/>
      <dgm:spPr/>
    </dgm:pt>
    <dgm:pt modelId="{717E6003-B535-4D41-9FD6-A82D956BF163}">
      <dgm:prSet phldrT="[Texto]" custT="1"/>
      <dgm:spPr/>
      <dgm:t>
        <a:bodyPr/>
        <a:lstStyle/>
        <a:p>
          <a:r>
            <a:rPr lang="el-GR" sz="1600" b="1" dirty="0">
              <a:solidFill>
                <a:schemeClr val="tx1"/>
              </a:solidFill>
            </a:rPr>
            <a:t>Ιδιότητες ξύλου  περιορισμοί και φυσική κατασκευής με ξύλου</a:t>
          </a:r>
          <a:endParaRPr lang="en-GB" sz="1000" b="1" dirty="0">
            <a:solidFill>
              <a:schemeClr val="tx1"/>
            </a:solidFill>
          </a:endParaRPr>
        </a:p>
      </dgm:t>
    </dgm:pt>
    <dgm:pt modelId="{1C2B8E41-219A-4020-BF3E-50AFE7295CEE}" type="parTrans" cxnId="{D2C84149-EF58-4164-ABCB-731824B5E455}">
      <dgm:prSet/>
      <dgm:spPr/>
      <dgm:t>
        <a:bodyPr/>
        <a:lstStyle/>
        <a:p>
          <a:endParaRPr lang="en-GB"/>
        </a:p>
      </dgm:t>
    </dgm:pt>
    <dgm:pt modelId="{DC6EE102-F72F-4C01-B9BA-46A3808452D6}" type="sibTrans" cxnId="{D2C84149-EF58-4164-ABCB-731824B5E455}">
      <dgm:prSet/>
      <dgm:spPr/>
      <dgm:t>
        <a:bodyPr/>
        <a:lstStyle/>
        <a:p>
          <a:endParaRPr lang="en-GB"/>
        </a:p>
      </dgm:t>
    </dgm:pt>
    <dgm:pt modelId="{22715B11-4585-4B8D-8B43-A8C71B231D81}">
      <dgm:prSet phldrT="[Texto]" custT="1"/>
      <dgm:spPr/>
      <dgm:t>
        <a:bodyPr/>
        <a:lstStyle/>
        <a:p>
          <a:r>
            <a:rPr lang="el-GR" sz="1600" b="1" dirty="0">
              <a:solidFill>
                <a:schemeClr val="tx1"/>
              </a:solidFill>
            </a:rPr>
            <a:t>Διαθεσιμότητα και περιβαλλοντική φιλικότητα του ξύλου ως δομικό υλικό.</a:t>
          </a:r>
          <a:endParaRPr lang="en-GB" sz="1600" b="1" dirty="0">
            <a:solidFill>
              <a:schemeClr val="tx1"/>
            </a:solidFill>
          </a:endParaRPr>
        </a:p>
      </dgm:t>
    </dgm:pt>
    <dgm:pt modelId="{119E86B7-8E04-4D45-B1FD-76BDC9ACE762}" type="parTrans" cxnId="{013102A3-1DCA-4D21-BDC0-C534F228FDD0}">
      <dgm:prSet/>
      <dgm:spPr/>
      <dgm:t>
        <a:bodyPr/>
        <a:lstStyle/>
        <a:p>
          <a:endParaRPr lang="en-GB"/>
        </a:p>
      </dgm:t>
    </dgm:pt>
    <dgm:pt modelId="{D0950642-C9EA-4231-AE4F-21955293D56A}" type="sibTrans" cxnId="{013102A3-1DCA-4D21-BDC0-C534F228FDD0}">
      <dgm:prSet/>
      <dgm:spPr/>
      <dgm:t>
        <a:bodyPr/>
        <a:lstStyle/>
        <a:p>
          <a:endParaRPr lang="en-GB"/>
        </a:p>
      </dgm:t>
    </dgm:pt>
    <dgm:pt modelId="{8E4360A0-04DE-46F9-A7CC-AAD54766FE58}">
      <dgm:prSet phldrT="[Texto]" custT="1"/>
      <dgm:spPr/>
      <dgm:t>
        <a:bodyPr/>
        <a:lstStyle/>
        <a:p>
          <a:r>
            <a:rPr lang="el-GR" sz="1600" b="1" dirty="0">
              <a:solidFill>
                <a:schemeClr val="tx1"/>
              </a:solidFill>
            </a:rPr>
            <a:t>Δυνατότητες βελτίωσης των ιδιοτήτων του ξύλου και της προστασίας του ξύλου, ανθεκτικότητα. </a:t>
          </a:r>
          <a:endParaRPr lang="en-GB" sz="1600" b="1" dirty="0">
            <a:solidFill>
              <a:schemeClr val="tx1"/>
            </a:solidFill>
          </a:endParaRPr>
        </a:p>
      </dgm:t>
    </dgm:pt>
    <dgm:pt modelId="{EC04D6B2-1590-42D2-8401-C73BBDFB6A91}" type="parTrans" cxnId="{25D1DFBE-60BC-498D-8CA6-40A8C2A2611E}">
      <dgm:prSet/>
      <dgm:spPr/>
      <dgm:t>
        <a:bodyPr/>
        <a:lstStyle/>
        <a:p>
          <a:endParaRPr lang="en-GB"/>
        </a:p>
      </dgm:t>
    </dgm:pt>
    <dgm:pt modelId="{7610FECA-1869-47E5-BFEB-19C0097F6911}" type="sibTrans" cxnId="{25D1DFBE-60BC-498D-8CA6-40A8C2A2611E}">
      <dgm:prSet/>
      <dgm:spPr/>
      <dgm:t>
        <a:bodyPr/>
        <a:lstStyle/>
        <a:p>
          <a:endParaRPr lang="en-GB"/>
        </a:p>
      </dgm:t>
    </dgm:pt>
    <dgm:pt modelId="{E2418269-DEA8-4231-9ABC-6B89CC0335CA}" type="pres">
      <dgm:prSet presAssocID="{B55E34F3-6793-431D-8F32-834985E05950}" presName="diagram" presStyleCnt="0">
        <dgm:presLayoutVars>
          <dgm:dir/>
          <dgm:animLvl val="lvl"/>
          <dgm:resizeHandles val="exact"/>
        </dgm:presLayoutVars>
      </dgm:prSet>
      <dgm:spPr/>
    </dgm:pt>
    <dgm:pt modelId="{EF193A73-F68F-415E-A759-ECBAF93D07A7}" type="pres">
      <dgm:prSet presAssocID="{717E6003-B535-4D41-9FD6-A82D956BF163}" presName="compNode" presStyleCnt="0"/>
      <dgm:spPr/>
    </dgm:pt>
    <dgm:pt modelId="{77EEE3C4-61C6-4523-8D97-4DA68EAE4A1F}" type="pres">
      <dgm:prSet presAssocID="{717E6003-B535-4D41-9FD6-A82D956BF163}" presName="childRect" presStyleLbl="bgAcc1" presStyleIdx="0" presStyleCnt="3" custScaleY="120562">
        <dgm:presLayoutVars>
          <dgm:bulletEnabled val="1"/>
        </dgm:presLayoutVars>
      </dgm:prSet>
      <dgm:spPr/>
    </dgm:pt>
    <dgm:pt modelId="{901AE1D1-CB14-41D4-B3EB-3F75C9C8D41F}" type="pres">
      <dgm:prSet presAssocID="{717E6003-B535-4D41-9FD6-A82D956BF163}" presName="parentText" presStyleLbl="node1" presStyleIdx="0" presStyleCnt="0">
        <dgm:presLayoutVars>
          <dgm:chMax val="0"/>
          <dgm:bulletEnabled val="1"/>
        </dgm:presLayoutVars>
      </dgm:prSet>
      <dgm:spPr/>
    </dgm:pt>
    <dgm:pt modelId="{C253F307-FC67-40B0-B426-82D19B250C78}" type="pres">
      <dgm:prSet presAssocID="{717E6003-B535-4D41-9FD6-A82D956BF163}" presName="parentRect" presStyleLbl="alignNode1" presStyleIdx="0" presStyleCnt="3" custScaleX="99996" custScaleY="75433" custLinFactNeighborX="-2555" custLinFactNeighborY="7368"/>
      <dgm:spPr/>
    </dgm:pt>
    <dgm:pt modelId="{50469A34-FAA8-4101-8AFD-533453976F5B}" type="pres">
      <dgm:prSet presAssocID="{717E6003-B535-4D41-9FD6-A82D956BF163}" presName="adorn" presStyleLbl="fgAccFollowNode1" presStyleIdx="0" presStyleCnt="3" custScaleX="77475" custScaleY="75873" custLinFactNeighborX="-17388" custLinFactNeighborY="-9361"/>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Insignia 1 con relleno sólido"/>
        </a:ext>
      </dgm:extLst>
    </dgm:pt>
    <dgm:pt modelId="{A93BB928-B87C-425C-915A-8733C2F0EB52}" type="pres">
      <dgm:prSet presAssocID="{DC6EE102-F72F-4C01-B9BA-46A3808452D6}" presName="sibTrans" presStyleLbl="sibTrans2D1" presStyleIdx="0" presStyleCnt="0"/>
      <dgm:spPr/>
    </dgm:pt>
    <dgm:pt modelId="{473CEF44-77CB-4FAD-ADE8-B2C3B6A74031}" type="pres">
      <dgm:prSet presAssocID="{8E4360A0-04DE-46F9-A7CC-AAD54766FE58}" presName="compNode" presStyleCnt="0"/>
      <dgm:spPr/>
    </dgm:pt>
    <dgm:pt modelId="{F212E04A-36C2-406E-B96E-027FC21FF35F}" type="pres">
      <dgm:prSet presAssocID="{8E4360A0-04DE-46F9-A7CC-AAD54766FE58}" presName="childRect" presStyleLbl="bgAcc1" presStyleIdx="1" presStyleCnt="3" custAng="10800000" custScaleX="127821" custScaleY="123613" custLinFactNeighborX="-1620" custLinFactNeighborY="26836">
        <dgm:presLayoutVars>
          <dgm:bulletEnabled val="1"/>
        </dgm:presLayoutVars>
      </dgm:prSet>
      <dgm:spPr/>
    </dgm:pt>
    <dgm:pt modelId="{9C7EC983-B58E-4DC6-80AE-14553BCFC5EB}" type="pres">
      <dgm:prSet presAssocID="{8E4360A0-04DE-46F9-A7CC-AAD54766FE58}" presName="parentText" presStyleLbl="node1" presStyleIdx="0" presStyleCnt="0">
        <dgm:presLayoutVars>
          <dgm:chMax val="0"/>
          <dgm:bulletEnabled val="1"/>
        </dgm:presLayoutVars>
      </dgm:prSet>
      <dgm:spPr/>
    </dgm:pt>
    <dgm:pt modelId="{40293061-BAD3-4E1F-AB57-E2BA073BDF11}" type="pres">
      <dgm:prSet presAssocID="{8E4360A0-04DE-46F9-A7CC-AAD54766FE58}" presName="parentRect" presStyleLbl="alignNode1" presStyleIdx="1" presStyleCnt="3" custScaleX="127784" custScaleY="92863" custLinFactY="-100000" custLinFactNeighborX="-1367" custLinFactNeighborY="-167187"/>
      <dgm:spPr/>
    </dgm:pt>
    <dgm:pt modelId="{E2A4A327-B89C-4659-9EE2-D369F5D177D8}" type="pres">
      <dgm:prSet presAssocID="{8E4360A0-04DE-46F9-A7CC-AAD54766FE58}" presName="adorn" presStyleLbl="fgAccFollowNode1" presStyleIdx="1" presStyleCnt="3" custScaleX="83134" custScaleY="85374" custLinFactY="-100000" custLinFactNeighborX="15100" custLinFactNeighborY="-16220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signia con relleno sólido"/>
        </a:ext>
      </dgm:extLst>
    </dgm:pt>
    <dgm:pt modelId="{F7BDA93F-3368-4F19-A5D6-36CAA2505449}" type="pres">
      <dgm:prSet presAssocID="{7610FECA-1869-47E5-BFEB-19C0097F6911}" presName="sibTrans" presStyleLbl="sibTrans2D1" presStyleIdx="0" presStyleCnt="0"/>
      <dgm:spPr/>
    </dgm:pt>
    <dgm:pt modelId="{CC10BB5C-128F-44FF-95F5-C715801BF8E8}" type="pres">
      <dgm:prSet presAssocID="{22715B11-4585-4B8D-8B43-A8C71B231D81}" presName="compNode" presStyleCnt="0"/>
      <dgm:spPr/>
    </dgm:pt>
    <dgm:pt modelId="{4FF95D5E-07AA-438C-9DC6-EA773321266C}" type="pres">
      <dgm:prSet presAssocID="{22715B11-4585-4B8D-8B43-A8C71B231D81}" presName="childRect" presStyleLbl="bgAcc1" presStyleIdx="2" presStyleCnt="3">
        <dgm:presLayoutVars>
          <dgm:bulletEnabled val="1"/>
        </dgm:presLayoutVars>
      </dgm:prSet>
      <dgm:spPr/>
    </dgm:pt>
    <dgm:pt modelId="{193989F3-7F7F-43D3-9C2C-2C58B28ADA1F}" type="pres">
      <dgm:prSet presAssocID="{22715B11-4585-4B8D-8B43-A8C71B231D81}" presName="parentText" presStyleLbl="node1" presStyleIdx="0" presStyleCnt="0">
        <dgm:presLayoutVars>
          <dgm:chMax val="0"/>
          <dgm:bulletEnabled val="1"/>
        </dgm:presLayoutVars>
      </dgm:prSet>
      <dgm:spPr/>
    </dgm:pt>
    <dgm:pt modelId="{F31BBF8C-665A-4336-AD1D-4D06A73B7023}" type="pres">
      <dgm:prSet presAssocID="{22715B11-4585-4B8D-8B43-A8C71B231D81}" presName="parentRect" presStyleLbl="alignNode1" presStyleIdx="2" presStyleCnt="3"/>
      <dgm:spPr/>
    </dgm:pt>
    <dgm:pt modelId="{66A90364-970D-4A11-B40C-EBE562C4E936}" type="pres">
      <dgm:prSet presAssocID="{22715B11-4585-4B8D-8B43-A8C71B231D81}" presName="adorn" presStyleLbl="fgAccFollowNode1" presStyleIdx="2" presStyleCnt="3" custScaleX="72248" custScaleY="76822" custLinFactNeighborX="-17397" custLinFactNeighborY="-1684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signia 3 con relleno sólido"/>
        </a:ext>
      </dgm:extLst>
    </dgm:pt>
  </dgm:ptLst>
  <dgm:cxnLst>
    <dgm:cxn modelId="{BAC7F640-A231-4EC1-AEB7-8F8565CFA7CF}" type="presOf" srcId="{717E6003-B535-4D41-9FD6-A82D956BF163}" destId="{C253F307-FC67-40B0-B426-82D19B250C78}" srcOrd="1" destOrd="0" presId="urn:microsoft.com/office/officeart/2005/8/layout/bList2"/>
    <dgm:cxn modelId="{D2C84149-EF58-4164-ABCB-731824B5E455}" srcId="{B55E34F3-6793-431D-8F32-834985E05950}" destId="{717E6003-B535-4D41-9FD6-A82D956BF163}" srcOrd="0" destOrd="0" parTransId="{1C2B8E41-219A-4020-BF3E-50AFE7295CEE}" sibTransId="{DC6EE102-F72F-4C01-B9BA-46A3808452D6}"/>
    <dgm:cxn modelId="{C9F19784-CEF1-4669-90DA-47DF6C509646}" type="presOf" srcId="{7610FECA-1869-47E5-BFEB-19C0097F6911}" destId="{F7BDA93F-3368-4F19-A5D6-36CAA2505449}" srcOrd="0" destOrd="0" presId="urn:microsoft.com/office/officeart/2005/8/layout/bList2"/>
    <dgm:cxn modelId="{589AE287-EC27-428C-8E95-1D64474D342A}" type="presOf" srcId="{8E4360A0-04DE-46F9-A7CC-AAD54766FE58}" destId="{40293061-BAD3-4E1F-AB57-E2BA073BDF11}" srcOrd="1" destOrd="0" presId="urn:microsoft.com/office/officeart/2005/8/layout/bList2"/>
    <dgm:cxn modelId="{28C65B88-CBDD-48F4-9C9D-BFB1A44C216D}" type="presOf" srcId="{DC6EE102-F72F-4C01-B9BA-46A3808452D6}" destId="{A93BB928-B87C-425C-915A-8733C2F0EB52}" srcOrd="0" destOrd="0" presId="urn:microsoft.com/office/officeart/2005/8/layout/bList2"/>
    <dgm:cxn modelId="{1EF6968F-2902-4F39-BFC6-8D97D7F0CC7B}" type="presOf" srcId="{8E4360A0-04DE-46F9-A7CC-AAD54766FE58}" destId="{9C7EC983-B58E-4DC6-80AE-14553BCFC5EB}" srcOrd="0" destOrd="0" presId="urn:microsoft.com/office/officeart/2005/8/layout/bList2"/>
    <dgm:cxn modelId="{6328DB9E-203B-42DC-8295-00275C8E3B70}" type="presOf" srcId="{22715B11-4585-4B8D-8B43-A8C71B231D81}" destId="{F31BBF8C-665A-4336-AD1D-4D06A73B7023}" srcOrd="1" destOrd="0" presId="urn:microsoft.com/office/officeart/2005/8/layout/bList2"/>
    <dgm:cxn modelId="{013102A3-1DCA-4D21-BDC0-C534F228FDD0}" srcId="{B55E34F3-6793-431D-8F32-834985E05950}" destId="{22715B11-4585-4B8D-8B43-A8C71B231D81}" srcOrd="2" destOrd="0" parTransId="{119E86B7-8E04-4D45-B1FD-76BDC9ACE762}" sibTransId="{D0950642-C9EA-4231-AE4F-21955293D56A}"/>
    <dgm:cxn modelId="{F48BC7BC-368D-406C-9556-BF9B6569400C}" type="presOf" srcId="{22715B11-4585-4B8D-8B43-A8C71B231D81}" destId="{193989F3-7F7F-43D3-9C2C-2C58B28ADA1F}" srcOrd="0" destOrd="0" presId="urn:microsoft.com/office/officeart/2005/8/layout/bList2"/>
    <dgm:cxn modelId="{25D1DFBE-60BC-498D-8CA6-40A8C2A2611E}" srcId="{B55E34F3-6793-431D-8F32-834985E05950}" destId="{8E4360A0-04DE-46F9-A7CC-AAD54766FE58}" srcOrd="1" destOrd="0" parTransId="{EC04D6B2-1590-42D2-8401-C73BBDFB6A91}" sibTransId="{7610FECA-1869-47E5-BFEB-19C0097F6911}"/>
    <dgm:cxn modelId="{D22350C1-17E8-4238-B419-8825E3DFBDB5}" type="presOf" srcId="{B55E34F3-6793-431D-8F32-834985E05950}" destId="{E2418269-DEA8-4231-9ABC-6B89CC0335CA}" srcOrd="0" destOrd="0" presId="urn:microsoft.com/office/officeart/2005/8/layout/bList2"/>
    <dgm:cxn modelId="{5E1AA1C4-E3A8-4F58-B349-CF10481895BE}" type="presOf" srcId="{717E6003-B535-4D41-9FD6-A82D956BF163}" destId="{901AE1D1-CB14-41D4-B3EB-3F75C9C8D41F}" srcOrd="0" destOrd="0" presId="urn:microsoft.com/office/officeart/2005/8/layout/bList2"/>
    <dgm:cxn modelId="{8EA97DCC-320D-41CA-A4EF-DD76C9AFEA70}" type="presParOf" srcId="{E2418269-DEA8-4231-9ABC-6B89CC0335CA}" destId="{EF193A73-F68F-415E-A759-ECBAF93D07A7}" srcOrd="0" destOrd="0" presId="urn:microsoft.com/office/officeart/2005/8/layout/bList2"/>
    <dgm:cxn modelId="{D29314BC-FB46-4674-AF7B-BF08FED084EC}" type="presParOf" srcId="{EF193A73-F68F-415E-A759-ECBAF93D07A7}" destId="{77EEE3C4-61C6-4523-8D97-4DA68EAE4A1F}" srcOrd="0" destOrd="0" presId="urn:microsoft.com/office/officeart/2005/8/layout/bList2"/>
    <dgm:cxn modelId="{6A0C5294-DCA5-473B-9388-4DBD852FD91C}" type="presParOf" srcId="{EF193A73-F68F-415E-A759-ECBAF93D07A7}" destId="{901AE1D1-CB14-41D4-B3EB-3F75C9C8D41F}" srcOrd="1" destOrd="0" presId="urn:microsoft.com/office/officeart/2005/8/layout/bList2"/>
    <dgm:cxn modelId="{7C2564C5-DD1F-4A8C-920F-12B2F0A2218F}" type="presParOf" srcId="{EF193A73-F68F-415E-A759-ECBAF93D07A7}" destId="{C253F307-FC67-40B0-B426-82D19B250C78}" srcOrd="2" destOrd="0" presId="urn:microsoft.com/office/officeart/2005/8/layout/bList2"/>
    <dgm:cxn modelId="{AA662FF7-53DD-45E9-9A00-C2B0F78925CA}" type="presParOf" srcId="{EF193A73-F68F-415E-A759-ECBAF93D07A7}" destId="{50469A34-FAA8-4101-8AFD-533453976F5B}" srcOrd="3" destOrd="0" presId="urn:microsoft.com/office/officeart/2005/8/layout/bList2"/>
    <dgm:cxn modelId="{8D00CE37-81B6-4822-AC1A-9249A3AF8F83}" type="presParOf" srcId="{E2418269-DEA8-4231-9ABC-6B89CC0335CA}" destId="{A93BB928-B87C-425C-915A-8733C2F0EB52}" srcOrd="1" destOrd="0" presId="urn:microsoft.com/office/officeart/2005/8/layout/bList2"/>
    <dgm:cxn modelId="{FD06A7C0-EF16-4ECB-A25B-490FA3E52BBE}" type="presParOf" srcId="{E2418269-DEA8-4231-9ABC-6B89CC0335CA}" destId="{473CEF44-77CB-4FAD-ADE8-B2C3B6A74031}" srcOrd="2" destOrd="0" presId="urn:microsoft.com/office/officeart/2005/8/layout/bList2"/>
    <dgm:cxn modelId="{BDBECC7A-534B-45AC-B478-F0928C5C4C5D}" type="presParOf" srcId="{473CEF44-77CB-4FAD-ADE8-B2C3B6A74031}" destId="{F212E04A-36C2-406E-B96E-027FC21FF35F}" srcOrd="0" destOrd="0" presId="urn:microsoft.com/office/officeart/2005/8/layout/bList2"/>
    <dgm:cxn modelId="{222CA93C-AE71-4D98-A188-4F0D207D377A}" type="presParOf" srcId="{473CEF44-77CB-4FAD-ADE8-B2C3B6A74031}" destId="{9C7EC983-B58E-4DC6-80AE-14553BCFC5EB}" srcOrd="1" destOrd="0" presId="urn:microsoft.com/office/officeart/2005/8/layout/bList2"/>
    <dgm:cxn modelId="{B428CE91-B604-46E7-AE6E-E88E65EEDEEE}" type="presParOf" srcId="{473CEF44-77CB-4FAD-ADE8-B2C3B6A74031}" destId="{40293061-BAD3-4E1F-AB57-E2BA073BDF11}" srcOrd="2" destOrd="0" presId="urn:microsoft.com/office/officeart/2005/8/layout/bList2"/>
    <dgm:cxn modelId="{64399316-18A8-4998-910D-142E6B5D703A}" type="presParOf" srcId="{473CEF44-77CB-4FAD-ADE8-B2C3B6A74031}" destId="{E2A4A327-B89C-4659-9EE2-D369F5D177D8}" srcOrd="3" destOrd="0" presId="urn:microsoft.com/office/officeart/2005/8/layout/bList2"/>
    <dgm:cxn modelId="{DAE26A6B-4208-4B49-8589-AEC0B9698E75}" type="presParOf" srcId="{E2418269-DEA8-4231-9ABC-6B89CC0335CA}" destId="{F7BDA93F-3368-4F19-A5D6-36CAA2505449}" srcOrd="3" destOrd="0" presId="urn:microsoft.com/office/officeart/2005/8/layout/bList2"/>
    <dgm:cxn modelId="{B96793B5-D23F-4B97-B035-654353843C22}" type="presParOf" srcId="{E2418269-DEA8-4231-9ABC-6B89CC0335CA}" destId="{CC10BB5C-128F-44FF-95F5-C715801BF8E8}" srcOrd="4" destOrd="0" presId="urn:microsoft.com/office/officeart/2005/8/layout/bList2"/>
    <dgm:cxn modelId="{4D74A498-0EC7-4FBF-8746-0D71CFE96EDF}" type="presParOf" srcId="{CC10BB5C-128F-44FF-95F5-C715801BF8E8}" destId="{4FF95D5E-07AA-438C-9DC6-EA773321266C}" srcOrd="0" destOrd="0" presId="urn:microsoft.com/office/officeart/2005/8/layout/bList2"/>
    <dgm:cxn modelId="{F5B8F377-6AAE-4FE4-B167-F71FD207A0E8}" type="presParOf" srcId="{CC10BB5C-128F-44FF-95F5-C715801BF8E8}" destId="{193989F3-7F7F-43D3-9C2C-2C58B28ADA1F}" srcOrd="1" destOrd="0" presId="urn:microsoft.com/office/officeart/2005/8/layout/bList2"/>
    <dgm:cxn modelId="{E1A7B3E4-84B2-42F5-A54C-FA877CE21BEC}" type="presParOf" srcId="{CC10BB5C-128F-44FF-95F5-C715801BF8E8}" destId="{F31BBF8C-665A-4336-AD1D-4D06A73B7023}" srcOrd="2" destOrd="0" presId="urn:microsoft.com/office/officeart/2005/8/layout/bList2"/>
    <dgm:cxn modelId="{9120899D-4884-4B57-AA87-42C0E5761ECF}" type="presParOf" srcId="{CC10BB5C-128F-44FF-95F5-C715801BF8E8}" destId="{66A90364-970D-4A11-B40C-EBE562C4E93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85042-C9E8-4A66-9A77-B4FC1E433820}" type="doc">
      <dgm:prSet loTypeId="urn:microsoft.com/office/officeart/2005/8/layout/bProcess2" loCatId="process" qsTypeId="urn:microsoft.com/office/officeart/2005/8/quickstyle/simple4" qsCatId="simple" csTypeId="urn:microsoft.com/office/officeart/2005/8/colors/colorful5" csCatId="colorful" phldr="1"/>
      <dgm:spPr/>
      <dgm:t>
        <a:bodyPr/>
        <a:lstStyle/>
        <a:p>
          <a:endParaRPr lang="en-GB"/>
        </a:p>
      </dgm:t>
    </dgm:pt>
    <dgm:pt modelId="{DCD6C8DD-02E6-4AA2-A15A-452BA0E36879}">
      <dgm:prSet phldrT="[Texto]" custT="1"/>
      <dgm:spPr/>
      <dgm:t>
        <a:bodyPr/>
        <a:lstStyle/>
        <a:p>
          <a:r>
            <a:rPr lang="el-GR" sz="1600" b="1" spc="92" dirty="0">
              <a:solidFill>
                <a:schemeClr val="tx1"/>
              </a:solidFill>
              <a:latin typeface="+mn-lt"/>
            </a:rPr>
            <a:t>Απόδοση και ανθεκτικότητα ξύλινων κατασκευών</a:t>
          </a:r>
        </a:p>
      </dgm:t>
    </dgm:pt>
    <dgm:pt modelId="{6BC4F974-18DE-4ECE-9359-C3A84B0AC738}" type="parTrans" cxnId="{0B781C10-1CFA-47AD-86F2-6B8016B9C343}">
      <dgm:prSet/>
      <dgm:spPr/>
      <dgm:t>
        <a:bodyPr/>
        <a:lstStyle/>
        <a:p>
          <a:endParaRPr lang="en-GB" b="1">
            <a:solidFill>
              <a:schemeClr val="tx1"/>
            </a:solidFill>
          </a:endParaRPr>
        </a:p>
      </dgm:t>
    </dgm:pt>
    <dgm:pt modelId="{71C76DB7-0341-4ABE-A6B0-928345DC08BB}" type="sibTrans" cxnId="{0B781C10-1CFA-47AD-86F2-6B8016B9C343}">
      <dgm:prSet/>
      <dgm:spPr/>
      <dgm:t>
        <a:bodyPr/>
        <a:lstStyle/>
        <a:p>
          <a:endParaRPr lang="en-GB" b="1">
            <a:solidFill>
              <a:schemeClr val="tx1"/>
            </a:solidFill>
          </a:endParaRPr>
        </a:p>
      </dgm:t>
    </dgm:pt>
    <dgm:pt modelId="{BFECA77E-B138-46AC-A5EE-C97EC3ED6FEE}">
      <dgm:prSet phldrT="[Texto]" custT="1"/>
      <dgm:spPr/>
      <dgm:t>
        <a:bodyPr/>
        <a:lstStyle/>
        <a:p>
          <a:r>
            <a:rPr lang="el-GR" sz="1800" b="1" noProof="0" dirty="0">
              <a:solidFill>
                <a:schemeClr val="tx1"/>
              </a:solidFill>
            </a:rPr>
            <a:t>Οδηγίες για την εργασία με ξυλεία</a:t>
          </a:r>
        </a:p>
      </dgm:t>
    </dgm:pt>
    <dgm:pt modelId="{8A8A46A9-2AAD-4E46-8870-B07D320011AF}" type="parTrans" cxnId="{73D7F859-78A7-4914-BEA4-5187562FD0CF}">
      <dgm:prSet/>
      <dgm:spPr/>
      <dgm:t>
        <a:bodyPr/>
        <a:lstStyle/>
        <a:p>
          <a:endParaRPr lang="en-GB" b="1">
            <a:solidFill>
              <a:schemeClr val="tx1"/>
            </a:solidFill>
          </a:endParaRPr>
        </a:p>
      </dgm:t>
    </dgm:pt>
    <dgm:pt modelId="{2FA833E5-0234-427D-8D5B-EDD41BAEAC4E}" type="sibTrans" cxnId="{73D7F859-78A7-4914-BEA4-5187562FD0CF}">
      <dgm:prSet/>
      <dgm:spPr/>
      <dgm:t>
        <a:bodyPr/>
        <a:lstStyle/>
        <a:p>
          <a:endParaRPr lang="en-GB" b="1">
            <a:solidFill>
              <a:schemeClr val="tx1"/>
            </a:solidFill>
          </a:endParaRPr>
        </a:p>
      </dgm:t>
    </dgm:pt>
    <dgm:pt modelId="{07B5F820-F599-486C-8F99-C12F597615C6}">
      <dgm:prSet phldrT="[Texto]" custT="1"/>
      <dgm:spPr/>
      <dgm:t>
        <a:bodyPr/>
        <a:lstStyle/>
        <a:p>
          <a:r>
            <a:rPr lang="el-GR" sz="1800" b="1" noProof="0" dirty="0">
              <a:solidFill>
                <a:schemeClr val="tx1"/>
              </a:solidFill>
            </a:rPr>
            <a:t>Οδηγίες για την εργασία με </a:t>
          </a:r>
          <a:r>
            <a:rPr lang="en-GB" sz="1800" b="1" noProof="0" dirty="0">
              <a:solidFill>
                <a:schemeClr val="tx1"/>
              </a:solidFill>
            </a:rPr>
            <a:t>GLT </a:t>
          </a:r>
          <a:r>
            <a:rPr lang="el-GR" sz="1800" b="1" noProof="0" dirty="0">
              <a:solidFill>
                <a:schemeClr val="tx1"/>
              </a:solidFill>
            </a:rPr>
            <a:t>και </a:t>
          </a:r>
          <a:r>
            <a:rPr lang="en-GB" sz="1800" b="1" noProof="0" dirty="0">
              <a:solidFill>
                <a:schemeClr val="tx1"/>
              </a:solidFill>
            </a:rPr>
            <a:t>CLT</a:t>
          </a:r>
        </a:p>
      </dgm:t>
    </dgm:pt>
    <dgm:pt modelId="{5816B71F-316E-4C47-9D75-1C3D402C3702}" type="parTrans" cxnId="{F93CC314-1B50-4237-8E4D-3B0B77D846F9}">
      <dgm:prSet/>
      <dgm:spPr/>
      <dgm:t>
        <a:bodyPr/>
        <a:lstStyle/>
        <a:p>
          <a:endParaRPr lang="en-GB" b="1">
            <a:solidFill>
              <a:schemeClr val="tx1"/>
            </a:solidFill>
          </a:endParaRPr>
        </a:p>
      </dgm:t>
    </dgm:pt>
    <dgm:pt modelId="{89A1E9A7-EAFD-4FA5-957C-2513F36B9329}" type="sibTrans" cxnId="{F93CC314-1B50-4237-8E4D-3B0B77D846F9}">
      <dgm:prSet/>
      <dgm:spPr/>
      <dgm:t>
        <a:bodyPr/>
        <a:lstStyle/>
        <a:p>
          <a:endParaRPr lang="en-GB" b="1">
            <a:solidFill>
              <a:schemeClr val="tx1"/>
            </a:solidFill>
          </a:endParaRPr>
        </a:p>
      </dgm:t>
    </dgm:pt>
    <dgm:pt modelId="{0D0FD8FB-9FF9-433D-ACD8-B48EFEAB4216}">
      <dgm:prSet phldrT="[Texto]" custT="1"/>
      <dgm:spPr/>
      <dgm:t>
        <a:bodyPr/>
        <a:lstStyle/>
        <a:p>
          <a:r>
            <a:rPr lang="el-GR" sz="1800" b="1" noProof="0" dirty="0">
              <a:solidFill>
                <a:schemeClr val="tx1"/>
              </a:solidFill>
            </a:rPr>
            <a:t>Οδηγίες για εργασία με προϊόντα κατασκευής</a:t>
          </a:r>
        </a:p>
        <a:p>
          <a:endParaRPr lang="en-GB" sz="1900" b="1" noProof="0" dirty="0">
            <a:solidFill>
              <a:schemeClr val="tx1"/>
            </a:solidFill>
          </a:endParaRPr>
        </a:p>
      </dgm:t>
    </dgm:pt>
    <dgm:pt modelId="{3C091E86-A20C-4C14-A35B-0EC76473B847}" type="parTrans" cxnId="{DC96AB8F-0BD4-474F-9ECA-D8EDA34067E5}">
      <dgm:prSet/>
      <dgm:spPr/>
      <dgm:t>
        <a:bodyPr/>
        <a:lstStyle/>
        <a:p>
          <a:endParaRPr lang="en-GB" b="1">
            <a:solidFill>
              <a:schemeClr val="tx1"/>
            </a:solidFill>
          </a:endParaRPr>
        </a:p>
      </dgm:t>
    </dgm:pt>
    <dgm:pt modelId="{EAE8DC86-6B9C-4836-A8BA-4CAE8DB7D897}" type="sibTrans" cxnId="{DC96AB8F-0BD4-474F-9ECA-D8EDA34067E5}">
      <dgm:prSet/>
      <dgm:spPr/>
      <dgm:t>
        <a:bodyPr/>
        <a:lstStyle/>
        <a:p>
          <a:endParaRPr lang="en-GB" b="1">
            <a:solidFill>
              <a:schemeClr val="tx1"/>
            </a:solidFill>
          </a:endParaRPr>
        </a:p>
      </dgm:t>
    </dgm:pt>
    <dgm:pt modelId="{3231FA36-DF96-4E96-BA95-8F9348145EA6}">
      <dgm:prSet phldrT="[Texto]" custT="1"/>
      <dgm:spPr/>
      <dgm:t>
        <a:bodyPr/>
        <a:lstStyle/>
        <a:p>
          <a:r>
            <a:rPr lang="el-GR" sz="1600" b="1" noProof="0" dirty="0">
              <a:solidFill>
                <a:schemeClr val="tx1"/>
              </a:solidFill>
            </a:rPr>
            <a:t>Χρήση συνδετήρων και συγκολλητικών</a:t>
          </a:r>
        </a:p>
        <a:p>
          <a:endParaRPr lang="en-GB" sz="1600" b="1" noProof="0" dirty="0">
            <a:solidFill>
              <a:schemeClr val="tx1"/>
            </a:solidFill>
          </a:endParaRPr>
        </a:p>
      </dgm:t>
    </dgm:pt>
    <dgm:pt modelId="{0C3A97B1-ACF2-4D2C-BEB8-AE4D05C72B40}" type="parTrans" cxnId="{8F29253F-D162-4814-AF4F-439AC1FE4133}">
      <dgm:prSet/>
      <dgm:spPr/>
      <dgm:t>
        <a:bodyPr/>
        <a:lstStyle/>
        <a:p>
          <a:endParaRPr lang="en-GB" b="1">
            <a:solidFill>
              <a:schemeClr val="tx1"/>
            </a:solidFill>
          </a:endParaRPr>
        </a:p>
      </dgm:t>
    </dgm:pt>
    <dgm:pt modelId="{D0AB2656-4FFE-47F7-BC6A-94936AF78F66}" type="sibTrans" cxnId="{8F29253F-D162-4814-AF4F-439AC1FE4133}">
      <dgm:prSet/>
      <dgm:spPr/>
      <dgm:t>
        <a:bodyPr/>
        <a:lstStyle/>
        <a:p>
          <a:endParaRPr lang="en-GB" b="1">
            <a:solidFill>
              <a:schemeClr val="tx1"/>
            </a:solidFill>
          </a:endParaRPr>
        </a:p>
      </dgm:t>
    </dgm:pt>
    <dgm:pt modelId="{64FE01EE-AA48-431C-871B-370E2AC9C798}">
      <dgm:prSet phldrT="[Texto]" custT="1"/>
      <dgm:spPr/>
      <dgm:t>
        <a:bodyPr/>
        <a:lstStyle/>
        <a:p>
          <a:r>
            <a:rPr lang="el-GR" sz="1600" b="1" noProof="0" dirty="0">
              <a:solidFill>
                <a:schemeClr val="tx1"/>
              </a:solidFill>
            </a:rPr>
            <a:t>Αποκατάσταση, ανακατασκευή και αποσυναρμολό</a:t>
          </a:r>
          <a:r>
            <a:rPr lang="en-US" sz="1600" b="1" noProof="0" dirty="0">
              <a:solidFill>
                <a:schemeClr val="tx1"/>
              </a:solidFill>
            </a:rPr>
            <a:t>-</a:t>
          </a:r>
          <a:r>
            <a:rPr lang="el-GR" sz="1600" b="1" noProof="0" dirty="0">
              <a:solidFill>
                <a:schemeClr val="tx1"/>
              </a:solidFill>
            </a:rPr>
            <a:t>γηση </a:t>
          </a:r>
        </a:p>
        <a:p>
          <a:endParaRPr lang="en-GB" sz="1800" b="1" noProof="0" dirty="0">
            <a:solidFill>
              <a:schemeClr val="tx1"/>
            </a:solidFill>
          </a:endParaRPr>
        </a:p>
      </dgm:t>
    </dgm:pt>
    <dgm:pt modelId="{0138231E-BC3B-4671-88FE-A79D92B64D3D}" type="parTrans" cxnId="{B30D3A18-0222-4FF7-A235-AAB077DED22E}">
      <dgm:prSet/>
      <dgm:spPr/>
      <dgm:t>
        <a:bodyPr/>
        <a:lstStyle/>
        <a:p>
          <a:endParaRPr lang="en-GB" b="1">
            <a:solidFill>
              <a:schemeClr val="tx1"/>
            </a:solidFill>
          </a:endParaRPr>
        </a:p>
      </dgm:t>
    </dgm:pt>
    <dgm:pt modelId="{4F3E8A82-E70F-4DCA-87E1-C2B123A6CD73}" type="sibTrans" cxnId="{B30D3A18-0222-4FF7-A235-AAB077DED22E}">
      <dgm:prSet/>
      <dgm:spPr/>
      <dgm:t>
        <a:bodyPr/>
        <a:lstStyle/>
        <a:p>
          <a:endParaRPr lang="en-GB" b="1">
            <a:solidFill>
              <a:schemeClr val="tx1"/>
            </a:solidFill>
          </a:endParaRPr>
        </a:p>
      </dgm:t>
    </dgm:pt>
    <dgm:pt modelId="{0E0D458D-B203-4580-BC2E-61FB594885D6}">
      <dgm:prSet phldrT="[Texto]" custT="1"/>
      <dgm:spPr/>
      <dgm:t>
        <a:bodyPr/>
        <a:lstStyle/>
        <a:p>
          <a:r>
            <a:rPr lang="el-GR" sz="1800" b="1" noProof="0" dirty="0">
              <a:solidFill>
                <a:schemeClr val="tx1"/>
              </a:solidFill>
            </a:rPr>
            <a:t>Ξύλινοι σκελετοί στέγης</a:t>
          </a:r>
        </a:p>
      </dgm:t>
    </dgm:pt>
    <dgm:pt modelId="{F3A11C56-2274-433C-B047-A06B7159771C}" type="parTrans" cxnId="{FB578294-15E9-42F3-B131-E21FAB7B16C7}">
      <dgm:prSet/>
      <dgm:spPr/>
      <dgm:t>
        <a:bodyPr/>
        <a:lstStyle/>
        <a:p>
          <a:endParaRPr lang="en-GB" b="1">
            <a:solidFill>
              <a:schemeClr val="tx1"/>
            </a:solidFill>
          </a:endParaRPr>
        </a:p>
      </dgm:t>
    </dgm:pt>
    <dgm:pt modelId="{5A8822B0-A64D-4FCA-AA39-007400E9E8AA}" type="sibTrans" cxnId="{FB578294-15E9-42F3-B131-E21FAB7B16C7}">
      <dgm:prSet/>
      <dgm:spPr/>
      <dgm:t>
        <a:bodyPr/>
        <a:lstStyle/>
        <a:p>
          <a:endParaRPr lang="en-GB" b="1">
            <a:solidFill>
              <a:schemeClr val="tx1"/>
            </a:solidFill>
          </a:endParaRPr>
        </a:p>
      </dgm:t>
    </dgm:pt>
    <dgm:pt modelId="{0A06933B-8564-4CF3-8149-5C67314FD388}" type="pres">
      <dgm:prSet presAssocID="{39785042-C9E8-4A66-9A77-B4FC1E433820}" presName="diagram" presStyleCnt="0">
        <dgm:presLayoutVars>
          <dgm:dir/>
          <dgm:resizeHandles/>
        </dgm:presLayoutVars>
      </dgm:prSet>
      <dgm:spPr/>
    </dgm:pt>
    <dgm:pt modelId="{E5BA500D-2501-45F9-8DAF-2FC88C535E1C}" type="pres">
      <dgm:prSet presAssocID="{DCD6C8DD-02E6-4AA2-A15A-452BA0E36879}" presName="firstNode" presStyleLbl="node1" presStyleIdx="0" presStyleCnt="7" custScaleX="102439">
        <dgm:presLayoutVars>
          <dgm:bulletEnabled val="1"/>
        </dgm:presLayoutVars>
      </dgm:prSet>
      <dgm:spPr/>
    </dgm:pt>
    <dgm:pt modelId="{42A834C3-5A61-4410-968A-88A3E0F1C56D}" type="pres">
      <dgm:prSet presAssocID="{71C76DB7-0341-4ABE-A6B0-928345DC08BB}" presName="sibTrans" presStyleLbl="sibTrans2D1" presStyleIdx="0" presStyleCnt="6"/>
      <dgm:spPr/>
    </dgm:pt>
    <dgm:pt modelId="{2F240A1B-EE3A-417C-B25C-3620FAE59B66}" type="pres">
      <dgm:prSet presAssocID="{BFECA77E-B138-46AC-A5EE-C97EC3ED6FEE}" presName="middleNode" presStyleCnt="0"/>
      <dgm:spPr/>
    </dgm:pt>
    <dgm:pt modelId="{339F59D5-1299-4AAD-B618-F0F0AA75D8CE}" type="pres">
      <dgm:prSet presAssocID="{BFECA77E-B138-46AC-A5EE-C97EC3ED6FEE}" presName="padding" presStyleLbl="node1" presStyleIdx="0" presStyleCnt="7"/>
      <dgm:spPr/>
    </dgm:pt>
    <dgm:pt modelId="{F4CDF7FF-77BE-4B14-B620-E1BDEAE19E06}" type="pres">
      <dgm:prSet presAssocID="{BFECA77E-B138-46AC-A5EE-C97EC3ED6FEE}" presName="shape" presStyleLbl="node1" presStyleIdx="1" presStyleCnt="7" custScaleX="144766" custScaleY="146746" custLinFactX="11326" custLinFactNeighborX="100000" custLinFactNeighborY="-39689">
        <dgm:presLayoutVars>
          <dgm:bulletEnabled val="1"/>
        </dgm:presLayoutVars>
      </dgm:prSet>
      <dgm:spPr/>
    </dgm:pt>
    <dgm:pt modelId="{56543F57-4138-4D3C-9AC8-CEF7BBBA247C}" type="pres">
      <dgm:prSet presAssocID="{2FA833E5-0234-427D-8D5B-EDD41BAEAC4E}" presName="sibTrans" presStyleLbl="sibTrans2D1" presStyleIdx="1" presStyleCnt="6"/>
      <dgm:spPr/>
    </dgm:pt>
    <dgm:pt modelId="{0FF73AAF-C25D-461F-9742-DEAC20FEF72F}" type="pres">
      <dgm:prSet presAssocID="{07B5F820-F599-486C-8F99-C12F597615C6}" presName="middleNode" presStyleCnt="0"/>
      <dgm:spPr/>
    </dgm:pt>
    <dgm:pt modelId="{F9868FF9-0B3C-4876-A1CA-2ACD91A97F5A}" type="pres">
      <dgm:prSet presAssocID="{07B5F820-F599-486C-8F99-C12F597615C6}" presName="padding" presStyleLbl="node1" presStyleIdx="1" presStyleCnt="7"/>
      <dgm:spPr/>
    </dgm:pt>
    <dgm:pt modelId="{4D3C82BB-D7CD-4431-89D0-F794823C8062}" type="pres">
      <dgm:prSet presAssocID="{07B5F820-F599-486C-8F99-C12F597615C6}" presName="shape" presStyleLbl="node1" presStyleIdx="2" presStyleCnt="7" custScaleX="140820" custScaleY="135073" custLinFactX="32216" custLinFactNeighborX="100000" custLinFactNeighborY="-33160">
        <dgm:presLayoutVars>
          <dgm:bulletEnabled val="1"/>
        </dgm:presLayoutVars>
      </dgm:prSet>
      <dgm:spPr/>
    </dgm:pt>
    <dgm:pt modelId="{7B27D571-3171-45F3-A16B-29EAB31E093E}" type="pres">
      <dgm:prSet presAssocID="{89A1E9A7-EAFD-4FA5-957C-2513F36B9329}" presName="sibTrans" presStyleLbl="sibTrans2D1" presStyleIdx="2" presStyleCnt="6"/>
      <dgm:spPr/>
    </dgm:pt>
    <dgm:pt modelId="{9FD6AD0B-5094-4F8B-8AF0-F5BF678499CD}" type="pres">
      <dgm:prSet presAssocID="{0D0FD8FB-9FF9-433D-ACD8-B48EFEAB4216}" presName="middleNode" presStyleCnt="0"/>
      <dgm:spPr/>
    </dgm:pt>
    <dgm:pt modelId="{62B0B84B-5181-48A4-B680-1DC172080EC9}" type="pres">
      <dgm:prSet presAssocID="{0D0FD8FB-9FF9-433D-ACD8-B48EFEAB4216}" presName="padding" presStyleLbl="node1" presStyleIdx="2" presStyleCnt="7"/>
      <dgm:spPr/>
    </dgm:pt>
    <dgm:pt modelId="{7140E269-5F24-4F55-9E2A-199E608C072A}" type="pres">
      <dgm:prSet presAssocID="{0D0FD8FB-9FF9-433D-ACD8-B48EFEAB4216}" presName="shape" presStyleLbl="node1" presStyleIdx="3" presStyleCnt="7" custScaleX="142548" custScaleY="146246" custLinFactNeighborX="41170" custLinFactNeighborY="11993">
        <dgm:presLayoutVars>
          <dgm:bulletEnabled val="1"/>
        </dgm:presLayoutVars>
      </dgm:prSet>
      <dgm:spPr/>
    </dgm:pt>
    <dgm:pt modelId="{7F94EBAF-B762-42F2-8EC4-44E5A7CAD1CA}" type="pres">
      <dgm:prSet presAssocID="{EAE8DC86-6B9C-4836-A8BA-4CAE8DB7D897}" presName="sibTrans" presStyleLbl="sibTrans2D1" presStyleIdx="3" presStyleCnt="6"/>
      <dgm:spPr/>
    </dgm:pt>
    <dgm:pt modelId="{DED12CCC-F04D-4874-AF5A-D4DCC695ADAD}" type="pres">
      <dgm:prSet presAssocID="{3231FA36-DF96-4E96-BA95-8F9348145EA6}" presName="middleNode" presStyleCnt="0"/>
      <dgm:spPr/>
    </dgm:pt>
    <dgm:pt modelId="{4D8172D3-7DF7-4B1D-ADF4-B7A7380A8B2A}" type="pres">
      <dgm:prSet presAssocID="{3231FA36-DF96-4E96-BA95-8F9348145EA6}" presName="padding" presStyleLbl="node1" presStyleIdx="3" presStyleCnt="7"/>
      <dgm:spPr/>
    </dgm:pt>
    <dgm:pt modelId="{2C55F4B2-C0E5-44D9-9A46-C8173069A7A6}" type="pres">
      <dgm:prSet presAssocID="{3231FA36-DF96-4E96-BA95-8F9348145EA6}" presName="shape" presStyleLbl="node1" presStyleIdx="4" presStyleCnt="7" custScaleX="141123" custScaleY="146246" custLinFactNeighborX="38552" custLinFactNeighborY="-1766">
        <dgm:presLayoutVars>
          <dgm:bulletEnabled val="1"/>
        </dgm:presLayoutVars>
      </dgm:prSet>
      <dgm:spPr/>
    </dgm:pt>
    <dgm:pt modelId="{DE75C5BE-B836-497D-AC59-8D8B34BD0E32}" type="pres">
      <dgm:prSet presAssocID="{D0AB2656-4FFE-47F7-BC6A-94936AF78F66}" presName="sibTrans" presStyleLbl="sibTrans2D1" presStyleIdx="4" presStyleCnt="6"/>
      <dgm:spPr/>
    </dgm:pt>
    <dgm:pt modelId="{7FE820AF-DE0D-4212-B04D-5DDD0147ED46}" type="pres">
      <dgm:prSet presAssocID="{64FE01EE-AA48-431C-871B-370E2AC9C798}" presName="middleNode" presStyleCnt="0"/>
      <dgm:spPr/>
    </dgm:pt>
    <dgm:pt modelId="{B7D40EDF-5567-4A50-8C82-EF5342198081}" type="pres">
      <dgm:prSet presAssocID="{64FE01EE-AA48-431C-871B-370E2AC9C798}" presName="padding" presStyleLbl="node1" presStyleIdx="4" presStyleCnt="7"/>
      <dgm:spPr/>
    </dgm:pt>
    <dgm:pt modelId="{30FE9597-AC35-4ACD-A1C9-DD5587227F2E}" type="pres">
      <dgm:prSet presAssocID="{64FE01EE-AA48-431C-871B-370E2AC9C798}" presName="shape" presStyleLbl="node1" presStyleIdx="5" presStyleCnt="7" custScaleX="156223" custScaleY="151808" custLinFactNeighborX="83511" custLinFactNeighborY="-31632">
        <dgm:presLayoutVars>
          <dgm:bulletEnabled val="1"/>
        </dgm:presLayoutVars>
      </dgm:prSet>
      <dgm:spPr/>
    </dgm:pt>
    <dgm:pt modelId="{CF4647EE-EB56-4E03-800E-3E8478745990}" type="pres">
      <dgm:prSet presAssocID="{4F3E8A82-E70F-4DCA-87E1-C2B123A6CD73}" presName="sibTrans" presStyleLbl="sibTrans2D1" presStyleIdx="5" presStyleCnt="6"/>
      <dgm:spPr/>
    </dgm:pt>
    <dgm:pt modelId="{2E280427-CF44-4B1D-B888-EF46D8E11190}" type="pres">
      <dgm:prSet presAssocID="{0E0D458D-B203-4580-BC2E-61FB594885D6}" presName="lastNode" presStyleLbl="node1" presStyleIdx="6" presStyleCnt="7" custLinFactNeighborX="20122" custLinFactNeighborY="-77001">
        <dgm:presLayoutVars>
          <dgm:bulletEnabled val="1"/>
        </dgm:presLayoutVars>
      </dgm:prSet>
      <dgm:spPr/>
    </dgm:pt>
  </dgm:ptLst>
  <dgm:cxnLst>
    <dgm:cxn modelId="{4CFA9B03-A509-417B-B021-B6880F76E1A9}" type="presOf" srcId="{4F3E8A82-E70F-4DCA-87E1-C2B123A6CD73}" destId="{CF4647EE-EB56-4E03-800E-3E8478745990}" srcOrd="0" destOrd="0" presId="urn:microsoft.com/office/officeart/2005/8/layout/bProcess2"/>
    <dgm:cxn modelId="{0B781C10-1CFA-47AD-86F2-6B8016B9C343}" srcId="{39785042-C9E8-4A66-9A77-B4FC1E433820}" destId="{DCD6C8DD-02E6-4AA2-A15A-452BA0E36879}" srcOrd="0" destOrd="0" parTransId="{6BC4F974-18DE-4ECE-9359-C3A84B0AC738}" sibTransId="{71C76DB7-0341-4ABE-A6B0-928345DC08BB}"/>
    <dgm:cxn modelId="{F93CC314-1B50-4237-8E4D-3B0B77D846F9}" srcId="{39785042-C9E8-4A66-9A77-B4FC1E433820}" destId="{07B5F820-F599-486C-8F99-C12F597615C6}" srcOrd="2" destOrd="0" parTransId="{5816B71F-316E-4C47-9D75-1C3D402C3702}" sibTransId="{89A1E9A7-EAFD-4FA5-957C-2513F36B9329}"/>
    <dgm:cxn modelId="{B30D3A18-0222-4FF7-A235-AAB077DED22E}" srcId="{39785042-C9E8-4A66-9A77-B4FC1E433820}" destId="{64FE01EE-AA48-431C-871B-370E2AC9C798}" srcOrd="5" destOrd="0" parTransId="{0138231E-BC3B-4671-88FE-A79D92B64D3D}" sibTransId="{4F3E8A82-E70F-4DCA-87E1-C2B123A6CD73}"/>
    <dgm:cxn modelId="{0D00BC1E-E90E-48C0-AC33-FDBE61BC450D}" type="presOf" srcId="{D0AB2656-4FFE-47F7-BC6A-94936AF78F66}" destId="{DE75C5BE-B836-497D-AC59-8D8B34BD0E32}" srcOrd="0" destOrd="0" presId="urn:microsoft.com/office/officeart/2005/8/layout/bProcess2"/>
    <dgm:cxn modelId="{02E80023-8DB6-4BA9-92DB-9119AD10BBBD}" type="presOf" srcId="{0E0D458D-B203-4580-BC2E-61FB594885D6}" destId="{2E280427-CF44-4B1D-B888-EF46D8E11190}" srcOrd="0" destOrd="0" presId="urn:microsoft.com/office/officeart/2005/8/layout/bProcess2"/>
    <dgm:cxn modelId="{E2FB9630-E9D9-4B4A-9FE7-8FABFE6333A5}" type="presOf" srcId="{07B5F820-F599-486C-8F99-C12F597615C6}" destId="{4D3C82BB-D7CD-4431-89D0-F794823C8062}" srcOrd="0" destOrd="0" presId="urn:microsoft.com/office/officeart/2005/8/layout/bProcess2"/>
    <dgm:cxn modelId="{58FBC03C-68E2-4083-A77D-77241DDE154F}" type="presOf" srcId="{EAE8DC86-6B9C-4836-A8BA-4CAE8DB7D897}" destId="{7F94EBAF-B762-42F2-8EC4-44E5A7CAD1CA}" srcOrd="0" destOrd="0" presId="urn:microsoft.com/office/officeart/2005/8/layout/bProcess2"/>
    <dgm:cxn modelId="{8F29253F-D162-4814-AF4F-439AC1FE4133}" srcId="{39785042-C9E8-4A66-9A77-B4FC1E433820}" destId="{3231FA36-DF96-4E96-BA95-8F9348145EA6}" srcOrd="4" destOrd="0" parTransId="{0C3A97B1-ACF2-4D2C-BEB8-AE4D05C72B40}" sibTransId="{D0AB2656-4FFE-47F7-BC6A-94936AF78F66}"/>
    <dgm:cxn modelId="{174BAF5F-2475-4841-A7E4-E45CA3291703}" type="presOf" srcId="{2FA833E5-0234-427D-8D5B-EDD41BAEAC4E}" destId="{56543F57-4138-4D3C-9AC8-CEF7BBBA247C}" srcOrd="0" destOrd="0" presId="urn:microsoft.com/office/officeart/2005/8/layout/bProcess2"/>
    <dgm:cxn modelId="{DE89BD42-CD8A-4E5A-91BE-49493FC5044A}" type="presOf" srcId="{39785042-C9E8-4A66-9A77-B4FC1E433820}" destId="{0A06933B-8564-4CF3-8149-5C67314FD388}" srcOrd="0" destOrd="0" presId="urn:microsoft.com/office/officeart/2005/8/layout/bProcess2"/>
    <dgm:cxn modelId="{FE0AE962-A079-4ACF-B4FD-A4F73FE0095E}" type="presOf" srcId="{BFECA77E-B138-46AC-A5EE-C97EC3ED6FEE}" destId="{F4CDF7FF-77BE-4B14-B620-E1BDEAE19E06}" srcOrd="0" destOrd="0" presId="urn:microsoft.com/office/officeart/2005/8/layout/bProcess2"/>
    <dgm:cxn modelId="{BD7E4749-8A91-4D51-8583-93D88A010E00}" type="presOf" srcId="{3231FA36-DF96-4E96-BA95-8F9348145EA6}" destId="{2C55F4B2-C0E5-44D9-9A46-C8173069A7A6}" srcOrd="0" destOrd="0" presId="urn:microsoft.com/office/officeart/2005/8/layout/bProcess2"/>
    <dgm:cxn modelId="{193FFB50-31C4-4670-A0DC-5067A4EC9213}" type="presOf" srcId="{71C76DB7-0341-4ABE-A6B0-928345DC08BB}" destId="{42A834C3-5A61-4410-968A-88A3E0F1C56D}" srcOrd="0" destOrd="0" presId="urn:microsoft.com/office/officeart/2005/8/layout/bProcess2"/>
    <dgm:cxn modelId="{498E3D71-58AA-48E8-9D18-6F325910B3C1}" type="presOf" srcId="{0D0FD8FB-9FF9-433D-ACD8-B48EFEAB4216}" destId="{7140E269-5F24-4F55-9E2A-199E608C072A}" srcOrd="0" destOrd="0" presId="urn:microsoft.com/office/officeart/2005/8/layout/bProcess2"/>
    <dgm:cxn modelId="{3196F556-8471-4E22-BAD5-32B98465D56D}" type="presOf" srcId="{DCD6C8DD-02E6-4AA2-A15A-452BA0E36879}" destId="{E5BA500D-2501-45F9-8DAF-2FC88C535E1C}" srcOrd="0" destOrd="0" presId="urn:microsoft.com/office/officeart/2005/8/layout/bProcess2"/>
    <dgm:cxn modelId="{73D7F859-78A7-4914-BEA4-5187562FD0CF}" srcId="{39785042-C9E8-4A66-9A77-B4FC1E433820}" destId="{BFECA77E-B138-46AC-A5EE-C97EC3ED6FEE}" srcOrd="1" destOrd="0" parTransId="{8A8A46A9-2AAD-4E46-8870-B07D320011AF}" sibTransId="{2FA833E5-0234-427D-8D5B-EDD41BAEAC4E}"/>
    <dgm:cxn modelId="{DC96AB8F-0BD4-474F-9ECA-D8EDA34067E5}" srcId="{39785042-C9E8-4A66-9A77-B4FC1E433820}" destId="{0D0FD8FB-9FF9-433D-ACD8-B48EFEAB4216}" srcOrd="3" destOrd="0" parTransId="{3C091E86-A20C-4C14-A35B-0EC76473B847}" sibTransId="{EAE8DC86-6B9C-4836-A8BA-4CAE8DB7D897}"/>
    <dgm:cxn modelId="{FB578294-15E9-42F3-B131-E21FAB7B16C7}" srcId="{39785042-C9E8-4A66-9A77-B4FC1E433820}" destId="{0E0D458D-B203-4580-BC2E-61FB594885D6}" srcOrd="6" destOrd="0" parTransId="{F3A11C56-2274-433C-B047-A06B7159771C}" sibTransId="{5A8822B0-A64D-4FCA-AA39-007400E9E8AA}"/>
    <dgm:cxn modelId="{0C523ADA-369C-4F32-82B3-125862C7233F}" type="presOf" srcId="{64FE01EE-AA48-431C-871B-370E2AC9C798}" destId="{30FE9597-AC35-4ACD-A1C9-DD5587227F2E}" srcOrd="0" destOrd="0" presId="urn:microsoft.com/office/officeart/2005/8/layout/bProcess2"/>
    <dgm:cxn modelId="{00CF84E7-7727-4527-98BB-F11884C1A629}" type="presOf" srcId="{89A1E9A7-EAFD-4FA5-957C-2513F36B9329}" destId="{7B27D571-3171-45F3-A16B-29EAB31E093E}" srcOrd="0" destOrd="0" presId="urn:microsoft.com/office/officeart/2005/8/layout/bProcess2"/>
    <dgm:cxn modelId="{55B4B4A2-0FE2-414B-B7AD-0C837EC03193}" type="presParOf" srcId="{0A06933B-8564-4CF3-8149-5C67314FD388}" destId="{E5BA500D-2501-45F9-8DAF-2FC88C535E1C}" srcOrd="0" destOrd="0" presId="urn:microsoft.com/office/officeart/2005/8/layout/bProcess2"/>
    <dgm:cxn modelId="{ACCA5639-C2BA-4815-A02A-B19EB0A287B6}" type="presParOf" srcId="{0A06933B-8564-4CF3-8149-5C67314FD388}" destId="{42A834C3-5A61-4410-968A-88A3E0F1C56D}" srcOrd="1" destOrd="0" presId="urn:microsoft.com/office/officeart/2005/8/layout/bProcess2"/>
    <dgm:cxn modelId="{A943393A-C4C2-4105-9492-FDB475AD0FE8}" type="presParOf" srcId="{0A06933B-8564-4CF3-8149-5C67314FD388}" destId="{2F240A1B-EE3A-417C-B25C-3620FAE59B66}" srcOrd="2" destOrd="0" presId="urn:microsoft.com/office/officeart/2005/8/layout/bProcess2"/>
    <dgm:cxn modelId="{744E59C0-48CA-489A-A53F-A81CA08E3FEE}" type="presParOf" srcId="{2F240A1B-EE3A-417C-B25C-3620FAE59B66}" destId="{339F59D5-1299-4AAD-B618-F0F0AA75D8CE}" srcOrd="0" destOrd="0" presId="urn:microsoft.com/office/officeart/2005/8/layout/bProcess2"/>
    <dgm:cxn modelId="{658D26DF-6978-4338-949D-E8800F089DB2}" type="presParOf" srcId="{2F240A1B-EE3A-417C-B25C-3620FAE59B66}" destId="{F4CDF7FF-77BE-4B14-B620-E1BDEAE19E06}" srcOrd="1" destOrd="0" presId="urn:microsoft.com/office/officeart/2005/8/layout/bProcess2"/>
    <dgm:cxn modelId="{52F30575-6100-443B-AD95-F93BC2F1823A}" type="presParOf" srcId="{0A06933B-8564-4CF3-8149-5C67314FD388}" destId="{56543F57-4138-4D3C-9AC8-CEF7BBBA247C}" srcOrd="3" destOrd="0" presId="urn:microsoft.com/office/officeart/2005/8/layout/bProcess2"/>
    <dgm:cxn modelId="{00DA8AB7-0274-478B-B59C-E76366AE3FD5}" type="presParOf" srcId="{0A06933B-8564-4CF3-8149-5C67314FD388}" destId="{0FF73AAF-C25D-461F-9742-DEAC20FEF72F}" srcOrd="4" destOrd="0" presId="urn:microsoft.com/office/officeart/2005/8/layout/bProcess2"/>
    <dgm:cxn modelId="{EA67DE3E-9938-47D5-8587-158FC735C246}" type="presParOf" srcId="{0FF73AAF-C25D-461F-9742-DEAC20FEF72F}" destId="{F9868FF9-0B3C-4876-A1CA-2ACD91A97F5A}" srcOrd="0" destOrd="0" presId="urn:microsoft.com/office/officeart/2005/8/layout/bProcess2"/>
    <dgm:cxn modelId="{D1602472-92C8-4E14-9BBD-276A5ADBC7C5}" type="presParOf" srcId="{0FF73AAF-C25D-461F-9742-DEAC20FEF72F}" destId="{4D3C82BB-D7CD-4431-89D0-F794823C8062}" srcOrd="1" destOrd="0" presId="urn:microsoft.com/office/officeart/2005/8/layout/bProcess2"/>
    <dgm:cxn modelId="{BE2A6F92-7B1F-44FC-8CF3-EF677266E6B8}" type="presParOf" srcId="{0A06933B-8564-4CF3-8149-5C67314FD388}" destId="{7B27D571-3171-45F3-A16B-29EAB31E093E}" srcOrd="5" destOrd="0" presId="urn:microsoft.com/office/officeart/2005/8/layout/bProcess2"/>
    <dgm:cxn modelId="{99FF555C-3934-4837-A2AE-53425F461195}" type="presParOf" srcId="{0A06933B-8564-4CF3-8149-5C67314FD388}" destId="{9FD6AD0B-5094-4F8B-8AF0-F5BF678499CD}" srcOrd="6" destOrd="0" presId="urn:microsoft.com/office/officeart/2005/8/layout/bProcess2"/>
    <dgm:cxn modelId="{027A0595-9791-430C-80B8-4A39E08833D3}" type="presParOf" srcId="{9FD6AD0B-5094-4F8B-8AF0-F5BF678499CD}" destId="{62B0B84B-5181-48A4-B680-1DC172080EC9}" srcOrd="0" destOrd="0" presId="urn:microsoft.com/office/officeart/2005/8/layout/bProcess2"/>
    <dgm:cxn modelId="{11CFD1BC-F561-46BB-8329-612946A34798}" type="presParOf" srcId="{9FD6AD0B-5094-4F8B-8AF0-F5BF678499CD}" destId="{7140E269-5F24-4F55-9E2A-199E608C072A}" srcOrd="1" destOrd="0" presId="urn:microsoft.com/office/officeart/2005/8/layout/bProcess2"/>
    <dgm:cxn modelId="{CB4C58FA-66B0-4085-A6CD-F101B7F900F9}" type="presParOf" srcId="{0A06933B-8564-4CF3-8149-5C67314FD388}" destId="{7F94EBAF-B762-42F2-8EC4-44E5A7CAD1CA}" srcOrd="7" destOrd="0" presId="urn:microsoft.com/office/officeart/2005/8/layout/bProcess2"/>
    <dgm:cxn modelId="{DA84644B-ACF5-4BBE-AE45-D4F597957933}" type="presParOf" srcId="{0A06933B-8564-4CF3-8149-5C67314FD388}" destId="{DED12CCC-F04D-4874-AF5A-D4DCC695ADAD}" srcOrd="8" destOrd="0" presId="urn:microsoft.com/office/officeart/2005/8/layout/bProcess2"/>
    <dgm:cxn modelId="{529D5C04-154E-425F-A51B-D2B022363099}" type="presParOf" srcId="{DED12CCC-F04D-4874-AF5A-D4DCC695ADAD}" destId="{4D8172D3-7DF7-4B1D-ADF4-B7A7380A8B2A}" srcOrd="0" destOrd="0" presId="urn:microsoft.com/office/officeart/2005/8/layout/bProcess2"/>
    <dgm:cxn modelId="{BFBBC3F1-1EFD-4AA5-908E-30657D12BE47}" type="presParOf" srcId="{DED12CCC-F04D-4874-AF5A-D4DCC695ADAD}" destId="{2C55F4B2-C0E5-44D9-9A46-C8173069A7A6}" srcOrd="1" destOrd="0" presId="urn:microsoft.com/office/officeart/2005/8/layout/bProcess2"/>
    <dgm:cxn modelId="{4B847399-647C-4595-81ED-8C3223D324D8}" type="presParOf" srcId="{0A06933B-8564-4CF3-8149-5C67314FD388}" destId="{DE75C5BE-B836-497D-AC59-8D8B34BD0E32}" srcOrd="9" destOrd="0" presId="urn:microsoft.com/office/officeart/2005/8/layout/bProcess2"/>
    <dgm:cxn modelId="{57A67811-798D-4390-9009-432C4BEF4516}" type="presParOf" srcId="{0A06933B-8564-4CF3-8149-5C67314FD388}" destId="{7FE820AF-DE0D-4212-B04D-5DDD0147ED46}" srcOrd="10" destOrd="0" presId="urn:microsoft.com/office/officeart/2005/8/layout/bProcess2"/>
    <dgm:cxn modelId="{4911A364-5A84-43C2-8872-5CE71FA153FE}" type="presParOf" srcId="{7FE820AF-DE0D-4212-B04D-5DDD0147ED46}" destId="{B7D40EDF-5567-4A50-8C82-EF5342198081}" srcOrd="0" destOrd="0" presId="urn:microsoft.com/office/officeart/2005/8/layout/bProcess2"/>
    <dgm:cxn modelId="{1F0F0BF6-B853-49F5-8186-1F88A601A576}" type="presParOf" srcId="{7FE820AF-DE0D-4212-B04D-5DDD0147ED46}" destId="{30FE9597-AC35-4ACD-A1C9-DD5587227F2E}" srcOrd="1" destOrd="0" presId="urn:microsoft.com/office/officeart/2005/8/layout/bProcess2"/>
    <dgm:cxn modelId="{4D0EE555-D30E-43BC-A541-2C578A936BE3}" type="presParOf" srcId="{0A06933B-8564-4CF3-8149-5C67314FD388}" destId="{CF4647EE-EB56-4E03-800E-3E8478745990}" srcOrd="11" destOrd="0" presId="urn:microsoft.com/office/officeart/2005/8/layout/bProcess2"/>
    <dgm:cxn modelId="{2ED3AE1E-AC6D-453C-9C48-F9CF80E1E297}" type="presParOf" srcId="{0A06933B-8564-4CF3-8149-5C67314FD388}" destId="{2E280427-CF44-4B1D-B888-EF46D8E11190}" srcOrd="12" destOrd="0" presId="urn:microsoft.com/office/officeart/2005/8/layout/bProcess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85042-C9E8-4A66-9A77-B4FC1E433820}" type="doc">
      <dgm:prSet loTypeId="urn:microsoft.com/office/officeart/2005/8/layout/bProcess2" loCatId="process" qsTypeId="urn:microsoft.com/office/officeart/2005/8/quickstyle/simple5" qsCatId="simple" csTypeId="urn:microsoft.com/office/officeart/2005/8/colors/colorful5" csCatId="colorful" phldr="1"/>
      <dgm:spPr/>
      <dgm:t>
        <a:bodyPr/>
        <a:lstStyle/>
        <a:p>
          <a:endParaRPr lang="en-GB"/>
        </a:p>
      </dgm:t>
    </dgm:pt>
    <dgm:pt modelId="{07B5F820-F599-486C-8F99-C12F597615C6}">
      <dgm:prSet phldrT="[Texto]" custT="1"/>
      <dgm:spPr/>
      <dgm:t>
        <a:bodyPr/>
        <a:lstStyle/>
        <a:p>
          <a:r>
            <a:rPr lang="el-GR" sz="1600" b="1" noProof="0" dirty="0">
              <a:solidFill>
                <a:schemeClr val="tx1"/>
              </a:solidFill>
            </a:rPr>
            <a:t>Μεταφορά και αποθήκευση δομών</a:t>
          </a:r>
        </a:p>
      </dgm:t>
    </dgm:pt>
    <dgm:pt modelId="{5816B71F-316E-4C47-9D75-1C3D402C3702}" type="parTrans" cxnId="{F93CC314-1B50-4237-8E4D-3B0B77D846F9}">
      <dgm:prSet/>
      <dgm:spPr/>
      <dgm:t>
        <a:bodyPr/>
        <a:lstStyle/>
        <a:p>
          <a:endParaRPr lang="en-GB" b="1">
            <a:solidFill>
              <a:schemeClr val="tx1"/>
            </a:solidFill>
          </a:endParaRPr>
        </a:p>
      </dgm:t>
    </dgm:pt>
    <dgm:pt modelId="{89A1E9A7-EAFD-4FA5-957C-2513F36B9329}" type="sibTrans" cxnId="{F93CC314-1B50-4237-8E4D-3B0B77D846F9}">
      <dgm:prSet/>
      <dgm:spPr/>
      <dgm:t>
        <a:bodyPr/>
        <a:lstStyle/>
        <a:p>
          <a:endParaRPr lang="en-GB" b="1">
            <a:solidFill>
              <a:schemeClr val="tx1"/>
            </a:solidFill>
          </a:endParaRPr>
        </a:p>
      </dgm:t>
    </dgm:pt>
    <dgm:pt modelId="{0D0FD8FB-9FF9-433D-ACD8-B48EFEAB4216}">
      <dgm:prSet phldrT="[Texto]" custT="1"/>
      <dgm:spPr/>
      <dgm:t>
        <a:bodyPr/>
        <a:lstStyle/>
        <a:p>
          <a:r>
            <a:rPr lang="el-GR" sz="1500" b="1" kern="1200" dirty="0">
              <a:solidFill>
                <a:schemeClr val="tx1"/>
              </a:solidFill>
              <a:latin typeface="Speak Pro" panose="020F0502020204030204"/>
              <a:ea typeface="+mn-ea"/>
              <a:cs typeface="+mn-cs"/>
            </a:rPr>
            <a:t>Αρχιτεκτονικός σχεδιασμός </a:t>
          </a:r>
        </a:p>
      </dgm:t>
    </dgm:pt>
    <dgm:pt modelId="{3C091E86-A20C-4C14-A35B-0EC76473B847}" type="parTrans" cxnId="{DC96AB8F-0BD4-474F-9ECA-D8EDA34067E5}">
      <dgm:prSet/>
      <dgm:spPr/>
      <dgm:t>
        <a:bodyPr/>
        <a:lstStyle/>
        <a:p>
          <a:endParaRPr lang="en-GB" b="1">
            <a:solidFill>
              <a:schemeClr val="tx1"/>
            </a:solidFill>
          </a:endParaRPr>
        </a:p>
      </dgm:t>
    </dgm:pt>
    <dgm:pt modelId="{EAE8DC86-6B9C-4836-A8BA-4CAE8DB7D897}" type="sibTrans" cxnId="{DC96AB8F-0BD4-474F-9ECA-D8EDA34067E5}">
      <dgm:prSet/>
      <dgm:spPr/>
      <dgm:t>
        <a:bodyPr/>
        <a:lstStyle/>
        <a:p>
          <a:endParaRPr lang="en-GB" b="1">
            <a:solidFill>
              <a:schemeClr val="tx1"/>
            </a:solidFill>
          </a:endParaRPr>
        </a:p>
      </dgm:t>
    </dgm:pt>
    <dgm:pt modelId="{3231FA36-DF96-4E96-BA95-8F9348145EA6}">
      <dgm:prSet phldrT="[Texto]" custT="1"/>
      <dgm:spPr/>
      <dgm:t>
        <a:bodyPr/>
        <a:lstStyle/>
        <a:p>
          <a:r>
            <a:rPr lang="el-GR" sz="1600" b="1" kern="1200" noProof="0" dirty="0">
              <a:solidFill>
                <a:schemeClr val="tx1"/>
              </a:solidFill>
              <a:latin typeface="Speak Pro" panose="020F0502020204030204"/>
              <a:ea typeface="+mn-ea"/>
              <a:cs typeface="+mn-cs"/>
            </a:rPr>
            <a:t>Φράγμα Ατμών</a:t>
          </a:r>
          <a:endParaRPr lang="en-GB" sz="1600" b="1" kern="1200" noProof="0" dirty="0">
            <a:solidFill>
              <a:schemeClr val="tx1"/>
            </a:solidFill>
            <a:latin typeface="Speak Pro" panose="020F0502020204030204"/>
            <a:ea typeface="+mn-ea"/>
            <a:cs typeface="+mn-cs"/>
          </a:endParaRPr>
        </a:p>
      </dgm:t>
    </dgm:pt>
    <dgm:pt modelId="{0C3A97B1-ACF2-4D2C-BEB8-AE4D05C72B40}" type="parTrans" cxnId="{8F29253F-D162-4814-AF4F-439AC1FE4133}">
      <dgm:prSet/>
      <dgm:spPr/>
      <dgm:t>
        <a:bodyPr/>
        <a:lstStyle/>
        <a:p>
          <a:endParaRPr lang="en-GB" b="1">
            <a:solidFill>
              <a:schemeClr val="tx1"/>
            </a:solidFill>
          </a:endParaRPr>
        </a:p>
      </dgm:t>
    </dgm:pt>
    <dgm:pt modelId="{D0AB2656-4FFE-47F7-BC6A-94936AF78F66}" type="sibTrans" cxnId="{8F29253F-D162-4814-AF4F-439AC1FE4133}">
      <dgm:prSet/>
      <dgm:spPr/>
      <dgm:t>
        <a:bodyPr/>
        <a:lstStyle/>
        <a:p>
          <a:endParaRPr lang="en-GB" b="1">
            <a:solidFill>
              <a:schemeClr val="tx1"/>
            </a:solidFill>
          </a:endParaRPr>
        </a:p>
      </dgm:t>
    </dgm:pt>
    <dgm:pt modelId="{64FE01EE-AA48-431C-871B-370E2AC9C798}">
      <dgm:prSet phldrT="[Texto]" custT="1"/>
      <dgm:spPr/>
      <dgm:t>
        <a:bodyPr/>
        <a:lstStyle/>
        <a:p>
          <a:r>
            <a:rPr lang="el-GR" sz="1600" b="1" kern="1200" noProof="0" dirty="0">
              <a:solidFill>
                <a:schemeClr val="tx1"/>
              </a:solidFill>
              <a:latin typeface="Speak Pro" panose="020F0502020204030204"/>
              <a:ea typeface="+mn-ea"/>
              <a:cs typeface="+mn-cs"/>
            </a:rPr>
            <a:t>Πυρασφάλεια σε ξύλινα κτήρια </a:t>
          </a:r>
          <a:endParaRPr lang="en-GB" sz="1600" b="1" kern="1200" noProof="0" dirty="0">
            <a:solidFill>
              <a:schemeClr val="tx1"/>
            </a:solidFill>
            <a:latin typeface="Speak Pro" panose="020F0502020204030204"/>
            <a:ea typeface="+mn-ea"/>
            <a:cs typeface="+mn-cs"/>
          </a:endParaRPr>
        </a:p>
      </dgm:t>
    </dgm:pt>
    <dgm:pt modelId="{0138231E-BC3B-4671-88FE-A79D92B64D3D}" type="parTrans" cxnId="{B30D3A18-0222-4FF7-A235-AAB077DED22E}">
      <dgm:prSet/>
      <dgm:spPr/>
      <dgm:t>
        <a:bodyPr/>
        <a:lstStyle/>
        <a:p>
          <a:endParaRPr lang="en-GB" b="1">
            <a:solidFill>
              <a:schemeClr val="tx1"/>
            </a:solidFill>
          </a:endParaRPr>
        </a:p>
      </dgm:t>
    </dgm:pt>
    <dgm:pt modelId="{4F3E8A82-E70F-4DCA-87E1-C2B123A6CD73}" type="sibTrans" cxnId="{B30D3A18-0222-4FF7-A235-AAB077DED22E}">
      <dgm:prSet/>
      <dgm:spPr/>
      <dgm:t>
        <a:bodyPr/>
        <a:lstStyle/>
        <a:p>
          <a:endParaRPr lang="en-GB" b="1">
            <a:solidFill>
              <a:schemeClr val="tx1"/>
            </a:solidFill>
          </a:endParaRPr>
        </a:p>
      </dgm:t>
    </dgm:pt>
    <dgm:pt modelId="{0E0D458D-B203-4580-BC2E-61FB594885D6}">
      <dgm:prSet phldrT="[Texto]" custT="1"/>
      <dgm:spPr/>
      <dgm:t>
        <a:bodyPr/>
        <a:lstStyle/>
        <a:p>
          <a:r>
            <a:rPr lang="el-GR" sz="1600" b="1" kern="1200" dirty="0">
              <a:solidFill>
                <a:schemeClr val="tx1"/>
              </a:solidFill>
              <a:latin typeface="Speak Pro" panose="020F0502020204030204"/>
              <a:ea typeface="+mn-ea"/>
              <a:cs typeface="+mn-cs"/>
            </a:rPr>
            <a:t>Θερμο-μονωτικά υλικά</a:t>
          </a:r>
        </a:p>
      </dgm:t>
    </dgm:pt>
    <dgm:pt modelId="{F3A11C56-2274-433C-B047-A06B7159771C}" type="parTrans" cxnId="{FB578294-15E9-42F3-B131-E21FAB7B16C7}">
      <dgm:prSet/>
      <dgm:spPr/>
      <dgm:t>
        <a:bodyPr/>
        <a:lstStyle/>
        <a:p>
          <a:endParaRPr lang="en-GB" b="1">
            <a:solidFill>
              <a:schemeClr val="tx1"/>
            </a:solidFill>
          </a:endParaRPr>
        </a:p>
      </dgm:t>
    </dgm:pt>
    <dgm:pt modelId="{5A8822B0-A64D-4FCA-AA39-007400E9E8AA}" type="sibTrans" cxnId="{FB578294-15E9-42F3-B131-E21FAB7B16C7}">
      <dgm:prSet/>
      <dgm:spPr/>
      <dgm:t>
        <a:bodyPr/>
        <a:lstStyle/>
        <a:p>
          <a:endParaRPr lang="en-GB" b="1">
            <a:solidFill>
              <a:schemeClr val="tx1"/>
            </a:solidFill>
          </a:endParaRPr>
        </a:p>
      </dgm:t>
    </dgm:pt>
    <dgm:pt modelId="{BFECA77E-B138-46AC-A5EE-C97EC3ED6FEE}">
      <dgm:prSet phldrT="[Texto]" custT="1"/>
      <dgm:spPr/>
      <dgm:t>
        <a:bodyPr/>
        <a:lstStyle/>
        <a:p>
          <a:r>
            <a:rPr lang="en-US" sz="1700" b="1" kern="1200" dirty="0">
              <a:solidFill>
                <a:schemeClr val="tx1"/>
              </a:solidFill>
              <a:latin typeface="Speak Pro" panose="020F0502020204030204"/>
              <a:ea typeface="+mn-ea"/>
              <a:cs typeface="+mn-cs"/>
            </a:rPr>
            <a:t>E</a:t>
          </a:r>
          <a:r>
            <a:rPr lang="el-GR" sz="1700" b="1" kern="1200" dirty="0">
              <a:solidFill>
                <a:schemeClr val="tx1"/>
              </a:solidFill>
              <a:latin typeface="Speak Pro" panose="020F0502020204030204"/>
              <a:ea typeface="+mn-ea"/>
              <a:cs typeface="+mn-cs"/>
            </a:rPr>
            <a:t>ργονομική και εργασιακή ασφάλεια</a:t>
          </a:r>
        </a:p>
      </dgm:t>
    </dgm:pt>
    <dgm:pt modelId="{2FA833E5-0234-427D-8D5B-EDD41BAEAC4E}" type="sibTrans" cxnId="{73D7F859-78A7-4914-BEA4-5187562FD0CF}">
      <dgm:prSet/>
      <dgm:spPr/>
      <dgm:t>
        <a:bodyPr/>
        <a:lstStyle/>
        <a:p>
          <a:endParaRPr lang="en-GB" b="1">
            <a:solidFill>
              <a:schemeClr val="tx1"/>
            </a:solidFill>
          </a:endParaRPr>
        </a:p>
      </dgm:t>
    </dgm:pt>
    <dgm:pt modelId="{8A8A46A9-2AAD-4E46-8870-B07D320011AF}" type="parTrans" cxnId="{73D7F859-78A7-4914-BEA4-5187562FD0CF}">
      <dgm:prSet/>
      <dgm:spPr/>
      <dgm:t>
        <a:bodyPr/>
        <a:lstStyle/>
        <a:p>
          <a:endParaRPr lang="en-GB" b="1">
            <a:solidFill>
              <a:schemeClr val="tx1"/>
            </a:solidFill>
          </a:endParaRPr>
        </a:p>
      </dgm:t>
    </dgm:pt>
    <dgm:pt modelId="{DCD6C8DD-02E6-4AA2-A15A-452BA0E36879}">
      <dgm:prSet phldrT="[Texto]" custT="1"/>
      <dgm:spPr/>
      <dgm:t>
        <a:bodyPr/>
        <a:lstStyle/>
        <a:p>
          <a:r>
            <a:rPr lang="el-GR" sz="1600" b="1" dirty="0">
              <a:solidFill>
                <a:schemeClr val="tx1"/>
              </a:solidFill>
              <a:latin typeface="+mn-lt"/>
            </a:rPr>
            <a:t>Προγραμμα</a:t>
          </a:r>
          <a:r>
            <a:rPr lang="en-US" sz="1600" b="1" dirty="0">
              <a:solidFill>
                <a:schemeClr val="tx1"/>
              </a:solidFill>
              <a:latin typeface="+mn-lt"/>
            </a:rPr>
            <a:t>-</a:t>
          </a:r>
          <a:r>
            <a:rPr lang="el-GR" sz="1600" b="1" dirty="0">
              <a:solidFill>
                <a:schemeClr val="tx1"/>
              </a:solidFill>
              <a:latin typeface="+mn-lt"/>
            </a:rPr>
            <a:t>τισμός εργασίας και διαχείριση ομάδας</a:t>
          </a:r>
        </a:p>
      </dgm:t>
    </dgm:pt>
    <dgm:pt modelId="{71C76DB7-0341-4ABE-A6B0-928345DC08BB}" type="sibTrans" cxnId="{0B781C10-1CFA-47AD-86F2-6B8016B9C343}">
      <dgm:prSet/>
      <dgm:spPr/>
      <dgm:t>
        <a:bodyPr/>
        <a:lstStyle/>
        <a:p>
          <a:endParaRPr lang="en-GB" b="1">
            <a:solidFill>
              <a:schemeClr val="tx1"/>
            </a:solidFill>
          </a:endParaRPr>
        </a:p>
      </dgm:t>
    </dgm:pt>
    <dgm:pt modelId="{6BC4F974-18DE-4ECE-9359-C3A84B0AC738}" type="parTrans" cxnId="{0B781C10-1CFA-47AD-86F2-6B8016B9C343}">
      <dgm:prSet/>
      <dgm:spPr/>
      <dgm:t>
        <a:bodyPr/>
        <a:lstStyle/>
        <a:p>
          <a:endParaRPr lang="en-GB" b="1">
            <a:solidFill>
              <a:schemeClr val="tx1"/>
            </a:solidFill>
          </a:endParaRPr>
        </a:p>
      </dgm:t>
    </dgm:pt>
    <dgm:pt modelId="{0A06933B-8564-4CF3-8149-5C67314FD388}" type="pres">
      <dgm:prSet presAssocID="{39785042-C9E8-4A66-9A77-B4FC1E433820}" presName="diagram" presStyleCnt="0">
        <dgm:presLayoutVars>
          <dgm:dir/>
          <dgm:resizeHandles/>
        </dgm:presLayoutVars>
      </dgm:prSet>
      <dgm:spPr/>
    </dgm:pt>
    <dgm:pt modelId="{E5BA500D-2501-45F9-8DAF-2FC88C535E1C}" type="pres">
      <dgm:prSet presAssocID="{DCD6C8DD-02E6-4AA2-A15A-452BA0E36879}" presName="firstNode" presStyleLbl="node1" presStyleIdx="0" presStyleCnt="7" custScaleX="94631" custScaleY="78187" custLinFactNeighborX="-36122" custLinFactNeighborY="6479">
        <dgm:presLayoutVars>
          <dgm:bulletEnabled val="1"/>
        </dgm:presLayoutVars>
      </dgm:prSet>
      <dgm:spPr/>
    </dgm:pt>
    <dgm:pt modelId="{42A834C3-5A61-4410-968A-88A3E0F1C56D}" type="pres">
      <dgm:prSet presAssocID="{71C76DB7-0341-4ABE-A6B0-928345DC08BB}" presName="sibTrans" presStyleLbl="sibTrans2D1" presStyleIdx="0" presStyleCnt="6"/>
      <dgm:spPr/>
    </dgm:pt>
    <dgm:pt modelId="{2F240A1B-EE3A-417C-B25C-3620FAE59B66}" type="pres">
      <dgm:prSet presAssocID="{BFECA77E-B138-46AC-A5EE-C97EC3ED6FEE}" presName="middleNode" presStyleCnt="0"/>
      <dgm:spPr/>
    </dgm:pt>
    <dgm:pt modelId="{339F59D5-1299-4AAD-B618-F0F0AA75D8CE}" type="pres">
      <dgm:prSet presAssocID="{BFECA77E-B138-46AC-A5EE-C97EC3ED6FEE}" presName="padding" presStyleLbl="node1" presStyleIdx="0" presStyleCnt="7"/>
      <dgm:spPr/>
    </dgm:pt>
    <dgm:pt modelId="{F4CDF7FF-77BE-4B14-B620-E1BDEAE19E06}" type="pres">
      <dgm:prSet presAssocID="{BFECA77E-B138-46AC-A5EE-C97EC3ED6FEE}" presName="shape" presStyleLbl="node1" presStyleIdx="1" presStyleCnt="7" custScaleX="123060" custScaleY="106610" custLinFactNeighborX="86309" custLinFactNeighborY="-88767">
        <dgm:presLayoutVars>
          <dgm:bulletEnabled val="1"/>
        </dgm:presLayoutVars>
      </dgm:prSet>
      <dgm:spPr/>
    </dgm:pt>
    <dgm:pt modelId="{56543F57-4138-4D3C-9AC8-CEF7BBBA247C}" type="pres">
      <dgm:prSet presAssocID="{2FA833E5-0234-427D-8D5B-EDD41BAEAC4E}" presName="sibTrans" presStyleLbl="sibTrans2D1" presStyleIdx="1" presStyleCnt="6"/>
      <dgm:spPr/>
    </dgm:pt>
    <dgm:pt modelId="{0FF73AAF-C25D-461F-9742-DEAC20FEF72F}" type="pres">
      <dgm:prSet presAssocID="{07B5F820-F599-486C-8F99-C12F597615C6}" presName="middleNode" presStyleCnt="0"/>
      <dgm:spPr/>
    </dgm:pt>
    <dgm:pt modelId="{F9868FF9-0B3C-4876-A1CA-2ACD91A97F5A}" type="pres">
      <dgm:prSet presAssocID="{07B5F820-F599-486C-8F99-C12F597615C6}" presName="padding" presStyleLbl="node1" presStyleIdx="1" presStyleCnt="7"/>
      <dgm:spPr/>
    </dgm:pt>
    <dgm:pt modelId="{4D3C82BB-D7CD-4431-89D0-F794823C8062}" type="pres">
      <dgm:prSet presAssocID="{07B5F820-F599-486C-8F99-C12F597615C6}" presName="shape" presStyleLbl="node1" presStyleIdx="2" presStyleCnt="7" custScaleX="129750" custScaleY="111557" custLinFactNeighborX="6712" custLinFactNeighborY="-32547">
        <dgm:presLayoutVars>
          <dgm:bulletEnabled val="1"/>
        </dgm:presLayoutVars>
      </dgm:prSet>
      <dgm:spPr/>
    </dgm:pt>
    <dgm:pt modelId="{7B27D571-3171-45F3-A16B-29EAB31E093E}" type="pres">
      <dgm:prSet presAssocID="{89A1E9A7-EAFD-4FA5-957C-2513F36B9329}" presName="sibTrans" presStyleLbl="sibTrans2D1" presStyleIdx="2" presStyleCnt="6"/>
      <dgm:spPr/>
    </dgm:pt>
    <dgm:pt modelId="{9FD6AD0B-5094-4F8B-8AF0-F5BF678499CD}" type="pres">
      <dgm:prSet presAssocID="{0D0FD8FB-9FF9-433D-ACD8-B48EFEAB4216}" presName="middleNode" presStyleCnt="0"/>
      <dgm:spPr/>
    </dgm:pt>
    <dgm:pt modelId="{62B0B84B-5181-48A4-B680-1DC172080EC9}" type="pres">
      <dgm:prSet presAssocID="{0D0FD8FB-9FF9-433D-ACD8-B48EFEAB4216}" presName="padding" presStyleLbl="node1" presStyleIdx="2" presStyleCnt="7"/>
      <dgm:spPr/>
    </dgm:pt>
    <dgm:pt modelId="{7140E269-5F24-4F55-9E2A-199E608C072A}" type="pres">
      <dgm:prSet presAssocID="{0D0FD8FB-9FF9-433D-ACD8-B48EFEAB4216}" presName="shape" presStyleLbl="node1" presStyleIdx="3" presStyleCnt="7" custScaleX="144330" custScaleY="127257" custLinFactNeighborX="73151" custLinFactNeighborY="7745">
        <dgm:presLayoutVars>
          <dgm:bulletEnabled val="1"/>
        </dgm:presLayoutVars>
      </dgm:prSet>
      <dgm:spPr/>
    </dgm:pt>
    <dgm:pt modelId="{7F94EBAF-B762-42F2-8EC4-44E5A7CAD1CA}" type="pres">
      <dgm:prSet presAssocID="{EAE8DC86-6B9C-4836-A8BA-4CAE8DB7D897}" presName="sibTrans" presStyleLbl="sibTrans2D1" presStyleIdx="3" presStyleCnt="6"/>
      <dgm:spPr/>
    </dgm:pt>
    <dgm:pt modelId="{DED12CCC-F04D-4874-AF5A-D4DCC695ADAD}" type="pres">
      <dgm:prSet presAssocID="{3231FA36-DF96-4E96-BA95-8F9348145EA6}" presName="middleNode" presStyleCnt="0"/>
      <dgm:spPr/>
    </dgm:pt>
    <dgm:pt modelId="{4D8172D3-7DF7-4B1D-ADF4-B7A7380A8B2A}" type="pres">
      <dgm:prSet presAssocID="{3231FA36-DF96-4E96-BA95-8F9348145EA6}" presName="padding" presStyleLbl="node1" presStyleIdx="3" presStyleCnt="7"/>
      <dgm:spPr/>
    </dgm:pt>
    <dgm:pt modelId="{2C55F4B2-C0E5-44D9-9A46-C8173069A7A6}" type="pres">
      <dgm:prSet presAssocID="{3231FA36-DF96-4E96-BA95-8F9348145EA6}" presName="shape" presStyleLbl="node1" presStyleIdx="4" presStyleCnt="7" custScaleX="110647" custScaleY="92655" custLinFactNeighborX="4028" custLinFactNeighborY="31106">
        <dgm:presLayoutVars>
          <dgm:bulletEnabled val="1"/>
        </dgm:presLayoutVars>
      </dgm:prSet>
      <dgm:spPr/>
    </dgm:pt>
    <dgm:pt modelId="{DE75C5BE-B836-497D-AC59-8D8B34BD0E32}" type="pres">
      <dgm:prSet presAssocID="{D0AB2656-4FFE-47F7-BC6A-94936AF78F66}" presName="sibTrans" presStyleLbl="sibTrans2D1" presStyleIdx="4" presStyleCnt="6"/>
      <dgm:spPr/>
    </dgm:pt>
    <dgm:pt modelId="{7FE820AF-DE0D-4212-B04D-5DDD0147ED46}" type="pres">
      <dgm:prSet presAssocID="{64FE01EE-AA48-431C-871B-370E2AC9C798}" presName="middleNode" presStyleCnt="0"/>
      <dgm:spPr/>
    </dgm:pt>
    <dgm:pt modelId="{B7D40EDF-5567-4A50-8C82-EF5342198081}" type="pres">
      <dgm:prSet presAssocID="{64FE01EE-AA48-431C-871B-370E2AC9C798}" presName="padding" presStyleLbl="node1" presStyleIdx="4" presStyleCnt="7"/>
      <dgm:spPr/>
    </dgm:pt>
    <dgm:pt modelId="{30FE9597-AC35-4ACD-A1C9-DD5587227F2E}" type="pres">
      <dgm:prSet presAssocID="{64FE01EE-AA48-431C-871B-370E2AC9C798}" presName="shape" presStyleLbl="node1" presStyleIdx="5" presStyleCnt="7" custScaleX="137369" custScaleY="113271" custLinFactX="18000" custLinFactNeighborX="100000" custLinFactNeighborY="-69443">
        <dgm:presLayoutVars>
          <dgm:bulletEnabled val="1"/>
        </dgm:presLayoutVars>
      </dgm:prSet>
      <dgm:spPr/>
    </dgm:pt>
    <dgm:pt modelId="{CF4647EE-EB56-4E03-800E-3E8478745990}" type="pres">
      <dgm:prSet presAssocID="{4F3E8A82-E70F-4DCA-87E1-C2B123A6CD73}" presName="sibTrans" presStyleLbl="sibTrans2D1" presStyleIdx="5" presStyleCnt="6"/>
      <dgm:spPr/>
    </dgm:pt>
    <dgm:pt modelId="{2E280427-CF44-4B1D-B888-EF46D8E11190}" type="pres">
      <dgm:prSet presAssocID="{0E0D458D-B203-4580-BC2E-61FB594885D6}" presName="lastNode" presStyleLbl="node1" presStyleIdx="6" presStyleCnt="7" custScaleX="68886" custScaleY="58866" custLinFactNeighborX="36939" custLinFactNeighborY="-35656">
        <dgm:presLayoutVars>
          <dgm:bulletEnabled val="1"/>
        </dgm:presLayoutVars>
      </dgm:prSet>
      <dgm:spPr/>
    </dgm:pt>
  </dgm:ptLst>
  <dgm:cxnLst>
    <dgm:cxn modelId="{4CFA9B03-A509-417B-B021-B6880F76E1A9}" type="presOf" srcId="{4F3E8A82-E70F-4DCA-87E1-C2B123A6CD73}" destId="{CF4647EE-EB56-4E03-800E-3E8478745990}" srcOrd="0" destOrd="0" presId="urn:microsoft.com/office/officeart/2005/8/layout/bProcess2"/>
    <dgm:cxn modelId="{0B781C10-1CFA-47AD-86F2-6B8016B9C343}" srcId="{39785042-C9E8-4A66-9A77-B4FC1E433820}" destId="{DCD6C8DD-02E6-4AA2-A15A-452BA0E36879}" srcOrd="0" destOrd="0" parTransId="{6BC4F974-18DE-4ECE-9359-C3A84B0AC738}" sibTransId="{71C76DB7-0341-4ABE-A6B0-928345DC08BB}"/>
    <dgm:cxn modelId="{F93CC314-1B50-4237-8E4D-3B0B77D846F9}" srcId="{39785042-C9E8-4A66-9A77-B4FC1E433820}" destId="{07B5F820-F599-486C-8F99-C12F597615C6}" srcOrd="2" destOrd="0" parTransId="{5816B71F-316E-4C47-9D75-1C3D402C3702}" sibTransId="{89A1E9A7-EAFD-4FA5-957C-2513F36B9329}"/>
    <dgm:cxn modelId="{B30D3A18-0222-4FF7-A235-AAB077DED22E}" srcId="{39785042-C9E8-4A66-9A77-B4FC1E433820}" destId="{64FE01EE-AA48-431C-871B-370E2AC9C798}" srcOrd="5" destOrd="0" parTransId="{0138231E-BC3B-4671-88FE-A79D92B64D3D}" sibTransId="{4F3E8A82-E70F-4DCA-87E1-C2B123A6CD73}"/>
    <dgm:cxn modelId="{0D00BC1E-E90E-48C0-AC33-FDBE61BC450D}" type="presOf" srcId="{D0AB2656-4FFE-47F7-BC6A-94936AF78F66}" destId="{DE75C5BE-B836-497D-AC59-8D8B34BD0E32}" srcOrd="0" destOrd="0" presId="urn:microsoft.com/office/officeart/2005/8/layout/bProcess2"/>
    <dgm:cxn modelId="{02E80023-8DB6-4BA9-92DB-9119AD10BBBD}" type="presOf" srcId="{0E0D458D-B203-4580-BC2E-61FB594885D6}" destId="{2E280427-CF44-4B1D-B888-EF46D8E11190}" srcOrd="0" destOrd="0" presId="urn:microsoft.com/office/officeart/2005/8/layout/bProcess2"/>
    <dgm:cxn modelId="{E2FB9630-E9D9-4B4A-9FE7-8FABFE6333A5}" type="presOf" srcId="{07B5F820-F599-486C-8F99-C12F597615C6}" destId="{4D3C82BB-D7CD-4431-89D0-F794823C8062}" srcOrd="0" destOrd="0" presId="urn:microsoft.com/office/officeart/2005/8/layout/bProcess2"/>
    <dgm:cxn modelId="{58FBC03C-68E2-4083-A77D-77241DDE154F}" type="presOf" srcId="{EAE8DC86-6B9C-4836-A8BA-4CAE8DB7D897}" destId="{7F94EBAF-B762-42F2-8EC4-44E5A7CAD1CA}" srcOrd="0" destOrd="0" presId="urn:microsoft.com/office/officeart/2005/8/layout/bProcess2"/>
    <dgm:cxn modelId="{8F29253F-D162-4814-AF4F-439AC1FE4133}" srcId="{39785042-C9E8-4A66-9A77-B4FC1E433820}" destId="{3231FA36-DF96-4E96-BA95-8F9348145EA6}" srcOrd="4" destOrd="0" parTransId="{0C3A97B1-ACF2-4D2C-BEB8-AE4D05C72B40}" sibTransId="{D0AB2656-4FFE-47F7-BC6A-94936AF78F66}"/>
    <dgm:cxn modelId="{174BAF5F-2475-4841-A7E4-E45CA3291703}" type="presOf" srcId="{2FA833E5-0234-427D-8D5B-EDD41BAEAC4E}" destId="{56543F57-4138-4D3C-9AC8-CEF7BBBA247C}" srcOrd="0" destOrd="0" presId="urn:microsoft.com/office/officeart/2005/8/layout/bProcess2"/>
    <dgm:cxn modelId="{DE89BD42-CD8A-4E5A-91BE-49493FC5044A}" type="presOf" srcId="{39785042-C9E8-4A66-9A77-B4FC1E433820}" destId="{0A06933B-8564-4CF3-8149-5C67314FD388}" srcOrd="0" destOrd="0" presId="urn:microsoft.com/office/officeart/2005/8/layout/bProcess2"/>
    <dgm:cxn modelId="{FE0AE962-A079-4ACF-B4FD-A4F73FE0095E}" type="presOf" srcId="{BFECA77E-B138-46AC-A5EE-C97EC3ED6FEE}" destId="{F4CDF7FF-77BE-4B14-B620-E1BDEAE19E06}" srcOrd="0" destOrd="0" presId="urn:microsoft.com/office/officeart/2005/8/layout/bProcess2"/>
    <dgm:cxn modelId="{BD7E4749-8A91-4D51-8583-93D88A010E00}" type="presOf" srcId="{3231FA36-DF96-4E96-BA95-8F9348145EA6}" destId="{2C55F4B2-C0E5-44D9-9A46-C8173069A7A6}" srcOrd="0" destOrd="0" presId="urn:microsoft.com/office/officeart/2005/8/layout/bProcess2"/>
    <dgm:cxn modelId="{193FFB50-31C4-4670-A0DC-5067A4EC9213}" type="presOf" srcId="{71C76DB7-0341-4ABE-A6B0-928345DC08BB}" destId="{42A834C3-5A61-4410-968A-88A3E0F1C56D}" srcOrd="0" destOrd="0" presId="urn:microsoft.com/office/officeart/2005/8/layout/bProcess2"/>
    <dgm:cxn modelId="{498E3D71-58AA-48E8-9D18-6F325910B3C1}" type="presOf" srcId="{0D0FD8FB-9FF9-433D-ACD8-B48EFEAB4216}" destId="{7140E269-5F24-4F55-9E2A-199E608C072A}" srcOrd="0" destOrd="0" presId="urn:microsoft.com/office/officeart/2005/8/layout/bProcess2"/>
    <dgm:cxn modelId="{3196F556-8471-4E22-BAD5-32B98465D56D}" type="presOf" srcId="{DCD6C8DD-02E6-4AA2-A15A-452BA0E36879}" destId="{E5BA500D-2501-45F9-8DAF-2FC88C535E1C}" srcOrd="0" destOrd="0" presId="urn:microsoft.com/office/officeart/2005/8/layout/bProcess2"/>
    <dgm:cxn modelId="{73D7F859-78A7-4914-BEA4-5187562FD0CF}" srcId="{39785042-C9E8-4A66-9A77-B4FC1E433820}" destId="{BFECA77E-B138-46AC-A5EE-C97EC3ED6FEE}" srcOrd="1" destOrd="0" parTransId="{8A8A46A9-2AAD-4E46-8870-B07D320011AF}" sibTransId="{2FA833E5-0234-427D-8D5B-EDD41BAEAC4E}"/>
    <dgm:cxn modelId="{DC96AB8F-0BD4-474F-9ECA-D8EDA34067E5}" srcId="{39785042-C9E8-4A66-9A77-B4FC1E433820}" destId="{0D0FD8FB-9FF9-433D-ACD8-B48EFEAB4216}" srcOrd="3" destOrd="0" parTransId="{3C091E86-A20C-4C14-A35B-0EC76473B847}" sibTransId="{EAE8DC86-6B9C-4836-A8BA-4CAE8DB7D897}"/>
    <dgm:cxn modelId="{FB578294-15E9-42F3-B131-E21FAB7B16C7}" srcId="{39785042-C9E8-4A66-9A77-B4FC1E433820}" destId="{0E0D458D-B203-4580-BC2E-61FB594885D6}" srcOrd="6" destOrd="0" parTransId="{F3A11C56-2274-433C-B047-A06B7159771C}" sibTransId="{5A8822B0-A64D-4FCA-AA39-007400E9E8AA}"/>
    <dgm:cxn modelId="{0C523ADA-369C-4F32-82B3-125862C7233F}" type="presOf" srcId="{64FE01EE-AA48-431C-871B-370E2AC9C798}" destId="{30FE9597-AC35-4ACD-A1C9-DD5587227F2E}" srcOrd="0" destOrd="0" presId="urn:microsoft.com/office/officeart/2005/8/layout/bProcess2"/>
    <dgm:cxn modelId="{00CF84E7-7727-4527-98BB-F11884C1A629}" type="presOf" srcId="{89A1E9A7-EAFD-4FA5-957C-2513F36B9329}" destId="{7B27D571-3171-45F3-A16B-29EAB31E093E}" srcOrd="0" destOrd="0" presId="urn:microsoft.com/office/officeart/2005/8/layout/bProcess2"/>
    <dgm:cxn modelId="{55B4B4A2-0FE2-414B-B7AD-0C837EC03193}" type="presParOf" srcId="{0A06933B-8564-4CF3-8149-5C67314FD388}" destId="{E5BA500D-2501-45F9-8DAF-2FC88C535E1C}" srcOrd="0" destOrd="0" presId="urn:microsoft.com/office/officeart/2005/8/layout/bProcess2"/>
    <dgm:cxn modelId="{ACCA5639-C2BA-4815-A02A-B19EB0A287B6}" type="presParOf" srcId="{0A06933B-8564-4CF3-8149-5C67314FD388}" destId="{42A834C3-5A61-4410-968A-88A3E0F1C56D}" srcOrd="1" destOrd="0" presId="urn:microsoft.com/office/officeart/2005/8/layout/bProcess2"/>
    <dgm:cxn modelId="{A943393A-C4C2-4105-9492-FDB475AD0FE8}" type="presParOf" srcId="{0A06933B-8564-4CF3-8149-5C67314FD388}" destId="{2F240A1B-EE3A-417C-B25C-3620FAE59B66}" srcOrd="2" destOrd="0" presId="urn:microsoft.com/office/officeart/2005/8/layout/bProcess2"/>
    <dgm:cxn modelId="{744E59C0-48CA-489A-A53F-A81CA08E3FEE}" type="presParOf" srcId="{2F240A1B-EE3A-417C-B25C-3620FAE59B66}" destId="{339F59D5-1299-4AAD-B618-F0F0AA75D8CE}" srcOrd="0" destOrd="0" presId="urn:microsoft.com/office/officeart/2005/8/layout/bProcess2"/>
    <dgm:cxn modelId="{658D26DF-6978-4338-949D-E8800F089DB2}" type="presParOf" srcId="{2F240A1B-EE3A-417C-B25C-3620FAE59B66}" destId="{F4CDF7FF-77BE-4B14-B620-E1BDEAE19E06}" srcOrd="1" destOrd="0" presId="urn:microsoft.com/office/officeart/2005/8/layout/bProcess2"/>
    <dgm:cxn modelId="{52F30575-6100-443B-AD95-F93BC2F1823A}" type="presParOf" srcId="{0A06933B-8564-4CF3-8149-5C67314FD388}" destId="{56543F57-4138-4D3C-9AC8-CEF7BBBA247C}" srcOrd="3" destOrd="0" presId="urn:microsoft.com/office/officeart/2005/8/layout/bProcess2"/>
    <dgm:cxn modelId="{00DA8AB7-0274-478B-B59C-E76366AE3FD5}" type="presParOf" srcId="{0A06933B-8564-4CF3-8149-5C67314FD388}" destId="{0FF73AAF-C25D-461F-9742-DEAC20FEF72F}" srcOrd="4" destOrd="0" presId="urn:microsoft.com/office/officeart/2005/8/layout/bProcess2"/>
    <dgm:cxn modelId="{EA67DE3E-9938-47D5-8587-158FC735C246}" type="presParOf" srcId="{0FF73AAF-C25D-461F-9742-DEAC20FEF72F}" destId="{F9868FF9-0B3C-4876-A1CA-2ACD91A97F5A}" srcOrd="0" destOrd="0" presId="urn:microsoft.com/office/officeart/2005/8/layout/bProcess2"/>
    <dgm:cxn modelId="{D1602472-92C8-4E14-9BBD-276A5ADBC7C5}" type="presParOf" srcId="{0FF73AAF-C25D-461F-9742-DEAC20FEF72F}" destId="{4D3C82BB-D7CD-4431-89D0-F794823C8062}" srcOrd="1" destOrd="0" presId="urn:microsoft.com/office/officeart/2005/8/layout/bProcess2"/>
    <dgm:cxn modelId="{BE2A6F92-7B1F-44FC-8CF3-EF677266E6B8}" type="presParOf" srcId="{0A06933B-8564-4CF3-8149-5C67314FD388}" destId="{7B27D571-3171-45F3-A16B-29EAB31E093E}" srcOrd="5" destOrd="0" presId="urn:microsoft.com/office/officeart/2005/8/layout/bProcess2"/>
    <dgm:cxn modelId="{99FF555C-3934-4837-A2AE-53425F461195}" type="presParOf" srcId="{0A06933B-8564-4CF3-8149-5C67314FD388}" destId="{9FD6AD0B-5094-4F8B-8AF0-F5BF678499CD}" srcOrd="6" destOrd="0" presId="urn:microsoft.com/office/officeart/2005/8/layout/bProcess2"/>
    <dgm:cxn modelId="{027A0595-9791-430C-80B8-4A39E08833D3}" type="presParOf" srcId="{9FD6AD0B-5094-4F8B-8AF0-F5BF678499CD}" destId="{62B0B84B-5181-48A4-B680-1DC172080EC9}" srcOrd="0" destOrd="0" presId="urn:microsoft.com/office/officeart/2005/8/layout/bProcess2"/>
    <dgm:cxn modelId="{11CFD1BC-F561-46BB-8329-612946A34798}" type="presParOf" srcId="{9FD6AD0B-5094-4F8B-8AF0-F5BF678499CD}" destId="{7140E269-5F24-4F55-9E2A-199E608C072A}" srcOrd="1" destOrd="0" presId="urn:microsoft.com/office/officeart/2005/8/layout/bProcess2"/>
    <dgm:cxn modelId="{CB4C58FA-66B0-4085-A6CD-F101B7F900F9}" type="presParOf" srcId="{0A06933B-8564-4CF3-8149-5C67314FD388}" destId="{7F94EBAF-B762-42F2-8EC4-44E5A7CAD1CA}" srcOrd="7" destOrd="0" presId="urn:microsoft.com/office/officeart/2005/8/layout/bProcess2"/>
    <dgm:cxn modelId="{DA84644B-ACF5-4BBE-AE45-D4F597957933}" type="presParOf" srcId="{0A06933B-8564-4CF3-8149-5C67314FD388}" destId="{DED12CCC-F04D-4874-AF5A-D4DCC695ADAD}" srcOrd="8" destOrd="0" presId="urn:microsoft.com/office/officeart/2005/8/layout/bProcess2"/>
    <dgm:cxn modelId="{529D5C04-154E-425F-A51B-D2B022363099}" type="presParOf" srcId="{DED12CCC-F04D-4874-AF5A-D4DCC695ADAD}" destId="{4D8172D3-7DF7-4B1D-ADF4-B7A7380A8B2A}" srcOrd="0" destOrd="0" presId="urn:microsoft.com/office/officeart/2005/8/layout/bProcess2"/>
    <dgm:cxn modelId="{BFBBC3F1-1EFD-4AA5-908E-30657D12BE47}" type="presParOf" srcId="{DED12CCC-F04D-4874-AF5A-D4DCC695ADAD}" destId="{2C55F4B2-C0E5-44D9-9A46-C8173069A7A6}" srcOrd="1" destOrd="0" presId="urn:microsoft.com/office/officeart/2005/8/layout/bProcess2"/>
    <dgm:cxn modelId="{4B847399-647C-4595-81ED-8C3223D324D8}" type="presParOf" srcId="{0A06933B-8564-4CF3-8149-5C67314FD388}" destId="{DE75C5BE-B836-497D-AC59-8D8B34BD0E32}" srcOrd="9" destOrd="0" presId="urn:microsoft.com/office/officeart/2005/8/layout/bProcess2"/>
    <dgm:cxn modelId="{57A67811-798D-4390-9009-432C4BEF4516}" type="presParOf" srcId="{0A06933B-8564-4CF3-8149-5C67314FD388}" destId="{7FE820AF-DE0D-4212-B04D-5DDD0147ED46}" srcOrd="10" destOrd="0" presId="urn:microsoft.com/office/officeart/2005/8/layout/bProcess2"/>
    <dgm:cxn modelId="{4911A364-5A84-43C2-8872-5CE71FA153FE}" type="presParOf" srcId="{7FE820AF-DE0D-4212-B04D-5DDD0147ED46}" destId="{B7D40EDF-5567-4A50-8C82-EF5342198081}" srcOrd="0" destOrd="0" presId="urn:microsoft.com/office/officeart/2005/8/layout/bProcess2"/>
    <dgm:cxn modelId="{1F0F0BF6-B853-49F5-8186-1F88A601A576}" type="presParOf" srcId="{7FE820AF-DE0D-4212-B04D-5DDD0147ED46}" destId="{30FE9597-AC35-4ACD-A1C9-DD5587227F2E}" srcOrd="1" destOrd="0" presId="urn:microsoft.com/office/officeart/2005/8/layout/bProcess2"/>
    <dgm:cxn modelId="{4D0EE555-D30E-43BC-A541-2C578A936BE3}" type="presParOf" srcId="{0A06933B-8564-4CF3-8149-5C67314FD388}" destId="{CF4647EE-EB56-4E03-800E-3E8478745990}" srcOrd="11" destOrd="0" presId="urn:microsoft.com/office/officeart/2005/8/layout/bProcess2"/>
    <dgm:cxn modelId="{2ED3AE1E-AC6D-453C-9C48-F9CF80E1E297}" type="presParOf" srcId="{0A06933B-8564-4CF3-8149-5C67314FD388}" destId="{2E280427-CF44-4B1D-B888-EF46D8E11190}" srcOrd="12" destOrd="0" presId="urn:microsoft.com/office/officeart/2005/8/layout/b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5E34F3-6793-431D-8F32-834985E05950}" type="doc">
      <dgm:prSet loTypeId="urn:microsoft.com/office/officeart/2005/8/layout/bList2" loCatId="list" qsTypeId="urn:microsoft.com/office/officeart/2005/8/quickstyle/simple5" qsCatId="simple" csTypeId="urn:microsoft.com/office/officeart/2005/8/colors/colorful5" csCatId="colorful" phldr="1"/>
      <dgm:spPr/>
      <dgm:t>
        <a:bodyPr/>
        <a:lstStyle/>
        <a:p>
          <a:endParaRPr lang="es-ES"/>
        </a:p>
      </dgm:t>
    </dgm:pt>
    <dgm:pt modelId="{717E6003-B535-4D41-9FD6-A82D956BF163}">
      <dgm:prSet phldrT="[Texto]" custT="1"/>
      <dgm:spPr/>
      <dgm:t>
        <a:bodyPr/>
        <a:lstStyle/>
        <a:p>
          <a:r>
            <a:rPr lang="el-GR" sz="1600" b="1" dirty="0">
              <a:solidFill>
                <a:schemeClr val="tx1"/>
              </a:solidFill>
            </a:rPr>
            <a:t>Αξία ενεργειακής απόδοσης του ξύλου ως δομικού υλικού κατασκευών</a:t>
          </a:r>
          <a:endParaRPr lang="en-GB" sz="1600" b="1" dirty="0">
            <a:solidFill>
              <a:schemeClr val="tx1"/>
            </a:solidFill>
          </a:endParaRPr>
        </a:p>
      </dgm:t>
    </dgm:pt>
    <dgm:pt modelId="{1C2B8E41-219A-4020-BF3E-50AFE7295CEE}" type="parTrans" cxnId="{D2C84149-EF58-4164-ABCB-731824B5E455}">
      <dgm:prSet/>
      <dgm:spPr/>
      <dgm:t>
        <a:bodyPr/>
        <a:lstStyle/>
        <a:p>
          <a:endParaRPr lang="en-GB"/>
        </a:p>
      </dgm:t>
    </dgm:pt>
    <dgm:pt modelId="{DC6EE102-F72F-4C01-B9BA-46A3808452D6}" type="sibTrans" cxnId="{D2C84149-EF58-4164-ABCB-731824B5E455}">
      <dgm:prSet/>
      <dgm:spPr/>
      <dgm:t>
        <a:bodyPr/>
        <a:lstStyle/>
        <a:p>
          <a:endParaRPr lang="en-GB"/>
        </a:p>
      </dgm:t>
    </dgm:pt>
    <dgm:pt modelId="{8E4360A0-04DE-46F9-A7CC-AAD54766FE58}">
      <dgm:prSet phldrT="[Texto]" custT="1"/>
      <dgm:spPr/>
      <dgm:t>
        <a:bodyPr/>
        <a:lstStyle/>
        <a:p>
          <a:r>
            <a:rPr lang="el-GR" sz="1600" b="1" dirty="0">
              <a:solidFill>
                <a:schemeClr val="tx1"/>
              </a:solidFill>
            </a:rPr>
            <a:t>Επίδραση κλίματος στα ξύλινα κτίρια</a:t>
          </a:r>
        </a:p>
      </dgm:t>
    </dgm:pt>
    <dgm:pt modelId="{EC04D6B2-1590-42D2-8401-C73BBDFB6A91}" type="parTrans" cxnId="{3765A8EE-0908-4310-B05B-AE80FF7F80EE}">
      <dgm:prSet/>
      <dgm:spPr/>
      <dgm:t>
        <a:bodyPr/>
        <a:lstStyle/>
        <a:p>
          <a:endParaRPr lang="en-GB"/>
        </a:p>
      </dgm:t>
    </dgm:pt>
    <dgm:pt modelId="{7610FECA-1869-47E5-BFEB-19C0097F6911}" type="sibTrans" cxnId="{3765A8EE-0908-4310-B05B-AE80FF7F80EE}">
      <dgm:prSet/>
      <dgm:spPr/>
      <dgm:t>
        <a:bodyPr/>
        <a:lstStyle/>
        <a:p>
          <a:endParaRPr lang="en-GB"/>
        </a:p>
      </dgm:t>
    </dgm:pt>
    <dgm:pt modelId="{22715B11-4585-4B8D-8B43-A8C71B231D81}">
      <dgm:prSet phldrT="[Texto]" custT="1"/>
      <dgm:spPr/>
      <dgm:t>
        <a:bodyPr/>
        <a:lstStyle/>
        <a:p>
          <a:r>
            <a:rPr lang="el-GR" sz="1600" b="1" dirty="0">
              <a:solidFill>
                <a:schemeClr val="tx1"/>
              </a:solidFill>
            </a:rPr>
            <a:t>Εκπαίδευση για υδραυλικά, κατασκευή γυψοσανίδας, στεγανοποίηση</a:t>
          </a:r>
          <a:endParaRPr lang="en-GB" sz="1600" b="1" dirty="0">
            <a:solidFill>
              <a:schemeClr val="tx1"/>
            </a:solidFill>
          </a:endParaRPr>
        </a:p>
      </dgm:t>
    </dgm:pt>
    <dgm:pt modelId="{119E86B7-8E04-4D45-B1FD-76BDC9ACE762}" type="parTrans" cxnId="{013102A3-1DCA-4D21-BDC0-C534F228FDD0}">
      <dgm:prSet/>
      <dgm:spPr/>
      <dgm:t>
        <a:bodyPr/>
        <a:lstStyle/>
        <a:p>
          <a:endParaRPr lang="en-GB"/>
        </a:p>
      </dgm:t>
    </dgm:pt>
    <dgm:pt modelId="{D0950642-C9EA-4231-AE4F-21955293D56A}" type="sibTrans" cxnId="{013102A3-1DCA-4D21-BDC0-C534F228FDD0}">
      <dgm:prSet/>
      <dgm:spPr/>
      <dgm:t>
        <a:bodyPr/>
        <a:lstStyle/>
        <a:p>
          <a:endParaRPr lang="en-GB"/>
        </a:p>
      </dgm:t>
    </dgm:pt>
    <dgm:pt modelId="{D094C094-42EA-45ED-9CB8-2F8D0DE8E936}">
      <dgm:prSet/>
      <dgm:spPr/>
      <dgm:t>
        <a:bodyPr/>
        <a:lstStyle/>
        <a:p>
          <a:endParaRPr lang="es-ES"/>
        </a:p>
      </dgm:t>
    </dgm:pt>
    <dgm:pt modelId="{F29730F4-B074-4D20-8FBD-F3A92C20A30A}" type="parTrans" cxnId="{8F3BEABC-9D7F-4083-91E3-9E653EC71F39}">
      <dgm:prSet/>
      <dgm:spPr/>
      <dgm:t>
        <a:bodyPr/>
        <a:lstStyle/>
        <a:p>
          <a:endParaRPr lang="es-ES"/>
        </a:p>
      </dgm:t>
    </dgm:pt>
    <dgm:pt modelId="{108D1B95-32A4-4FC8-A202-DE241E8B52A9}" type="sibTrans" cxnId="{8F3BEABC-9D7F-4083-91E3-9E653EC71F39}">
      <dgm:prSet/>
      <dgm:spPr/>
      <dgm:t>
        <a:bodyPr/>
        <a:lstStyle/>
        <a:p>
          <a:endParaRPr lang="es-ES"/>
        </a:p>
      </dgm:t>
    </dgm:pt>
    <dgm:pt modelId="{B863CD38-0E9A-4FC1-8912-DF0298946070}">
      <dgm:prSet custT="1"/>
      <dgm:spPr/>
      <dgm:t>
        <a:bodyPr/>
        <a:lstStyle/>
        <a:p>
          <a:r>
            <a:rPr lang="el-GR" sz="1500" b="1" dirty="0">
              <a:solidFill>
                <a:schemeClr val="tx1"/>
              </a:solidFill>
            </a:rPr>
            <a:t>Συστήματα θέρμανσης, εξαερισμού, κλιματισμού, φωτισμού, πληροφοριών και επικοινωνιών</a:t>
          </a:r>
          <a:endParaRPr lang="es-ES" sz="1500" b="1" dirty="0">
            <a:solidFill>
              <a:schemeClr val="tx1"/>
            </a:solidFill>
          </a:endParaRPr>
        </a:p>
      </dgm:t>
    </dgm:pt>
    <dgm:pt modelId="{CAE500BF-2605-4A5D-90EB-F9861D72A22C}" type="parTrans" cxnId="{E10728D8-7085-41F3-BCA7-136BAB8121AD}">
      <dgm:prSet/>
      <dgm:spPr/>
      <dgm:t>
        <a:bodyPr/>
        <a:lstStyle/>
        <a:p>
          <a:endParaRPr lang="es-ES"/>
        </a:p>
      </dgm:t>
    </dgm:pt>
    <dgm:pt modelId="{7A2F1F13-5B8C-4A9D-B5D3-570CC0581A14}" type="sibTrans" cxnId="{E10728D8-7085-41F3-BCA7-136BAB8121AD}">
      <dgm:prSet/>
      <dgm:spPr/>
      <dgm:t>
        <a:bodyPr/>
        <a:lstStyle/>
        <a:p>
          <a:endParaRPr lang="es-ES"/>
        </a:p>
      </dgm:t>
    </dgm:pt>
    <dgm:pt modelId="{E2418269-DEA8-4231-9ABC-6B89CC0335CA}" type="pres">
      <dgm:prSet presAssocID="{B55E34F3-6793-431D-8F32-834985E05950}" presName="diagram" presStyleCnt="0">
        <dgm:presLayoutVars>
          <dgm:dir/>
          <dgm:animLvl val="lvl"/>
          <dgm:resizeHandles val="exact"/>
        </dgm:presLayoutVars>
      </dgm:prSet>
      <dgm:spPr/>
    </dgm:pt>
    <dgm:pt modelId="{EF193A73-F68F-415E-A759-ECBAF93D07A7}" type="pres">
      <dgm:prSet presAssocID="{717E6003-B535-4D41-9FD6-A82D956BF163}" presName="compNode" presStyleCnt="0"/>
      <dgm:spPr/>
    </dgm:pt>
    <dgm:pt modelId="{77EEE3C4-61C6-4523-8D97-4DA68EAE4A1F}" type="pres">
      <dgm:prSet presAssocID="{717E6003-B535-4D41-9FD6-A82D956BF163}" presName="childRect" presStyleLbl="bgAcc1" presStyleIdx="0" presStyleCnt="4" custScaleX="106167" custScaleY="118519" custLinFactNeighborX="8609" custLinFactNeighborY="-2379">
        <dgm:presLayoutVars>
          <dgm:bulletEnabled val="1"/>
        </dgm:presLayoutVars>
      </dgm:prSet>
      <dgm:spPr/>
    </dgm:pt>
    <dgm:pt modelId="{901AE1D1-CB14-41D4-B3EB-3F75C9C8D41F}" type="pres">
      <dgm:prSet presAssocID="{717E6003-B535-4D41-9FD6-A82D956BF163}" presName="parentText" presStyleLbl="node1" presStyleIdx="0" presStyleCnt="0">
        <dgm:presLayoutVars>
          <dgm:chMax val="0"/>
          <dgm:bulletEnabled val="1"/>
        </dgm:presLayoutVars>
      </dgm:prSet>
      <dgm:spPr/>
    </dgm:pt>
    <dgm:pt modelId="{C253F307-FC67-40B0-B426-82D19B250C78}" type="pres">
      <dgm:prSet presAssocID="{717E6003-B535-4D41-9FD6-A82D956BF163}" presName="parentRect" presStyleLbl="alignNode1" presStyleIdx="0" presStyleCnt="4" custScaleX="106198" custScaleY="113365" custLinFactNeighborX="9350" custLinFactNeighborY="23414"/>
      <dgm:spPr/>
    </dgm:pt>
    <dgm:pt modelId="{50469A34-FAA8-4101-8AFD-533453976F5B}" type="pres">
      <dgm:prSet presAssocID="{717E6003-B535-4D41-9FD6-A82D956BF163}" presName="adorn" presStyleLbl="fgAccFollowNode1" presStyleIdx="0" presStyleCnt="4" custScaleX="97342" custScaleY="93396" custLinFactNeighborX="10102" custLinFactNeighborY="51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signia 1 con relleno sólido"/>
        </a:ext>
      </dgm:extLst>
    </dgm:pt>
    <dgm:pt modelId="{A93BB928-B87C-425C-915A-8733C2F0EB52}" type="pres">
      <dgm:prSet presAssocID="{DC6EE102-F72F-4C01-B9BA-46A3808452D6}" presName="sibTrans" presStyleLbl="sibTrans2D1" presStyleIdx="0" presStyleCnt="0"/>
      <dgm:spPr/>
    </dgm:pt>
    <dgm:pt modelId="{473CEF44-77CB-4FAD-ADE8-B2C3B6A74031}" type="pres">
      <dgm:prSet presAssocID="{8E4360A0-04DE-46F9-A7CC-AAD54766FE58}" presName="compNode" presStyleCnt="0"/>
      <dgm:spPr/>
    </dgm:pt>
    <dgm:pt modelId="{F212E04A-36C2-406E-B96E-027FC21FF35F}" type="pres">
      <dgm:prSet presAssocID="{8E4360A0-04DE-46F9-A7CC-AAD54766FE58}" presName="childRect" presStyleLbl="bgAcc1" presStyleIdx="1" presStyleCnt="4" custAng="10800000" custScaleX="102804" custScaleY="129018" custLinFactNeighborX="1193" custLinFactNeighborY="40438">
        <dgm:presLayoutVars>
          <dgm:bulletEnabled val="1"/>
        </dgm:presLayoutVars>
      </dgm:prSet>
      <dgm:spPr/>
    </dgm:pt>
    <dgm:pt modelId="{9C7EC983-B58E-4DC6-80AE-14553BCFC5EB}" type="pres">
      <dgm:prSet presAssocID="{8E4360A0-04DE-46F9-A7CC-AAD54766FE58}" presName="parentText" presStyleLbl="node1" presStyleIdx="0" presStyleCnt="0">
        <dgm:presLayoutVars>
          <dgm:chMax val="0"/>
          <dgm:bulletEnabled val="1"/>
        </dgm:presLayoutVars>
      </dgm:prSet>
      <dgm:spPr/>
    </dgm:pt>
    <dgm:pt modelId="{40293061-BAD3-4E1F-AB57-E2BA073BDF11}" type="pres">
      <dgm:prSet presAssocID="{8E4360A0-04DE-46F9-A7CC-AAD54766FE58}" presName="parentRect" presStyleLbl="alignNode1" presStyleIdx="1" presStyleCnt="4" custScaleX="103715" custScaleY="82966" custLinFactY="-100000" custLinFactNeighborX="1866" custLinFactNeighborY="-162866"/>
      <dgm:spPr/>
    </dgm:pt>
    <dgm:pt modelId="{E2A4A327-B89C-4659-9EE2-D369F5D177D8}" type="pres">
      <dgm:prSet presAssocID="{8E4360A0-04DE-46F9-A7CC-AAD54766FE58}" presName="adorn" presStyleLbl="fgAccFollowNode1" presStyleIdx="1" presStyleCnt="4" custScaleX="86271" custScaleY="87696" custLinFactY="-100000" custLinFactNeighborX="-5665" custLinFactNeighborY="-16521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signia con relleno sólido"/>
        </a:ext>
      </dgm:extLst>
    </dgm:pt>
    <dgm:pt modelId="{F7BDA93F-3368-4F19-A5D6-36CAA2505449}" type="pres">
      <dgm:prSet presAssocID="{7610FECA-1869-47E5-BFEB-19C0097F6911}" presName="sibTrans" presStyleLbl="sibTrans2D1" presStyleIdx="0" presStyleCnt="0"/>
      <dgm:spPr/>
    </dgm:pt>
    <dgm:pt modelId="{CC10BB5C-128F-44FF-95F5-C715801BF8E8}" type="pres">
      <dgm:prSet presAssocID="{22715B11-4585-4B8D-8B43-A8C71B231D81}" presName="compNode" presStyleCnt="0"/>
      <dgm:spPr/>
    </dgm:pt>
    <dgm:pt modelId="{4FF95D5E-07AA-438C-9DC6-EA773321266C}" type="pres">
      <dgm:prSet presAssocID="{22715B11-4585-4B8D-8B43-A8C71B231D81}" presName="childRect" presStyleLbl="bgAcc1" presStyleIdx="2" presStyleCnt="4" custScaleX="109370" custScaleY="123172" custLinFactNeighborX="-4366" custLinFactNeighborY="-3963">
        <dgm:presLayoutVars>
          <dgm:bulletEnabled val="1"/>
        </dgm:presLayoutVars>
      </dgm:prSet>
      <dgm:spPr/>
    </dgm:pt>
    <dgm:pt modelId="{193989F3-7F7F-43D3-9C2C-2C58B28ADA1F}" type="pres">
      <dgm:prSet presAssocID="{22715B11-4585-4B8D-8B43-A8C71B231D81}" presName="parentText" presStyleLbl="node1" presStyleIdx="0" presStyleCnt="0">
        <dgm:presLayoutVars>
          <dgm:chMax val="0"/>
          <dgm:bulletEnabled val="1"/>
        </dgm:presLayoutVars>
      </dgm:prSet>
      <dgm:spPr/>
    </dgm:pt>
    <dgm:pt modelId="{F31BBF8C-665A-4336-AD1D-4D06A73B7023}" type="pres">
      <dgm:prSet presAssocID="{22715B11-4585-4B8D-8B43-A8C71B231D81}" presName="parentRect" presStyleLbl="alignNode1" presStyleIdx="2" presStyleCnt="4" custScaleX="112229" custScaleY="128429" custLinFactNeighborX="-4613" custLinFactNeighborY="35505"/>
      <dgm:spPr/>
    </dgm:pt>
    <dgm:pt modelId="{66A90364-970D-4A11-B40C-EBE562C4E936}" type="pres">
      <dgm:prSet presAssocID="{22715B11-4585-4B8D-8B43-A8C71B231D81}" presName="adorn" presStyleLbl="fgAccFollowNode1" presStyleIdx="2" presStyleCnt="4" custLinFactNeighborX="-13239" custLinFactNeighborY="1917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signia 3 con relleno sólido"/>
        </a:ext>
      </dgm:extLst>
    </dgm:pt>
    <dgm:pt modelId="{EE7C8A89-8977-4142-8F68-B809112B048A}" type="pres">
      <dgm:prSet presAssocID="{D0950642-C9EA-4231-AE4F-21955293D56A}" presName="sibTrans" presStyleLbl="sibTrans2D1" presStyleIdx="0" presStyleCnt="0"/>
      <dgm:spPr/>
    </dgm:pt>
    <dgm:pt modelId="{C9C0204F-18DE-4D3A-A9E9-71BAF7EC5763}" type="pres">
      <dgm:prSet presAssocID="{B863CD38-0E9A-4FC1-8912-DF0298946070}" presName="compNode" presStyleCnt="0"/>
      <dgm:spPr/>
    </dgm:pt>
    <dgm:pt modelId="{8AB431CD-8629-41F8-8202-3588EA3A7599}" type="pres">
      <dgm:prSet presAssocID="{B863CD38-0E9A-4FC1-8912-DF0298946070}" presName="childRect" presStyleLbl="bgAcc1" presStyleIdx="3" presStyleCnt="4" custAng="10800000" custScaleX="110920" custScaleY="120437" custLinFactNeighborX="-6933" custLinFactNeighborY="56461">
        <dgm:presLayoutVars>
          <dgm:bulletEnabled val="1"/>
        </dgm:presLayoutVars>
      </dgm:prSet>
      <dgm:spPr/>
    </dgm:pt>
    <dgm:pt modelId="{A4430770-704C-49DC-9613-61BA70373305}" type="pres">
      <dgm:prSet presAssocID="{B863CD38-0E9A-4FC1-8912-DF0298946070}" presName="parentText" presStyleLbl="node1" presStyleIdx="0" presStyleCnt="0">
        <dgm:presLayoutVars>
          <dgm:chMax val="0"/>
          <dgm:bulletEnabled val="1"/>
        </dgm:presLayoutVars>
      </dgm:prSet>
      <dgm:spPr/>
    </dgm:pt>
    <dgm:pt modelId="{B78F495D-17DB-4C83-9570-F993BF8FCE5B}" type="pres">
      <dgm:prSet presAssocID="{B863CD38-0E9A-4FC1-8912-DF0298946070}" presName="parentRect" presStyleLbl="alignNode1" presStyleIdx="3" presStyleCnt="4" custScaleX="117687" custScaleY="143185" custLinFactY="-100000" custLinFactNeighborX="-7776" custLinFactNeighborY="-143339"/>
      <dgm:spPr/>
    </dgm:pt>
    <dgm:pt modelId="{E7B9583E-CBE8-4CBF-AF18-5AE4E3629728}" type="pres">
      <dgm:prSet presAssocID="{B863CD38-0E9A-4FC1-8912-DF0298946070}" presName="adorn" presStyleLbl="fgAccFollowNode1" presStyleIdx="3" presStyleCnt="4" custScaleX="101362" custScaleY="101260" custLinFactY="-100000" custLinFactNeighborX="-19784" custLinFactNeighborY="-13986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signia 4 con relleno sólido"/>
        </a:ext>
      </dgm:extLst>
    </dgm:pt>
  </dgm:ptLst>
  <dgm:cxnLst>
    <dgm:cxn modelId="{E241E134-7C15-44B3-AA80-69F15F3859D4}" type="presOf" srcId="{D0950642-C9EA-4231-AE4F-21955293D56A}" destId="{EE7C8A89-8977-4142-8F68-B809112B048A}" srcOrd="0" destOrd="0" presId="urn:microsoft.com/office/officeart/2005/8/layout/bList2"/>
    <dgm:cxn modelId="{BAC7F640-A231-4EC1-AEB7-8F8565CFA7CF}" type="presOf" srcId="{717E6003-B535-4D41-9FD6-A82D956BF163}" destId="{C253F307-FC67-40B0-B426-82D19B250C78}" srcOrd="1" destOrd="0" presId="urn:microsoft.com/office/officeart/2005/8/layout/bList2"/>
    <dgm:cxn modelId="{4365365F-8BA9-4271-9741-B3CBE18DEFA5}" type="presOf" srcId="{8E4360A0-04DE-46F9-A7CC-AAD54766FE58}" destId="{9C7EC983-B58E-4DC6-80AE-14553BCFC5EB}" srcOrd="0" destOrd="0" presId="urn:microsoft.com/office/officeart/2005/8/layout/bList2"/>
    <dgm:cxn modelId="{D2C84149-EF58-4164-ABCB-731824B5E455}" srcId="{B55E34F3-6793-431D-8F32-834985E05950}" destId="{717E6003-B535-4D41-9FD6-A82D956BF163}" srcOrd="0" destOrd="0" parTransId="{1C2B8E41-219A-4020-BF3E-50AFE7295CEE}" sibTransId="{DC6EE102-F72F-4C01-B9BA-46A3808452D6}"/>
    <dgm:cxn modelId="{F1FBD583-83A0-4E58-A1E0-46C0D5DFE4FB}" type="presOf" srcId="{D094C094-42EA-45ED-9CB8-2F8D0DE8E936}" destId="{4FF95D5E-07AA-438C-9DC6-EA773321266C}" srcOrd="0" destOrd="0" presId="urn:microsoft.com/office/officeart/2005/8/layout/bList2"/>
    <dgm:cxn modelId="{28C65B88-CBDD-48F4-9C9D-BFB1A44C216D}" type="presOf" srcId="{DC6EE102-F72F-4C01-B9BA-46A3808452D6}" destId="{A93BB928-B87C-425C-915A-8733C2F0EB52}" srcOrd="0" destOrd="0" presId="urn:microsoft.com/office/officeart/2005/8/layout/bList2"/>
    <dgm:cxn modelId="{6328DB9E-203B-42DC-8295-00275C8E3B70}" type="presOf" srcId="{22715B11-4585-4B8D-8B43-A8C71B231D81}" destId="{F31BBF8C-665A-4336-AD1D-4D06A73B7023}" srcOrd="1" destOrd="0" presId="urn:microsoft.com/office/officeart/2005/8/layout/bList2"/>
    <dgm:cxn modelId="{013102A3-1DCA-4D21-BDC0-C534F228FDD0}" srcId="{B55E34F3-6793-431D-8F32-834985E05950}" destId="{22715B11-4585-4B8D-8B43-A8C71B231D81}" srcOrd="2" destOrd="0" parTransId="{119E86B7-8E04-4D45-B1FD-76BDC9ACE762}" sibTransId="{D0950642-C9EA-4231-AE4F-21955293D56A}"/>
    <dgm:cxn modelId="{F48BC7BC-368D-406C-9556-BF9B6569400C}" type="presOf" srcId="{22715B11-4585-4B8D-8B43-A8C71B231D81}" destId="{193989F3-7F7F-43D3-9C2C-2C58B28ADA1F}" srcOrd="0" destOrd="0" presId="urn:microsoft.com/office/officeart/2005/8/layout/bList2"/>
    <dgm:cxn modelId="{8F3BEABC-9D7F-4083-91E3-9E653EC71F39}" srcId="{22715B11-4585-4B8D-8B43-A8C71B231D81}" destId="{D094C094-42EA-45ED-9CB8-2F8D0DE8E936}" srcOrd="0" destOrd="0" parTransId="{F29730F4-B074-4D20-8FBD-F3A92C20A30A}" sibTransId="{108D1B95-32A4-4FC8-A202-DE241E8B52A9}"/>
    <dgm:cxn modelId="{516BA6BF-4D43-4BE9-ACC1-7844F66E87C9}" type="presOf" srcId="{B863CD38-0E9A-4FC1-8912-DF0298946070}" destId="{A4430770-704C-49DC-9613-61BA70373305}" srcOrd="0" destOrd="0" presId="urn:microsoft.com/office/officeart/2005/8/layout/bList2"/>
    <dgm:cxn modelId="{D22350C1-17E8-4238-B419-8825E3DFBDB5}" type="presOf" srcId="{B55E34F3-6793-431D-8F32-834985E05950}" destId="{E2418269-DEA8-4231-9ABC-6B89CC0335CA}" srcOrd="0" destOrd="0" presId="urn:microsoft.com/office/officeart/2005/8/layout/bList2"/>
    <dgm:cxn modelId="{5E1AA1C4-E3A8-4F58-B349-CF10481895BE}" type="presOf" srcId="{717E6003-B535-4D41-9FD6-A82D956BF163}" destId="{901AE1D1-CB14-41D4-B3EB-3F75C9C8D41F}" srcOrd="0" destOrd="0" presId="urn:microsoft.com/office/officeart/2005/8/layout/bList2"/>
    <dgm:cxn modelId="{80BBDBC4-9B32-4712-B99C-DEF3978A70A1}" type="presOf" srcId="{B863CD38-0E9A-4FC1-8912-DF0298946070}" destId="{B78F495D-17DB-4C83-9570-F993BF8FCE5B}" srcOrd="1" destOrd="0" presId="urn:microsoft.com/office/officeart/2005/8/layout/bList2"/>
    <dgm:cxn modelId="{9E0F60D3-75A2-4C98-A277-8336F9B8278F}" type="presOf" srcId="{8E4360A0-04DE-46F9-A7CC-AAD54766FE58}" destId="{40293061-BAD3-4E1F-AB57-E2BA073BDF11}" srcOrd="1" destOrd="0" presId="urn:microsoft.com/office/officeart/2005/8/layout/bList2"/>
    <dgm:cxn modelId="{E10728D8-7085-41F3-BCA7-136BAB8121AD}" srcId="{B55E34F3-6793-431D-8F32-834985E05950}" destId="{B863CD38-0E9A-4FC1-8912-DF0298946070}" srcOrd="3" destOrd="0" parTransId="{CAE500BF-2605-4A5D-90EB-F9861D72A22C}" sibTransId="{7A2F1F13-5B8C-4A9D-B5D3-570CC0581A14}"/>
    <dgm:cxn modelId="{08D3BAEA-10BD-4A8D-80C6-1C8A3809AC88}" type="presOf" srcId="{7610FECA-1869-47E5-BFEB-19C0097F6911}" destId="{F7BDA93F-3368-4F19-A5D6-36CAA2505449}" srcOrd="0" destOrd="0" presId="urn:microsoft.com/office/officeart/2005/8/layout/bList2"/>
    <dgm:cxn modelId="{3765A8EE-0908-4310-B05B-AE80FF7F80EE}" srcId="{B55E34F3-6793-431D-8F32-834985E05950}" destId="{8E4360A0-04DE-46F9-A7CC-AAD54766FE58}" srcOrd="1" destOrd="0" parTransId="{EC04D6B2-1590-42D2-8401-C73BBDFB6A91}" sibTransId="{7610FECA-1869-47E5-BFEB-19C0097F6911}"/>
    <dgm:cxn modelId="{8EA97DCC-320D-41CA-A4EF-DD76C9AFEA70}" type="presParOf" srcId="{E2418269-DEA8-4231-9ABC-6B89CC0335CA}" destId="{EF193A73-F68F-415E-A759-ECBAF93D07A7}" srcOrd="0" destOrd="0" presId="urn:microsoft.com/office/officeart/2005/8/layout/bList2"/>
    <dgm:cxn modelId="{D29314BC-FB46-4674-AF7B-BF08FED084EC}" type="presParOf" srcId="{EF193A73-F68F-415E-A759-ECBAF93D07A7}" destId="{77EEE3C4-61C6-4523-8D97-4DA68EAE4A1F}" srcOrd="0" destOrd="0" presId="urn:microsoft.com/office/officeart/2005/8/layout/bList2"/>
    <dgm:cxn modelId="{6A0C5294-DCA5-473B-9388-4DBD852FD91C}" type="presParOf" srcId="{EF193A73-F68F-415E-A759-ECBAF93D07A7}" destId="{901AE1D1-CB14-41D4-B3EB-3F75C9C8D41F}" srcOrd="1" destOrd="0" presId="urn:microsoft.com/office/officeart/2005/8/layout/bList2"/>
    <dgm:cxn modelId="{7C2564C5-DD1F-4A8C-920F-12B2F0A2218F}" type="presParOf" srcId="{EF193A73-F68F-415E-A759-ECBAF93D07A7}" destId="{C253F307-FC67-40B0-B426-82D19B250C78}" srcOrd="2" destOrd="0" presId="urn:microsoft.com/office/officeart/2005/8/layout/bList2"/>
    <dgm:cxn modelId="{AA662FF7-53DD-45E9-9A00-C2B0F78925CA}" type="presParOf" srcId="{EF193A73-F68F-415E-A759-ECBAF93D07A7}" destId="{50469A34-FAA8-4101-8AFD-533453976F5B}" srcOrd="3" destOrd="0" presId="urn:microsoft.com/office/officeart/2005/8/layout/bList2"/>
    <dgm:cxn modelId="{8D00CE37-81B6-4822-AC1A-9249A3AF8F83}" type="presParOf" srcId="{E2418269-DEA8-4231-9ABC-6B89CC0335CA}" destId="{A93BB928-B87C-425C-915A-8733C2F0EB52}" srcOrd="1" destOrd="0" presId="urn:microsoft.com/office/officeart/2005/8/layout/bList2"/>
    <dgm:cxn modelId="{4D27D179-82A8-409E-9AAC-C82FBD8AF200}" type="presParOf" srcId="{E2418269-DEA8-4231-9ABC-6B89CC0335CA}" destId="{473CEF44-77CB-4FAD-ADE8-B2C3B6A74031}" srcOrd="2" destOrd="0" presId="urn:microsoft.com/office/officeart/2005/8/layout/bList2"/>
    <dgm:cxn modelId="{7BA7AF50-F0EB-4F21-85DE-2BAB142B53A9}" type="presParOf" srcId="{473CEF44-77CB-4FAD-ADE8-B2C3B6A74031}" destId="{F212E04A-36C2-406E-B96E-027FC21FF35F}" srcOrd="0" destOrd="0" presId="urn:microsoft.com/office/officeart/2005/8/layout/bList2"/>
    <dgm:cxn modelId="{0F4FF717-4C13-41BC-A0EC-7CD635DF76B2}" type="presParOf" srcId="{473CEF44-77CB-4FAD-ADE8-B2C3B6A74031}" destId="{9C7EC983-B58E-4DC6-80AE-14553BCFC5EB}" srcOrd="1" destOrd="0" presId="urn:microsoft.com/office/officeart/2005/8/layout/bList2"/>
    <dgm:cxn modelId="{CA2106D5-C1C1-40CB-9559-259D3CF6FD4A}" type="presParOf" srcId="{473CEF44-77CB-4FAD-ADE8-B2C3B6A74031}" destId="{40293061-BAD3-4E1F-AB57-E2BA073BDF11}" srcOrd="2" destOrd="0" presId="urn:microsoft.com/office/officeart/2005/8/layout/bList2"/>
    <dgm:cxn modelId="{E20D483C-4324-4C9A-8EB1-8C04E0C96099}" type="presParOf" srcId="{473CEF44-77CB-4FAD-ADE8-B2C3B6A74031}" destId="{E2A4A327-B89C-4659-9EE2-D369F5D177D8}" srcOrd="3" destOrd="0" presId="urn:microsoft.com/office/officeart/2005/8/layout/bList2"/>
    <dgm:cxn modelId="{CF9EBCFF-369C-4005-8267-88F3DB5297FF}" type="presParOf" srcId="{E2418269-DEA8-4231-9ABC-6B89CC0335CA}" destId="{F7BDA93F-3368-4F19-A5D6-36CAA2505449}" srcOrd="3" destOrd="0" presId="urn:microsoft.com/office/officeart/2005/8/layout/bList2"/>
    <dgm:cxn modelId="{B96793B5-D23F-4B97-B035-654353843C22}" type="presParOf" srcId="{E2418269-DEA8-4231-9ABC-6B89CC0335CA}" destId="{CC10BB5C-128F-44FF-95F5-C715801BF8E8}" srcOrd="4" destOrd="0" presId="urn:microsoft.com/office/officeart/2005/8/layout/bList2"/>
    <dgm:cxn modelId="{4D74A498-0EC7-4FBF-8746-0D71CFE96EDF}" type="presParOf" srcId="{CC10BB5C-128F-44FF-95F5-C715801BF8E8}" destId="{4FF95D5E-07AA-438C-9DC6-EA773321266C}" srcOrd="0" destOrd="0" presId="urn:microsoft.com/office/officeart/2005/8/layout/bList2"/>
    <dgm:cxn modelId="{F5B8F377-6AAE-4FE4-B167-F71FD207A0E8}" type="presParOf" srcId="{CC10BB5C-128F-44FF-95F5-C715801BF8E8}" destId="{193989F3-7F7F-43D3-9C2C-2C58B28ADA1F}" srcOrd="1" destOrd="0" presId="urn:microsoft.com/office/officeart/2005/8/layout/bList2"/>
    <dgm:cxn modelId="{E1A7B3E4-84B2-42F5-A54C-FA877CE21BEC}" type="presParOf" srcId="{CC10BB5C-128F-44FF-95F5-C715801BF8E8}" destId="{F31BBF8C-665A-4336-AD1D-4D06A73B7023}" srcOrd="2" destOrd="0" presId="urn:microsoft.com/office/officeart/2005/8/layout/bList2"/>
    <dgm:cxn modelId="{9120899D-4884-4B57-AA87-42C0E5761ECF}" type="presParOf" srcId="{CC10BB5C-128F-44FF-95F5-C715801BF8E8}" destId="{66A90364-970D-4A11-B40C-EBE562C4E936}" srcOrd="3" destOrd="0" presId="urn:microsoft.com/office/officeart/2005/8/layout/bList2"/>
    <dgm:cxn modelId="{BC325DCE-E4A4-4453-A158-2BF832E9FFC4}" type="presParOf" srcId="{E2418269-DEA8-4231-9ABC-6B89CC0335CA}" destId="{EE7C8A89-8977-4142-8F68-B809112B048A}" srcOrd="5" destOrd="0" presId="urn:microsoft.com/office/officeart/2005/8/layout/bList2"/>
    <dgm:cxn modelId="{64ABCAA6-9651-4BA2-8D9A-D47E16AA991F}" type="presParOf" srcId="{E2418269-DEA8-4231-9ABC-6B89CC0335CA}" destId="{C9C0204F-18DE-4D3A-A9E9-71BAF7EC5763}" srcOrd="6" destOrd="0" presId="urn:microsoft.com/office/officeart/2005/8/layout/bList2"/>
    <dgm:cxn modelId="{76F5147D-9D00-4D30-BA84-0F900DBD3F5A}" type="presParOf" srcId="{C9C0204F-18DE-4D3A-A9E9-71BAF7EC5763}" destId="{8AB431CD-8629-41F8-8202-3588EA3A7599}" srcOrd="0" destOrd="0" presId="urn:microsoft.com/office/officeart/2005/8/layout/bList2"/>
    <dgm:cxn modelId="{94C40308-98DB-4251-8560-296DEA93EEB1}" type="presParOf" srcId="{C9C0204F-18DE-4D3A-A9E9-71BAF7EC5763}" destId="{A4430770-704C-49DC-9613-61BA70373305}" srcOrd="1" destOrd="0" presId="urn:microsoft.com/office/officeart/2005/8/layout/bList2"/>
    <dgm:cxn modelId="{5BB8FEE1-26D5-4FCD-81FD-88944CA3E153}" type="presParOf" srcId="{C9C0204F-18DE-4D3A-A9E9-71BAF7EC5763}" destId="{B78F495D-17DB-4C83-9570-F993BF8FCE5B}" srcOrd="2" destOrd="0" presId="urn:microsoft.com/office/officeart/2005/8/layout/bList2"/>
    <dgm:cxn modelId="{046B7EF7-444B-4F91-87EE-5A7ECF9793C6}" type="presParOf" srcId="{C9C0204F-18DE-4D3A-A9E9-71BAF7EC5763}" destId="{E7B9583E-CBE8-4CBF-AF18-5AE4E3629728}"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E3C4-61C6-4523-8D97-4DA68EAE4A1F}">
      <dsp:nvSpPr>
        <dsp:cNvPr id="0" name=""/>
        <dsp:cNvSpPr/>
      </dsp:nvSpPr>
      <dsp:spPr>
        <a:xfrm>
          <a:off x="9972" y="1168764"/>
          <a:ext cx="3316303" cy="298457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253F307-FC67-40B0-B426-82D19B250C78}">
      <dsp:nvSpPr>
        <dsp:cNvPr id="0" name=""/>
        <dsp:cNvSpPr/>
      </dsp:nvSpPr>
      <dsp:spPr>
        <a:xfrm>
          <a:off x="0" y="4108013"/>
          <a:ext cx="3316170" cy="80297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tx1"/>
              </a:solidFill>
            </a:rPr>
            <a:t>Ιδιότητες ξύλου  περιορισμοί και φυσική κατασκευής με ξύλου</a:t>
          </a:r>
          <a:endParaRPr lang="en-GB" sz="1000" b="1" kern="1200" dirty="0">
            <a:solidFill>
              <a:schemeClr val="tx1"/>
            </a:solidFill>
          </a:endParaRPr>
        </a:p>
      </dsp:txBody>
      <dsp:txXfrm>
        <a:off x="0" y="4108013"/>
        <a:ext cx="2335331" cy="802974"/>
      </dsp:txXfrm>
    </dsp:sp>
    <dsp:sp modelId="{50469A34-FAA8-4101-8AFD-533453976F5B}">
      <dsp:nvSpPr>
        <dsp:cNvPr id="0" name=""/>
        <dsp:cNvSpPr/>
      </dsp:nvSpPr>
      <dsp:spPr>
        <a:xfrm>
          <a:off x="2368111" y="4099277"/>
          <a:ext cx="899257" cy="88066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 b="-1000"/>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12E04A-36C2-406E-B96E-027FC21FF35F}">
      <dsp:nvSpPr>
        <dsp:cNvPr id="0" name=""/>
        <dsp:cNvSpPr/>
      </dsp:nvSpPr>
      <dsp:spPr>
        <a:xfrm rot="10800000">
          <a:off x="3703025" y="1786650"/>
          <a:ext cx="4238931" cy="30601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918568"/>
              <a:satOff val="135"/>
              <a:lumOff val="-323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0293061-BAD3-4E1F-AB57-E2BA073BDF11}">
      <dsp:nvSpPr>
        <dsp:cNvPr id="0" name=""/>
        <dsp:cNvSpPr/>
      </dsp:nvSpPr>
      <dsp:spPr>
        <a:xfrm>
          <a:off x="3712029" y="1083954"/>
          <a:ext cx="4237704" cy="988514"/>
        </a:xfrm>
        <a:prstGeom prst="rect">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w="12700" cap="flat" cmpd="sng" algn="ctr">
          <a:solidFill>
            <a:schemeClr val="accent5">
              <a:hueOff val="-918568"/>
              <a:satOff val="135"/>
              <a:lumOff val="-323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tx1"/>
              </a:solidFill>
            </a:rPr>
            <a:t>Δυνατότητες βελτίωσης των ιδιοτήτων του ξύλου και της προστασίας του ξύλου, ανθεκτικότητα. </a:t>
          </a:r>
          <a:endParaRPr lang="en-GB" sz="1600" b="1" kern="1200" dirty="0">
            <a:solidFill>
              <a:schemeClr val="tx1"/>
            </a:solidFill>
          </a:endParaRPr>
        </a:p>
      </dsp:txBody>
      <dsp:txXfrm>
        <a:off x="3712029" y="1083954"/>
        <a:ext cx="2984299" cy="988514"/>
      </dsp:txXfrm>
    </dsp:sp>
    <dsp:sp modelId="{E2A4A327-B89C-4659-9EE2-D369F5D177D8}">
      <dsp:nvSpPr>
        <dsp:cNvPr id="0" name=""/>
        <dsp:cNvSpPr/>
      </dsp:nvSpPr>
      <dsp:spPr>
        <a:xfrm>
          <a:off x="6920450" y="1100710"/>
          <a:ext cx="964941" cy="99094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FF95D5E-07AA-438C-9DC6-EA773321266C}">
      <dsp:nvSpPr>
        <dsp:cNvPr id="0" name=""/>
        <dsp:cNvSpPr/>
      </dsp:nvSpPr>
      <dsp:spPr>
        <a:xfrm>
          <a:off x="8283239" y="1293265"/>
          <a:ext cx="3316303" cy="24755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31BBF8C-665A-4336-AD1D-4D06A73B7023}">
      <dsp:nvSpPr>
        <dsp:cNvPr id="0" name=""/>
        <dsp:cNvSpPr/>
      </dsp:nvSpPr>
      <dsp:spPr>
        <a:xfrm>
          <a:off x="8283239" y="3768816"/>
          <a:ext cx="3316303" cy="1064486"/>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tx1"/>
              </a:solidFill>
            </a:rPr>
            <a:t>Διαθεσιμότητα και περιβαλλοντική φιλικότητα του ξύλου ως δομικό υλικό.</a:t>
          </a:r>
          <a:endParaRPr lang="en-GB" sz="1600" b="1" kern="1200" dirty="0">
            <a:solidFill>
              <a:schemeClr val="tx1"/>
            </a:solidFill>
          </a:endParaRPr>
        </a:p>
      </dsp:txBody>
      <dsp:txXfrm>
        <a:off x="8283239" y="3768816"/>
        <a:ext cx="2335424" cy="1064486"/>
      </dsp:txXfrm>
    </dsp:sp>
    <dsp:sp modelId="{66A90364-970D-4A11-B40C-EBE562C4E936}">
      <dsp:nvSpPr>
        <dsp:cNvPr id="0" name=""/>
        <dsp:cNvSpPr/>
      </dsp:nvSpPr>
      <dsp:spPr>
        <a:xfrm>
          <a:off x="10671608" y="3876881"/>
          <a:ext cx="838586" cy="89167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A500D-2501-45F9-8DAF-2FC88C535E1C}">
      <dsp:nvSpPr>
        <dsp:cNvPr id="0" name=""/>
        <dsp:cNvSpPr/>
      </dsp:nvSpPr>
      <dsp:spPr>
        <a:xfrm>
          <a:off x="225590" y="3004"/>
          <a:ext cx="1964215" cy="1917448"/>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spc="92" dirty="0">
              <a:solidFill>
                <a:schemeClr val="tx1"/>
              </a:solidFill>
              <a:latin typeface="+mn-lt"/>
            </a:rPr>
            <a:t>Απόδοση και ανθεκτικότητα ξύλινων κατασκευών</a:t>
          </a:r>
        </a:p>
      </dsp:txBody>
      <dsp:txXfrm>
        <a:off x="513243" y="283808"/>
        <a:ext cx="1388909" cy="1355840"/>
      </dsp:txXfrm>
    </dsp:sp>
    <dsp:sp modelId="{42A834C3-5A61-4410-968A-88A3E0F1C56D}">
      <dsp:nvSpPr>
        <dsp:cNvPr id="0" name=""/>
        <dsp:cNvSpPr/>
      </dsp:nvSpPr>
      <dsp:spPr>
        <a:xfrm rot="8737205">
          <a:off x="1596185" y="1919941"/>
          <a:ext cx="671107" cy="200035"/>
        </a:xfrm>
        <a:prstGeom prst="triangl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4CDF7FF-77BE-4B14-B620-E1BDEAE19E06}">
      <dsp:nvSpPr>
        <dsp:cNvPr id="0" name=""/>
        <dsp:cNvSpPr/>
      </dsp:nvSpPr>
      <dsp:spPr>
        <a:xfrm>
          <a:off x="1705754" y="2104291"/>
          <a:ext cx="1851467" cy="1876790"/>
        </a:xfrm>
        <a:prstGeom prst="ellipse">
          <a:avLst/>
        </a:prstGeom>
        <a:gradFill rotWithShape="0">
          <a:gsLst>
            <a:gs pos="0">
              <a:schemeClr val="accent5">
                <a:hueOff val="-306190"/>
                <a:satOff val="45"/>
                <a:lumOff val="-1079"/>
                <a:alphaOff val="0"/>
                <a:shade val="85000"/>
                <a:satMod val="130000"/>
              </a:schemeClr>
            </a:gs>
            <a:gs pos="34000">
              <a:schemeClr val="accent5">
                <a:hueOff val="-306190"/>
                <a:satOff val="45"/>
                <a:lumOff val="-1079"/>
                <a:alphaOff val="0"/>
                <a:shade val="87000"/>
                <a:satMod val="125000"/>
              </a:schemeClr>
            </a:gs>
            <a:gs pos="70000">
              <a:schemeClr val="accent5">
                <a:hueOff val="-306190"/>
                <a:satOff val="45"/>
                <a:lumOff val="-1079"/>
                <a:alphaOff val="0"/>
                <a:tint val="100000"/>
                <a:shade val="90000"/>
                <a:satMod val="130000"/>
              </a:schemeClr>
            </a:gs>
            <a:gs pos="100000">
              <a:schemeClr val="accent5">
                <a:hueOff val="-306190"/>
                <a:satOff val="45"/>
                <a:lumOff val="-1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noProof="0" dirty="0">
              <a:solidFill>
                <a:schemeClr val="tx1"/>
              </a:solidFill>
            </a:rPr>
            <a:t>Οδηγίες για την εργασία με ξυλεία</a:t>
          </a:r>
        </a:p>
      </dsp:txBody>
      <dsp:txXfrm>
        <a:off x="1976895" y="2379141"/>
        <a:ext cx="1309185" cy="1327090"/>
      </dsp:txXfrm>
    </dsp:sp>
    <dsp:sp modelId="{56543F57-4138-4D3C-9AC8-CEF7BBBA247C}">
      <dsp:nvSpPr>
        <dsp:cNvPr id="0" name=""/>
        <dsp:cNvSpPr/>
      </dsp:nvSpPr>
      <dsp:spPr>
        <a:xfrm rot="5490627">
          <a:off x="3897588" y="2984901"/>
          <a:ext cx="671107" cy="200035"/>
        </a:xfrm>
        <a:prstGeom prst="triangle">
          <a:avLst/>
        </a:prstGeom>
        <a:gradFill rotWithShape="0">
          <a:gsLst>
            <a:gs pos="0">
              <a:schemeClr val="accent5">
                <a:hueOff val="-367427"/>
                <a:satOff val="54"/>
                <a:lumOff val="-1294"/>
                <a:alphaOff val="0"/>
                <a:shade val="85000"/>
                <a:satMod val="130000"/>
              </a:schemeClr>
            </a:gs>
            <a:gs pos="34000">
              <a:schemeClr val="accent5">
                <a:hueOff val="-367427"/>
                <a:satOff val="54"/>
                <a:lumOff val="-1294"/>
                <a:alphaOff val="0"/>
                <a:shade val="87000"/>
                <a:satMod val="125000"/>
              </a:schemeClr>
            </a:gs>
            <a:gs pos="70000">
              <a:schemeClr val="accent5">
                <a:hueOff val="-367427"/>
                <a:satOff val="54"/>
                <a:lumOff val="-1294"/>
                <a:alphaOff val="0"/>
                <a:tint val="100000"/>
                <a:shade val="90000"/>
                <a:satMod val="130000"/>
              </a:schemeClr>
            </a:gs>
            <a:gs pos="100000">
              <a:schemeClr val="accent5">
                <a:hueOff val="-367427"/>
                <a:satOff val="54"/>
                <a:lumOff val="-1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3C82BB-D7CD-4431-89D0-F794823C8062}">
      <dsp:nvSpPr>
        <dsp:cNvPr id="0" name=""/>
        <dsp:cNvSpPr/>
      </dsp:nvSpPr>
      <dsp:spPr>
        <a:xfrm>
          <a:off x="4897714" y="2262438"/>
          <a:ext cx="1801000" cy="1727500"/>
        </a:xfrm>
        <a:prstGeom prst="ellipse">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noProof="0" dirty="0">
              <a:solidFill>
                <a:schemeClr val="tx1"/>
              </a:solidFill>
            </a:rPr>
            <a:t>Οδηγίες για την εργασία με </a:t>
          </a:r>
          <a:r>
            <a:rPr lang="en-GB" sz="1800" b="1" kern="1200" noProof="0" dirty="0">
              <a:solidFill>
                <a:schemeClr val="tx1"/>
              </a:solidFill>
            </a:rPr>
            <a:t>GLT </a:t>
          </a:r>
          <a:r>
            <a:rPr lang="el-GR" sz="1800" b="1" kern="1200" noProof="0" dirty="0">
              <a:solidFill>
                <a:schemeClr val="tx1"/>
              </a:solidFill>
            </a:rPr>
            <a:t>και </a:t>
          </a:r>
          <a:r>
            <a:rPr lang="en-GB" sz="1800" b="1" kern="1200" noProof="0" dirty="0">
              <a:solidFill>
                <a:schemeClr val="tx1"/>
              </a:solidFill>
            </a:rPr>
            <a:t>CLT</a:t>
          </a:r>
        </a:p>
      </dsp:txBody>
      <dsp:txXfrm>
        <a:off x="5161464" y="2515425"/>
        <a:ext cx="1273500" cy="1221526"/>
      </dsp:txXfrm>
    </dsp:sp>
    <dsp:sp modelId="{7B27D571-3171-45F3-A16B-29EAB31E093E}">
      <dsp:nvSpPr>
        <dsp:cNvPr id="0" name=""/>
        <dsp:cNvSpPr/>
      </dsp:nvSpPr>
      <dsp:spPr>
        <a:xfrm rot="19795738">
          <a:off x="4891778" y="2040195"/>
          <a:ext cx="671107" cy="200035"/>
        </a:xfrm>
        <a:prstGeom prst="triangle">
          <a:avLst/>
        </a:prstGeom>
        <a:gradFill rotWithShape="0">
          <a:gsLst>
            <a:gs pos="0">
              <a:schemeClr val="accent5">
                <a:hueOff val="-734855"/>
                <a:satOff val="108"/>
                <a:lumOff val="-2588"/>
                <a:alphaOff val="0"/>
                <a:shade val="85000"/>
                <a:satMod val="130000"/>
              </a:schemeClr>
            </a:gs>
            <a:gs pos="34000">
              <a:schemeClr val="accent5">
                <a:hueOff val="-734855"/>
                <a:satOff val="108"/>
                <a:lumOff val="-2588"/>
                <a:alphaOff val="0"/>
                <a:shade val="87000"/>
                <a:satMod val="125000"/>
              </a:schemeClr>
            </a:gs>
            <a:gs pos="70000">
              <a:schemeClr val="accent5">
                <a:hueOff val="-734855"/>
                <a:satOff val="108"/>
                <a:lumOff val="-2588"/>
                <a:alphaOff val="0"/>
                <a:tint val="100000"/>
                <a:shade val="90000"/>
                <a:satMod val="130000"/>
              </a:schemeClr>
            </a:gs>
            <a:gs pos="100000">
              <a:schemeClr val="accent5">
                <a:hueOff val="-734855"/>
                <a:satOff val="108"/>
                <a:lumOff val="-258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40E269-5F24-4F55-9E2A-199E608C072A}">
      <dsp:nvSpPr>
        <dsp:cNvPr id="0" name=""/>
        <dsp:cNvSpPr/>
      </dsp:nvSpPr>
      <dsp:spPr>
        <a:xfrm>
          <a:off x="3722242" y="179913"/>
          <a:ext cx="1823101" cy="1870396"/>
        </a:xfrm>
        <a:prstGeom prst="ellipse">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noProof="0" dirty="0">
              <a:solidFill>
                <a:schemeClr val="tx1"/>
              </a:solidFill>
            </a:rPr>
            <a:t>Οδηγίες για εργασία με προϊόντα κατασκευής</a:t>
          </a:r>
        </a:p>
        <a:p>
          <a:pPr marL="0" lvl="0" indent="0" algn="ctr" defTabSz="800100">
            <a:lnSpc>
              <a:spcPct val="90000"/>
            </a:lnSpc>
            <a:spcBef>
              <a:spcPct val="0"/>
            </a:spcBef>
            <a:spcAft>
              <a:spcPct val="35000"/>
            </a:spcAft>
            <a:buNone/>
          </a:pPr>
          <a:endParaRPr lang="en-GB" sz="1900" b="1" kern="1200" noProof="0" dirty="0">
            <a:solidFill>
              <a:schemeClr val="tx1"/>
            </a:solidFill>
          </a:endParaRPr>
        </a:p>
      </dsp:txBody>
      <dsp:txXfrm>
        <a:off x="3989229" y="453826"/>
        <a:ext cx="1289127" cy="1322570"/>
      </dsp:txXfrm>
    </dsp:sp>
    <dsp:sp modelId="{7F94EBAF-B762-42F2-8EC4-44E5A7CAD1CA}">
      <dsp:nvSpPr>
        <dsp:cNvPr id="0" name=""/>
        <dsp:cNvSpPr/>
      </dsp:nvSpPr>
      <dsp:spPr>
        <a:xfrm rot="5190428">
          <a:off x="5749904" y="926487"/>
          <a:ext cx="671107" cy="200035"/>
        </a:xfrm>
        <a:prstGeom prst="triangle">
          <a:avLst/>
        </a:prstGeom>
        <a:gradFill rotWithShape="0">
          <a:gsLst>
            <a:gs pos="0">
              <a:schemeClr val="accent5">
                <a:hueOff val="-1102282"/>
                <a:satOff val="162"/>
                <a:lumOff val="-3883"/>
                <a:alphaOff val="0"/>
                <a:shade val="85000"/>
                <a:satMod val="130000"/>
              </a:schemeClr>
            </a:gs>
            <a:gs pos="34000">
              <a:schemeClr val="accent5">
                <a:hueOff val="-1102282"/>
                <a:satOff val="162"/>
                <a:lumOff val="-3883"/>
                <a:alphaOff val="0"/>
                <a:shade val="87000"/>
                <a:satMod val="125000"/>
              </a:schemeClr>
            </a:gs>
            <a:gs pos="70000">
              <a:schemeClr val="accent5">
                <a:hueOff val="-1102282"/>
                <a:satOff val="162"/>
                <a:lumOff val="-3883"/>
                <a:alphaOff val="0"/>
                <a:tint val="100000"/>
                <a:shade val="90000"/>
                <a:satMod val="130000"/>
              </a:schemeClr>
            </a:gs>
            <a:gs pos="100000">
              <a:schemeClr val="accent5">
                <a:hueOff val="-1102282"/>
                <a:satOff val="162"/>
                <a:lumOff val="-388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C55F4B2-C0E5-44D9-9A46-C8173069A7A6}">
      <dsp:nvSpPr>
        <dsp:cNvPr id="0" name=""/>
        <dsp:cNvSpPr/>
      </dsp:nvSpPr>
      <dsp:spPr>
        <a:xfrm>
          <a:off x="6614319" y="3944"/>
          <a:ext cx="1804876" cy="1870396"/>
        </a:xfrm>
        <a:prstGeom prst="ellipse">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noProof="0" dirty="0">
              <a:solidFill>
                <a:schemeClr val="tx1"/>
              </a:solidFill>
            </a:rPr>
            <a:t>Χρήση συνδετήρων και συγκολλητικών</a:t>
          </a:r>
        </a:p>
        <a:p>
          <a:pPr marL="0" lvl="0" indent="0" algn="ctr" defTabSz="711200">
            <a:lnSpc>
              <a:spcPct val="90000"/>
            </a:lnSpc>
            <a:spcBef>
              <a:spcPct val="0"/>
            </a:spcBef>
            <a:spcAft>
              <a:spcPct val="35000"/>
            </a:spcAft>
            <a:buNone/>
          </a:pPr>
          <a:endParaRPr lang="en-GB" sz="1600" b="1" kern="1200" noProof="0" dirty="0">
            <a:solidFill>
              <a:schemeClr val="tx1"/>
            </a:solidFill>
          </a:endParaRPr>
        </a:p>
      </dsp:txBody>
      <dsp:txXfrm>
        <a:off x="6878637" y="277857"/>
        <a:ext cx="1276240" cy="1322570"/>
      </dsp:txXfrm>
    </dsp:sp>
    <dsp:sp modelId="{DE75C5BE-B836-497D-AC59-8D8B34BD0E32}">
      <dsp:nvSpPr>
        <dsp:cNvPr id="0" name=""/>
        <dsp:cNvSpPr/>
      </dsp:nvSpPr>
      <dsp:spPr>
        <a:xfrm rot="9928226">
          <a:off x="7465175" y="1934829"/>
          <a:ext cx="671107" cy="200035"/>
        </a:xfrm>
        <a:prstGeom prst="triangle">
          <a:avLst/>
        </a:prstGeom>
        <a:gradFill rotWithShape="0">
          <a:gsLst>
            <a:gs pos="0">
              <a:schemeClr val="accent5">
                <a:hueOff val="-1469710"/>
                <a:satOff val="216"/>
                <a:lumOff val="-5177"/>
                <a:alphaOff val="0"/>
                <a:shade val="85000"/>
                <a:satMod val="130000"/>
              </a:schemeClr>
            </a:gs>
            <a:gs pos="34000">
              <a:schemeClr val="accent5">
                <a:hueOff val="-1469710"/>
                <a:satOff val="216"/>
                <a:lumOff val="-5177"/>
                <a:alphaOff val="0"/>
                <a:shade val="87000"/>
                <a:satMod val="125000"/>
              </a:schemeClr>
            </a:gs>
            <a:gs pos="70000">
              <a:schemeClr val="accent5">
                <a:hueOff val="-1469710"/>
                <a:satOff val="216"/>
                <a:lumOff val="-5177"/>
                <a:alphaOff val="0"/>
                <a:tint val="100000"/>
                <a:shade val="90000"/>
                <a:satMod val="130000"/>
              </a:schemeClr>
            </a:gs>
            <a:gs pos="100000">
              <a:schemeClr val="accent5">
                <a:hueOff val="-1469710"/>
                <a:satOff val="216"/>
                <a:lumOff val="-5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0FE9597-AC35-4ACD-A1C9-DD5587227F2E}">
      <dsp:nvSpPr>
        <dsp:cNvPr id="0" name=""/>
        <dsp:cNvSpPr/>
      </dsp:nvSpPr>
      <dsp:spPr>
        <a:xfrm>
          <a:off x="7092757" y="2187006"/>
          <a:ext cx="1997995" cy="1941530"/>
        </a:xfrm>
        <a:prstGeom prst="ellipse">
          <a:avLst/>
        </a:prstGeom>
        <a:gradFill rotWithShape="0">
          <a:gsLst>
            <a:gs pos="0">
              <a:schemeClr val="accent5">
                <a:hueOff val="-1530947"/>
                <a:satOff val="225"/>
                <a:lumOff val="-5393"/>
                <a:alphaOff val="0"/>
                <a:shade val="85000"/>
                <a:satMod val="130000"/>
              </a:schemeClr>
            </a:gs>
            <a:gs pos="34000">
              <a:schemeClr val="accent5">
                <a:hueOff val="-1530947"/>
                <a:satOff val="225"/>
                <a:lumOff val="-5393"/>
                <a:alphaOff val="0"/>
                <a:shade val="87000"/>
                <a:satMod val="125000"/>
              </a:schemeClr>
            </a:gs>
            <a:gs pos="70000">
              <a:schemeClr val="accent5">
                <a:hueOff val="-1530947"/>
                <a:satOff val="225"/>
                <a:lumOff val="-5393"/>
                <a:alphaOff val="0"/>
                <a:tint val="100000"/>
                <a:shade val="90000"/>
                <a:satMod val="130000"/>
              </a:schemeClr>
            </a:gs>
            <a:gs pos="100000">
              <a:schemeClr val="accent5">
                <a:hueOff val="-1530947"/>
                <a:satOff val="225"/>
                <a:lumOff val="-539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noProof="0" dirty="0">
              <a:solidFill>
                <a:schemeClr val="tx1"/>
              </a:solidFill>
            </a:rPr>
            <a:t>Αποκατάσταση, ανακατασκευή και αποσυναρμολό</a:t>
          </a:r>
          <a:r>
            <a:rPr lang="en-US" sz="1600" b="1" kern="1200" noProof="0" dirty="0">
              <a:solidFill>
                <a:schemeClr val="tx1"/>
              </a:solidFill>
            </a:rPr>
            <a:t>-</a:t>
          </a:r>
          <a:r>
            <a:rPr lang="el-GR" sz="1600" b="1" kern="1200" noProof="0" dirty="0">
              <a:solidFill>
                <a:schemeClr val="tx1"/>
              </a:solidFill>
            </a:rPr>
            <a:t>γηση </a:t>
          </a:r>
        </a:p>
        <a:p>
          <a:pPr marL="0" lvl="0" indent="0" algn="ctr" defTabSz="711200">
            <a:lnSpc>
              <a:spcPct val="90000"/>
            </a:lnSpc>
            <a:spcBef>
              <a:spcPct val="0"/>
            </a:spcBef>
            <a:spcAft>
              <a:spcPct val="35000"/>
            </a:spcAft>
            <a:buNone/>
          </a:pPr>
          <a:endParaRPr lang="en-GB" sz="1800" b="1" kern="1200" noProof="0" dirty="0">
            <a:solidFill>
              <a:schemeClr val="tx1"/>
            </a:solidFill>
          </a:endParaRPr>
        </a:p>
      </dsp:txBody>
      <dsp:txXfrm>
        <a:off x="7385357" y="2471336"/>
        <a:ext cx="1412795" cy="1372870"/>
      </dsp:txXfrm>
    </dsp:sp>
    <dsp:sp modelId="{CF4647EE-EB56-4E03-800E-3E8478745990}">
      <dsp:nvSpPr>
        <dsp:cNvPr id="0" name=""/>
        <dsp:cNvSpPr/>
      </dsp:nvSpPr>
      <dsp:spPr>
        <a:xfrm rot="3775906">
          <a:off x="8813472" y="2517460"/>
          <a:ext cx="671107" cy="200035"/>
        </a:xfrm>
        <a:prstGeom prst="triangl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E280427-CF44-4B1D-B888-EF46D8E11190}">
      <dsp:nvSpPr>
        <dsp:cNvPr id="0" name=""/>
        <dsp:cNvSpPr/>
      </dsp:nvSpPr>
      <dsp:spPr>
        <a:xfrm>
          <a:off x="9207013" y="1139187"/>
          <a:ext cx="1917448" cy="1917448"/>
        </a:xfrm>
        <a:prstGeom prst="ellips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noProof="0" dirty="0">
              <a:solidFill>
                <a:schemeClr val="tx1"/>
              </a:solidFill>
            </a:rPr>
            <a:t>Ξύλινοι σκελετοί στέγης</a:t>
          </a:r>
        </a:p>
      </dsp:txBody>
      <dsp:txXfrm>
        <a:off x="9487817" y="1419991"/>
        <a:ext cx="1355840" cy="135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A500D-2501-45F9-8DAF-2FC88C535E1C}">
      <dsp:nvSpPr>
        <dsp:cNvPr id="0" name=""/>
        <dsp:cNvSpPr/>
      </dsp:nvSpPr>
      <dsp:spPr>
        <a:xfrm>
          <a:off x="67272" y="544762"/>
          <a:ext cx="1818063" cy="1502139"/>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mn-lt"/>
            </a:rPr>
            <a:t>Προγραμμα</a:t>
          </a:r>
          <a:r>
            <a:rPr lang="en-US" sz="1600" b="1" kern="1200" dirty="0">
              <a:solidFill>
                <a:schemeClr val="tx1"/>
              </a:solidFill>
              <a:latin typeface="+mn-lt"/>
            </a:rPr>
            <a:t>-</a:t>
          </a:r>
          <a:r>
            <a:rPr lang="el-GR" sz="1600" b="1" kern="1200" dirty="0">
              <a:solidFill>
                <a:schemeClr val="tx1"/>
              </a:solidFill>
              <a:latin typeface="+mn-lt"/>
            </a:rPr>
            <a:t>τισμός εργασίας και διαχείριση ομάδας</a:t>
          </a:r>
        </a:p>
      </dsp:txBody>
      <dsp:txXfrm>
        <a:off x="333521" y="764745"/>
        <a:ext cx="1285565" cy="1062173"/>
      </dsp:txXfrm>
    </dsp:sp>
    <dsp:sp modelId="{42A834C3-5A61-4410-968A-88A3E0F1C56D}">
      <dsp:nvSpPr>
        <dsp:cNvPr id="0" name=""/>
        <dsp:cNvSpPr/>
      </dsp:nvSpPr>
      <dsp:spPr>
        <a:xfrm rot="7316378">
          <a:off x="1587614" y="1788602"/>
          <a:ext cx="672424" cy="195841"/>
        </a:xfrm>
        <a:prstGeom prst="triangl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4CDF7FF-77BE-4B14-B620-E1BDEAE19E06}">
      <dsp:nvSpPr>
        <dsp:cNvPr id="0" name=""/>
        <dsp:cNvSpPr/>
      </dsp:nvSpPr>
      <dsp:spPr>
        <a:xfrm>
          <a:off x="1987815" y="1734877"/>
          <a:ext cx="1576951" cy="1366153"/>
        </a:xfrm>
        <a:prstGeom prst="ellipse">
          <a:avLst/>
        </a:prstGeom>
        <a:gradFill rotWithShape="0">
          <a:gsLst>
            <a:gs pos="0">
              <a:schemeClr val="accent5">
                <a:hueOff val="-306190"/>
                <a:satOff val="45"/>
                <a:lumOff val="-1079"/>
                <a:alphaOff val="0"/>
                <a:shade val="85000"/>
                <a:satMod val="130000"/>
              </a:schemeClr>
            </a:gs>
            <a:gs pos="34000">
              <a:schemeClr val="accent5">
                <a:hueOff val="-306190"/>
                <a:satOff val="45"/>
                <a:lumOff val="-1079"/>
                <a:alphaOff val="0"/>
                <a:shade val="87000"/>
                <a:satMod val="125000"/>
              </a:schemeClr>
            </a:gs>
            <a:gs pos="70000">
              <a:schemeClr val="accent5">
                <a:hueOff val="-306190"/>
                <a:satOff val="45"/>
                <a:lumOff val="-1079"/>
                <a:alphaOff val="0"/>
                <a:tint val="100000"/>
                <a:shade val="90000"/>
                <a:satMod val="130000"/>
              </a:schemeClr>
            </a:gs>
            <a:gs pos="100000">
              <a:schemeClr val="accent5">
                <a:hueOff val="-306190"/>
                <a:satOff val="45"/>
                <a:lumOff val="-107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latin typeface="Speak Pro" panose="020F0502020204030204"/>
              <a:ea typeface="+mn-ea"/>
              <a:cs typeface="+mn-cs"/>
            </a:rPr>
            <a:t>E</a:t>
          </a:r>
          <a:r>
            <a:rPr lang="el-GR" sz="1700" b="1" kern="1200" dirty="0">
              <a:solidFill>
                <a:schemeClr val="tx1"/>
              </a:solidFill>
              <a:latin typeface="Speak Pro" panose="020F0502020204030204"/>
              <a:ea typeface="+mn-ea"/>
              <a:cs typeface="+mn-cs"/>
            </a:rPr>
            <a:t>ργονομική και εργασιακή ασφάλεια</a:t>
          </a:r>
        </a:p>
      </dsp:txBody>
      <dsp:txXfrm>
        <a:off x="2218754" y="1934945"/>
        <a:ext cx="1115073" cy="966017"/>
      </dsp:txXfrm>
    </dsp:sp>
    <dsp:sp modelId="{56543F57-4138-4D3C-9AC8-CEF7BBBA247C}">
      <dsp:nvSpPr>
        <dsp:cNvPr id="0" name=""/>
        <dsp:cNvSpPr/>
      </dsp:nvSpPr>
      <dsp:spPr>
        <a:xfrm rot="6669233">
          <a:off x="3357072" y="2674862"/>
          <a:ext cx="672424" cy="195841"/>
        </a:xfrm>
        <a:prstGeom prst="triangle">
          <a:avLst/>
        </a:prstGeom>
        <a:gradFill rotWithShape="0">
          <a:gsLst>
            <a:gs pos="0">
              <a:schemeClr val="accent5">
                <a:hueOff val="-367427"/>
                <a:satOff val="54"/>
                <a:lumOff val="-1294"/>
                <a:alphaOff val="0"/>
                <a:shade val="85000"/>
                <a:satMod val="130000"/>
              </a:schemeClr>
            </a:gs>
            <a:gs pos="34000">
              <a:schemeClr val="accent5">
                <a:hueOff val="-367427"/>
                <a:satOff val="54"/>
                <a:lumOff val="-1294"/>
                <a:alphaOff val="0"/>
                <a:shade val="87000"/>
                <a:satMod val="125000"/>
              </a:schemeClr>
            </a:gs>
            <a:gs pos="70000">
              <a:schemeClr val="accent5">
                <a:hueOff val="-367427"/>
                <a:satOff val="54"/>
                <a:lumOff val="-1294"/>
                <a:alphaOff val="0"/>
                <a:tint val="100000"/>
                <a:shade val="90000"/>
                <a:satMod val="130000"/>
              </a:schemeClr>
            </a:gs>
            <a:gs pos="100000">
              <a:schemeClr val="accent5">
                <a:hueOff val="-367427"/>
                <a:satOff val="54"/>
                <a:lumOff val="-129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D3C82BB-D7CD-4431-89D0-F794823C8062}">
      <dsp:nvSpPr>
        <dsp:cNvPr id="0" name=""/>
        <dsp:cNvSpPr/>
      </dsp:nvSpPr>
      <dsp:spPr>
        <a:xfrm>
          <a:off x="3806775" y="2423611"/>
          <a:ext cx="1662680" cy="1429546"/>
        </a:xfrm>
        <a:prstGeom prst="ellipse">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noProof="0" dirty="0">
              <a:solidFill>
                <a:schemeClr val="tx1"/>
              </a:solidFill>
            </a:rPr>
            <a:t>Μεταφορά και αποθήκευση δομών</a:t>
          </a:r>
        </a:p>
      </dsp:txBody>
      <dsp:txXfrm>
        <a:off x="4050269" y="2632963"/>
        <a:ext cx="1175692" cy="1010842"/>
      </dsp:txXfrm>
    </dsp:sp>
    <dsp:sp modelId="{7B27D571-3171-45F3-A16B-29EAB31E093E}">
      <dsp:nvSpPr>
        <dsp:cNvPr id="0" name=""/>
        <dsp:cNvSpPr/>
      </dsp:nvSpPr>
      <dsp:spPr>
        <a:xfrm rot="1337168">
          <a:off x="4710702" y="2043022"/>
          <a:ext cx="672424" cy="195841"/>
        </a:xfrm>
        <a:prstGeom prst="triangle">
          <a:avLst/>
        </a:prstGeom>
        <a:gradFill rotWithShape="0">
          <a:gsLst>
            <a:gs pos="0">
              <a:schemeClr val="accent5">
                <a:hueOff val="-734855"/>
                <a:satOff val="108"/>
                <a:lumOff val="-2588"/>
                <a:alphaOff val="0"/>
                <a:shade val="85000"/>
                <a:satMod val="130000"/>
              </a:schemeClr>
            </a:gs>
            <a:gs pos="34000">
              <a:schemeClr val="accent5">
                <a:hueOff val="-734855"/>
                <a:satOff val="108"/>
                <a:lumOff val="-2588"/>
                <a:alphaOff val="0"/>
                <a:shade val="87000"/>
                <a:satMod val="125000"/>
              </a:schemeClr>
            </a:gs>
            <a:gs pos="70000">
              <a:schemeClr val="accent5">
                <a:hueOff val="-734855"/>
                <a:satOff val="108"/>
                <a:lumOff val="-2588"/>
                <a:alphaOff val="0"/>
                <a:tint val="100000"/>
                <a:shade val="90000"/>
                <a:satMod val="130000"/>
              </a:schemeClr>
            </a:gs>
            <a:gs pos="100000">
              <a:schemeClr val="accent5">
                <a:hueOff val="-734855"/>
                <a:satOff val="108"/>
                <a:lumOff val="-258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140E269-5F24-4F55-9E2A-199E608C072A}">
      <dsp:nvSpPr>
        <dsp:cNvPr id="0" name=""/>
        <dsp:cNvSpPr/>
      </dsp:nvSpPr>
      <dsp:spPr>
        <a:xfrm>
          <a:off x="4564740" y="245700"/>
          <a:ext cx="1849516" cy="1630734"/>
        </a:xfrm>
        <a:prstGeom prst="ellipse">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latin typeface="Speak Pro" panose="020F0502020204030204"/>
              <a:ea typeface="+mn-ea"/>
              <a:cs typeface="+mn-cs"/>
            </a:rPr>
            <a:t>Αρχιτεκτονικός σχεδιασμός </a:t>
          </a:r>
        </a:p>
      </dsp:txBody>
      <dsp:txXfrm>
        <a:off x="4835595" y="484515"/>
        <a:ext cx="1307806" cy="1153104"/>
      </dsp:txXfrm>
    </dsp:sp>
    <dsp:sp modelId="{7F94EBAF-B762-42F2-8EC4-44E5A7CAD1CA}">
      <dsp:nvSpPr>
        <dsp:cNvPr id="0" name=""/>
        <dsp:cNvSpPr/>
      </dsp:nvSpPr>
      <dsp:spPr>
        <a:xfrm rot="5911766">
          <a:off x="6263701" y="1129683"/>
          <a:ext cx="672424" cy="195841"/>
        </a:xfrm>
        <a:prstGeom prst="triangle">
          <a:avLst/>
        </a:prstGeom>
        <a:gradFill rotWithShape="0">
          <a:gsLst>
            <a:gs pos="0">
              <a:schemeClr val="accent5">
                <a:hueOff val="-1102282"/>
                <a:satOff val="162"/>
                <a:lumOff val="-3883"/>
                <a:alphaOff val="0"/>
                <a:shade val="85000"/>
                <a:satMod val="130000"/>
              </a:schemeClr>
            </a:gs>
            <a:gs pos="34000">
              <a:schemeClr val="accent5">
                <a:hueOff val="-1102282"/>
                <a:satOff val="162"/>
                <a:lumOff val="-3883"/>
                <a:alphaOff val="0"/>
                <a:shade val="87000"/>
                <a:satMod val="125000"/>
              </a:schemeClr>
            </a:gs>
            <a:gs pos="70000">
              <a:schemeClr val="accent5">
                <a:hueOff val="-1102282"/>
                <a:satOff val="162"/>
                <a:lumOff val="-3883"/>
                <a:alphaOff val="0"/>
                <a:tint val="100000"/>
                <a:shade val="90000"/>
                <a:satMod val="130000"/>
              </a:schemeClr>
            </a:gs>
            <a:gs pos="100000">
              <a:schemeClr val="accent5">
                <a:hueOff val="-1102282"/>
                <a:satOff val="162"/>
                <a:lumOff val="-388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C55F4B2-C0E5-44D9-9A46-C8173069A7A6}">
      <dsp:nvSpPr>
        <dsp:cNvPr id="0" name=""/>
        <dsp:cNvSpPr/>
      </dsp:nvSpPr>
      <dsp:spPr>
        <a:xfrm>
          <a:off x="6776600" y="766763"/>
          <a:ext cx="1417885" cy="1187327"/>
        </a:xfrm>
        <a:prstGeom prst="ellipse">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noProof="0" dirty="0">
              <a:solidFill>
                <a:schemeClr val="tx1"/>
              </a:solidFill>
              <a:latin typeface="Speak Pro" panose="020F0502020204030204"/>
              <a:ea typeface="+mn-ea"/>
              <a:cs typeface="+mn-cs"/>
            </a:rPr>
            <a:t>Φράγμα Ατμών</a:t>
          </a:r>
          <a:endParaRPr lang="en-GB" sz="1600" b="1" kern="1200" noProof="0" dirty="0">
            <a:solidFill>
              <a:schemeClr val="tx1"/>
            </a:solidFill>
            <a:latin typeface="Speak Pro" panose="020F0502020204030204"/>
            <a:ea typeface="+mn-ea"/>
            <a:cs typeface="+mn-cs"/>
          </a:endParaRPr>
        </a:p>
      </dsp:txBody>
      <dsp:txXfrm>
        <a:off x="6984244" y="940643"/>
        <a:ext cx="1002597" cy="839567"/>
      </dsp:txXfrm>
    </dsp:sp>
    <dsp:sp modelId="{DE75C5BE-B836-497D-AC59-8D8B34BD0E32}">
      <dsp:nvSpPr>
        <dsp:cNvPr id="0" name=""/>
        <dsp:cNvSpPr/>
      </dsp:nvSpPr>
      <dsp:spPr>
        <a:xfrm rot="7907113">
          <a:off x="7827653" y="1868682"/>
          <a:ext cx="672424" cy="195841"/>
        </a:xfrm>
        <a:prstGeom prst="triangle">
          <a:avLst/>
        </a:prstGeom>
        <a:gradFill rotWithShape="0">
          <a:gsLst>
            <a:gs pos="0">
              <a:schemeClr val="accent5">
                <a:hueOff val="-1469710"/>
                <a:satOff val="216"/>
                <a:lumOff val="-5177"/>
                <a:alphaOff val="0"/>
                <a:shade val="85000"/>
                <a:satMod val="130000"/>
              </a:schemeClr>
            </a:gs>
            <a:gs pos="34000">
              <a:schemeClr val="accent5">
                <a:hueOff val="-1469710"/>
                <a:satOff val="216"/>
                <a:lumOff val="-5177"/>
                <a:alphaOff val="0"/>
                <a:shade val="87000"/>
                <a:satMod val="125000"/>
              </a:schemeClr>
            </a:gs>
            <a:gs pos="70000">
              <a:schemeClr val="accent5">
                <a:hueOff val="-1469710"/>
                <a:satOff val="216"/>
                <a:lumOff val="-5177"/>
                <a:alphaOff val="0"/>
                <a:tint val="100000"/>
                <a:shade val="90000"/>
                <a:satMod val="130000"/>
              </a:schemeClr>
            </a:gs>
            <a:gs pos="100000">
              <a:schemeClr val="accent5">
                <a:hueOff val="-1469710"/>
                <a:satOff val="216"/>
                <a:lumOff val="-517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0FE9597-AC35-4ACD-A1C9-DD5587227F2E}">
      <dsp:nvSpPr>
        <dsp:cNvPr id="0" name=""/>
        <dsp:cNvSpPr/>
      </dsp:nvSpPr>
      <dsp:spPr>
        <a:xfrm>
          <a:off x="8065879" y="1939825"/>
          <a:ext cx="1760314" cy="1451510"/>
        </a:xfrm>
        <a:prstGeom prst="ellipse">
          <a:avLst/>
        </a:prstGeom>
        <a:gradFill rotWithShape="0">
          <a:gsLst>
            <a:gs pos="0">
              <a:schemeClr val="accent5">
                <a:hueOff val="-1530947"/>
                <a:satOff val="225"/>
                <a:lumOff val="-5393"/>
                <a:alphaOff val="0"/>
                <a:shade val="85000"/>
                <a:satMod val="130000"/>
              </a:schemeClr>
            </a:gs>
            <a:gs pos="34000">
              <a:schemeClr val="accent5">
                <a:hueOff val="-1530947"/>
                <a:satOff val="225"/>
                <a:lumOff val="-5393"/>
                <a:alphaOff val="0"/>
                <a:shade val="87000"/>
                <a:satMod val="125000"/>
              </a:schemeClr>
            </a:gs>
            <a:gs pos="70000">
              <a:schemeClr val="accent5">
                <a:hueOff val="-1530947"/>
                <a:satOff val="225"/>
                <a:lumOff val="-5393"/>
                <a:alphaOff val="0"/>
                <a:tint val="100000"/>
                <a:shade val="90000"/>
                <a:satMod val="130000"/>
              </a:schemeClr>
            </a:gs>
            <a:gs pos="100000">
              <a:schemeClr val="accent5">
                <a:hueOff val="-1530947"/>
                <a:satOff val="225"/>
                <a:lumOff val="-539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noProof="0" dirty="0">
              <a:solidFill>
                <a:schemeClr val="tx1"/>
              </a:solidFill>
              <a:latin typeface="Speak Pro" panose="020F0502020204030204"/>
              <a:ea typeface="+mn-ea"/>
              <a:cs typeface="+mn-cs"/>
            </a:rPr>
            <a:t>Πυρασφάλεια σε ξύλινα κτήρια </a:t>
          </a:r>
          <a:endParaRPr lang="en-GB" sz="1600" b="1" kern="1200" noProof="0" dirty="0">
            <a:solidFill>
              <a:schemeClr val="tx1"/>
            </a:solidFill>
            <a:latin typeface="Speak Pro" panose="020F0502020204030204"/>
            <a:ea typeface="+mn-ea"/>
            <a:cs typeface="+mn-cs"/>
          </a:endParaRPr>
        </a:p>
      </dsp:txBody>
      <dsp:txXfrm>
        <a:off x="8323671" y="2152394"/>
        <a:ext cx="1244730" cy="1026372"/>
      </dsp:txXfrm>
    </dsp:sp>
    <dsp:sp modelId="{CF4647EE-EB56-4E03-800E-3E8478745990}">
      <dsp:nvSpPr>
        <dsp:cNvPr id="0" name=""/>
        <dsp:cNvSpPr/>
      </dsp:nvSpPr>
      <dsp:spPr>
        <a:xfrm rot="6517351">
          <a:off x="9604907" y="2902978"/>
          <a:ext cx="672424" cy="195841"/>
        </a:xfrm>
        <a:prstGeom prst="triangl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E280427-CF44-4B1D-B888-EF46D8E11190}">
      <dsp:nvSpPr>
        <dsp:cNvPr id="0" name=""/>
        <dsp:cNvSpPr/>
      </dsp:nvSpPr>
      <dsp:spPr>
        <a:xfrm>
          <a:off x="10064816" y="2700095"/>
          <a:ext cx="1323447" cy="1130941"/>
        </a:xfrm>
        <a:prstGeom prst="ellips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Speak Pro" panose="020F0502020204030204"/>
              <a:ea typeface="+mn-ea"/>
              <a:cs typeface="+mn-cs"/>
            </a:rPr>
            <a:t>Θερμο-μονωτικά υλικά</a:t>
          </a:r>
        </a:p>
      </dsp:txBody>
      <dsp:txXfrm>
        <a:off x="10258630" y="2865717"/>
        <a:ext cx="935819" cy="799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E3C4-61C6-4523-8D97-4DA68EAE4A1F}">
      <dsp:nvSpPr>
        <dsp:cNvPr id="0" name=""/>
        <dsp:cNvSpPr/>
      </dsp:nvSpPr>
      <dsp:spPr>
        <a:xfrm>
          <a:off x="227485" y="1557758"/>
          <a:ext cx="2688816" cy="224066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253F307-FC67-40B0-B426-82D19B250C78}">
      <dsp:nvSpPr>
        <dsp:cNvPr id="0" name=""/>
        <dsp:cNvSpPr/>
      </dsp:nvSpPr>
      <dsp:spPr>
        <a:xfrm>
          <a:off x="245859" y="3804361"/>
          <a:ext cx="2689601" cy="921587"/>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tx1"/>
              </a:solidFill>
            </a:rPr>
            <a:t>Αξία ενεργειακής απόδοσης του ξύλου ως δομικού υλικού κατασκευών</a:t>
          </a:r>
          <a:endParaRPr lang="en-GB" sz="1600" b="1" kern="1200" dirty="0">
            <a:solidFill>
              <a:schemeClr val="tx1"/>
            </a:solidFill>
          </a:endParaRPr>
        </a:p>
      </dsp:txBody>
      <dsp:txXfrm>
        <a:off x="245859" y="3804361"/>
        <a:ext cx="1894085" cy="921587"/>
      </dsp:txXfrm>
    </dsp:sp>
    <dsp:sp modelId="{50469A34-FAA8-4101-8AFD-533453976F5B}">
      <dsp:nvSpPr>
        <dsp:cNvPr id="0" name=""/>
        <dsp:cNvSpPr/>
      </dsp:nvSpPr>
      <dsp:spPr>
        <a:xfrm>
          <a:off x="2044057" y="3871985"/>
          <a:ext cx="862859" cy="82788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12E04A-36C2-406E-B96E-027FC21FF35F}">
      <dsp:nvSpPr>
        <dsp:cNvPr id="0" name=""/>
        <dsp:cNvSpPr/>
      </dsp:nvSpPr>
      <dsp:spPr>
        <a:xfrm rot="10800000">
          <a:off x="3078725" y="2330246"/>
          <a:ext cx="2603643" cy="24391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612379"/>
              <a:satOff val="90"/>
              <a:lumOff val="-215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0293061-BAD3-4E1F-AB57-E2BA073BDF11}">
      <dsp:nvSpPr>
        <dsp:cNvPr id="0" name=""/>
        <dsp:cNvSpPr/>
      </dsp:nvSpPr>
      <dsp:spPr>
        <a:xfrm>
          <a:off x="3084234" y="1662898"/>
          <a:ext cx="2626715" cy="674462"/>
        </a:xfrm>
        <a:prstGeom prst="rect">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w="12700" cap="flat" cmpd="sng" algn="ctr">
          <a:solidFill>
            <a:schemeClr val="accent5">
              <a:hueOff val="-612379"/>
              <a:satOff val="90"/>
              <a:lumOff val="-2157"/>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tx1"/>
              </a:solidFill>
            </a:rPr>
            <a:t>Επίδραση κλίματος στα ξύλινα κτίρια</a:t>
          </a:r>
        </a:p>
      </dsp:txBody>
      <dsp:txXfrm>
        <a:off x="3084234" y="1662898"/>
        <a:ext cx="1849799" cy="674462"/>
      </dsp:txXfrm>
    </dsp:sp>
    <dsp:sp modelId="{E2A4A327-B89C-4659-9EE2-D369F5D177D8}">
      <dsp:nvSpPr>
        <dsp:cNvPr id="0" name=""/>
        <dsp:cNvSpPr/>
      </dsp:nvSpPr>
      <dsp:spPr>
        <a:xfrm>
          <a:off x="4949836" y="1563348"/>
          <a:ext cx="764723" cy="7773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FF95D5E-07AA-438C-9DC6-EA773321266C}">
      <dsp:nvSpPr>
        <dsp:cNvPr id="0" name=""/>
        <dsp:cNvSpPr/>
      </dsp:nvSpPr>
      <dsp:spPr>
        <a:xfrm>
          <a:off x="5910010" y="1491185"/>
          <a:ext cx="2769936" cy="232863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224758"/>
              <a:satOff val="180"/>
              <a:lumOff val="-431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a:p>
      </dsp:txBody>
      <dsp:txXfrm>
        <a:off x="5964573" y="1545748"/>
        <a:ext cx="2660810" cy="2274070"/>
      </dsp:txXfrm>
    </dsp:sp>
    <dsp:sp modelId="{F31BBF8C-665A-4336-AD1D-4D06A73B7023}">
      <dsp:nvSpPr>
        <dsp:cNvPr id="0" name=""/>
        <dsp:cNvSpPr/>
      </dsp:nvSpPr>
      <dsp:spPr>
        <a:xfrm>
          <a:off x="5867550" y="3848780"/>
          <a:ext cx="2842343" cy="1044048"/>
        </a:xfrm>
        <a:prstGeom prst="rect">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w="12700" cap="flat" cmpd="sng" algn="ctr">
          <a:solidFill>
            <a:schemeClr val="accent5">
              <a:hueOff val="-1224758"/>
              <a:satOff val="180"/>
              <a:lumOff val="-4314"/>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tx1"/>
              </a:solidFill>
            </a:rPr>
            <a:t>Εκπαίδευση για υδραυλικά, κατασκευή γυψοσανίδας, στεγανοποίηση</a:t>
          </a:r>
          <a:endParaRPr lang="en-GB" sz="1600" b="1" kern="1200" dirty="0">
            <a:solidFill>
              <a:schemeClr val="tx1"/>
            </a:solidFill>
          </a:endParaRPr>
        </a:p>
      </dsp:txBody>
      <dsp:txXfrm>
        <a:off x="5867550" y="3848780"/>
        <a:ext cx="2001650" cy="1044048"/>
      </dsp:txXfrm>
    </dsp:sp>
    <dsp:sp modelId="{66A90364-970D-4A11-B40C-EBE562C4E936}">
      <dsp:nvSpPr>
        <dsp:cNvPr id="0" name=""/>
        <dsp:cNvSpPr/>
      </dsp:nvSpPr>
      <dsp:spPr>
        <a:xfrm>
          <a:off x="7877070" y="3974827"/>
          <a:ext cx="886420" cy="88642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AB431CD-8629-41F8-8202-3588EA3A7599}">
      <dsp:nvSpPr>
        <dsp:cNvPr id="0" name=""/>
        <dsp:cNvSpPr/>
      </dsp:nvSpPr>
      <dsp:spPr>
        <a:xfrm rot="10800000">
          <a:off x="9010553" y="2643668"/>
          <a:ext cx="2809191" cy="227692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78F495D-17DB-4C83-9570-F993BF8FCE5B}">
      <dsp:nvSpPr>
        <dsp:cNvPr id="0" name=""/>
        <dsp:cNvSpPr/>
      </dsp:nvSpPr>
      <dsp:spPr>
        <a:xfrm>
          <a:off x="8903511" y="1506253"/>
          <a:ext cx="2980574" cy="1164005"/>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57150" tIns="0" rIns="19050" bIns="0" numCol="1" spcCol="1270" anchor="ctr" anchorCtr="0">
          <a:noAutofit/>
        </a:bodyPr>
        <a:lstStyle/>
        <a:p>
          <a:pPr marL="0" lvl="0" indent="0" algn="l" defTabSz="666750">
            <a:lnSpc>
              <a:spcPct val="90000"/>
            </a:lnSpc>
            <a:spcBef>
              <a:spcPct val="0"/>
            </a:spcBef>
            <a:spcAft>
              <a:spcPct val="35000"/>
            </a:spcAft>
            <a:buNone/>
          </a:pPr>
          <a:r>
            <a:rPr lang="el-GR" sz="1500" b="1" kern="1200" dirty="0">
              <a:solidFill>
                <a:schemeClr val="tx1"/>
              </a:solidFill>
            </a:rPr>
            <a:t>Συστήματα θέρμανσης, εξαερισμού, κλιματισμού, φωτισμού, πληροφοριών και επικοινωνιών</a:t>
          </a:r>
          <a:endParaRPr lang="es-ES" sz="1500" b="1" kern="1200" dirty="0">
            <a:solidFill>
              <a:schemeClr val="tx1"/>
            </a:solidFill>
          </a:endParaRPr>
        </a:p>
      </dsp:txBody>
      <dsp:txXfrm>
        <a:off x="8903511" y="1506253"/>
        <a:ext cx="2098996" cy="1164005"/>
      </dsp:txXfrm>
    </dsp:sp>
    <dsp:sp modelId="{E7B9583E-CBE8-4CBF-AF18-5AE4E3629728}">
      <dsp:nvSpPr>
        <dsp:cNvPr id="0" name=""/>
        <dsp:cNvSpPr/>
      </dsp:nvSpPr>
      <dsp:spPr>
        <a:xfrm>
          <a:off x="10998201" y="1657323"/>
          <a:ext cx="898493" cy="89758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05.05.2021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364911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10</a:t>
            </a:fld>
            <a:endParaRPr lang="de-DE"/>
          </a:p>
        </p:txBody>
      </p:sp>
    </p:spTree>
    <p:extLst>
      <p:ext uri="{BB962C8B-B14F-4D97-AF65-F5344CB8AC3E}">
        <p14:creationId xmlns:p14="http://schemas.microsoft.com/office/powerpoint/2010/main" val="94842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5/5/2021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5/5/2021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5/5/2021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05/05/2021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05/05/2021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05/05/2021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05/05/2021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5/5/2021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05/05/2021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05/05/2021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5/5/2021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5/5/2021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5/5/2021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5/5/2021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5/5/2021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5/5/2021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5/5/2021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5/5/2021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05/05/2021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68.png"/><Relationship Id="rId2" Type="http://schemas.openxmlformats.org/officeDocument/2006/relationships/notesSlide" Target="../notesSlides/notesSlide4.xm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67.png"/><Relationship Id="rId5" Type="http://schemas.openxmlformats.org/officeDocument/2006/relationships/diagramQuickStyle" Target="../diagrams/quickStyle4.xm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diagramLayout" Target="../diagrams/layout4.xml"/><Relationship Id="rId9" Type="http://schemas.openxmlformats.org/officeDocument/2006/relationships/image" Target="../media/image65.jpe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hyperlink" Target="https://www.linkedin.com/company/upwoodeu/" TargetMode="External"/><Relationship Id="rId3" Type="http://schemas.openxmlformats.org/officeDocument/2006/relationships/hyperlink" Target="http://www.linkedin.com/company/upwoodeu/" TargetMode="External"/><Relationship Id="rId7" Type="http://schemas.openxmlformats.org/officeDocument/2006/relationships/hyperlink" Target="https://www.instagram.com/upwoodproject/?hl=ru" TargetMode="External"/><Relationship Id="rId12" Type="http://schemas.openxmlformats.org/officeDocument/2006/relationships/hyperlink" Target="http://www.upwoodproject.eu/" TargetMode="External"/><Relationship Id="rId2" Type="http://schemas.openxmlformats.org/officeDocument/2006/relationships/hyperlink" Target="mailto:pavlopoulou@exelia.gr" TargetMode="External"/><Relationship Id="rId16"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hyperlink" Target="mailto:upwood2019@gmail.com" TargetMode="External"/><Relationship Id="rId11" Type="http://schemas.openxmlformats.org/officeDocument/2006/relationships/image" Target="../media/image76.png"/><Relationship Id="rId5" Type="http://schemas.openxmlformats.org/officeDocument/2006/relationships/hyperlink" Target="https://twitter.com/upwoodeu" TargetMode="External"/><Relationship Id="rId15" Type="http://schemas.openxmlformats.org/officeDocument/2006/relationships/image" Target="../media/image78.png"/><Relationship Id="rId10" Type="http://schemas.openxmlformats.org/officeDocument/2006/relationships/image" Target="../media/image75.jpeg"/><Relationship Id="rId4" Type="http://schemas.openxmlformats.org/officeDocument/2006/relationships/hyperlink" Target="https://www.facebook.com/upwoodproject/" TargetMode="External"/><Relationship Id="rId9" Type="http://schemas.openxmlformats.org/officeDocument/2006/relationships/image" Target="../media/image12.png"/><Relationship Id="rId14"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3.png"/><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42.png"/><Relationship Id="rId18" Type="http://schemas.openxmlformats.org/officeDocument/2006/relationships/image" Target="../media/image27.svg"/><Relationship Id="rId26" Type="http://schemas.openxmlformats.org/officeDocument/2006/relationships/image" Target="../media/image51.svg"/><Relationship Id="rId3" Type="http://schemas.openxmlformats.org/officeDocument/2006/relationships/image" Target="../media/image37.jpeg"/><Relationship Id="rId21" Type="http://schemas.openxmlformats.org/officeDocument/2006/relationships/image" Target="../media/image46.png"/><Relationship Id="rId7" Type="http://schemas.openxmlformats.org/officeDocument/2006/relationships/diagramData" Target="../diagrams/data2.xml"/><Relationship Id="rId12" Type="http://schemas.openxmlformats.org/officeDocument/2006/relationships/image" Target="../media/image41.jpeg"/><Relationship Id="rId17" Type="http://schemas.openxmlformats.org/officeDocument/2006/relationships/image" Target="../media/image44.png"/><Relationship Id="rId25" Type="http://schemas.openxmlformats.org/officeDocument/2006/relationships/image" Target="../media/image50.png"/><Relationship Id="rId2" Type="http://schemas.openxmlformats.org/officeDocument/2006/relationships/notesSlide" Target="../notesSlides/notesSlide3.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40.jpeg"/><Relationship Id="rId11" Type="http://schemas.microsoft.com/office/2007/relationships/diagramDrawing" Target="../diagrams/drawing2.xml"/><Relationship Id="rId24" Type="http://schemas.openxmlformats.org/officeDocument/2006/relationships/image" Target="../media/image49.svg"/><Relationship Id="rId5" Type="http://schemas.openxmlformats.org/officeDocument/2006/relationships/image" Target="../media/image39.jpeg"/><Relationship Id="rId15" Type="http://schemas.openxmlformats.org/officeDocument/2006/relationships/image" Target="../media/image24.png"/><Relationship Id="rId23" Type="http://schemas.openxmlformats.org/officeDocument/2006/relationships/image" Target="../media/image48.png"/><Relationship Id="rId28" Type="http://schemas.openxmlformats.org/officeDocument/2006/relationships/image" Target="../media/image53.svg"/><Relationship Id="rId10" Type="http://schemas.openxmlformats.org/officeDocument/2006/relationships/diagramColors" Target="../diagrams/colors2.xml"/><Relationship Id="rId19" Type="http://schemas.openxmlformats.org/officeDocument/2006/relationships/image" Target="../media/image45.png"/><Relationship Id="rId4" Type="http://schemas.openxmlformats.org/officeDocument/2006/relationships/image" Target="../media/image38.jpeg"/><Relationship Id="rId9" Type="http://schemas.openxmlformats.org/officeDocument/2006/relationships/diagramQuickStyle" Target="../diagrams/quickStyle2.xml"/><Relationship Id="rId14" Type="http://schemas.openxmlformats.org/officeDocument/2006/relationships/image" Target="../media/image43.png"/><Relationship Id="rId22" Type="http://schemas.openxmlformats.org/officeDocument/2006/relationships/image" Target="../media/image47.svg"/><Relationship Id="rId27"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55.png"/><Relationship Id="rId18" Type="http://schemas.openxmlformats.org/officeDocument/2006/relationships/image" Target="../media/image51.svg"/><Relationship Id="rId26" Type="http://schemas.openxmlformats.org/officeDocument/2006/relationships/image" Target="../media/image60.png"/><Relationship Id="rId3" Type="http://schemas.openxmlformats.org/officeDocument/2006/relationships/diagramLayout" Target="../diagrams/layout3.xml"/><Relationship Id="rId21" Type="http://schemas.openxmlformats.org/officeDocument/2006/relationships/image" Target="../media/image56.gif"/><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50.png"/><Relationship Id="rId25" Type="http://schemas.microsoft.com/office/2007/relationships/hdphoto" Target="../media/hdphoto4.wdp"/><Relationship Id="rId2" Type="http://schemas.openxmlformats.org/officeDocument/2006/relationships/diagramData" Target="../diagrams/data3.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45.png"/><Relationship Id="rId24" Type="http://schemas.openxmlformats.org/officeDocument/2006/relationships/image" Target="../media/image59.png"/><Relationship Id="rId5" Type="http://schemas.openxmlformats.org/officeDocument/2006/relationships/diagramColors" Target="../diagrams/colors3.xml"/><Relationship Id="rId15" Type="http://schemas.openxmlformats.org/officeDocument/2006/relationships/image" Target="../media/image48.png"/><Relationship Id="rId23" Type="http://schemas.openxmlformats.org/officeDocument/2006/relationships/image" Target="../media/image58.png"/><Relationship Id="rId10" Type="http://schemas.openxmlformats.org/officeDocument/2006/relationships/image" Target="../media/image27.svg"/><Relationship Id="rId19" Type="http://schemas.openxmlformats.org/officeDocument/2006/relationships/image" Target="../media/image52.png"/><Relationship Id="rId4" Type="http://schemas.openxmlformats.org/officeDocument/2006/relationships/diagramQuickStyle" Target="../diagrams/quickStyle3.xml"/><Relationship Id="rId9" Type="http://schemas.openxmlformats.org/officeDocument/2006/relationships/image" Target="../media/image54.png"/><Relationship Id="rId14" Type="http://schemas.openxmlformats.org/officeDocument/2006/relationships/image" Target="../media/image47.svg"/><Relationship Id="rId22" Type="http://schemas.openxmlformats.org/officeDocument/2006/relationships/image" Target="../media/image5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090918"/>
            <a:ext cx="4635094" cy="2807275"/>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l-GR" sz="31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Ενίσχυση δεξιοτήτων των τεχνιτών οικοδομικών εργασιών στις μεθόδους ξύλινων κατασκευών για ενεργειακά αποδοτικά κτίρια</a:t>
            </a:r>
            <a:endParaRPr lang="es-ES" sz="31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89280" y="3766655"/>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89279" y="4279168"/>
            <a:ext cx="3521263" cy="41046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300" cap="none" dirty="0">
                <a:solidFill>
                  <a:srgbClr val="FFFFFF"/>
                </a:solidFill>
                <a:latin typeface="Arial Narrow" panose="020B0606020202030204" pitchFamily="34" charset="0"/>
                <a:cs typeface="Arabic Typesetting" panose="020B0604020202020204" pitchFamily="66" charset="-78"/>
              </a:rPr>
              <a:t>3</a:t>
            </a:r>
            <a:r>
              <a:rPr lang="el-GR" sz="1300" cap="none" dirty="0">
                <a:solidFill>
                  <a:srgbClr val="FFFFFF"/>
                </a:solidFill>
                <a:latin typeface="Arial Narrow" panose="020B0606020202030204" pitchFamily="34" charset="0"/>
                <a:cs typeface="Arabic Typesetting" panose="020B0604020202020204" pitchFamily="66" charset="-78"/>
              </a:rPr>
              <a:t>η</a:t>
            </a:r>
            <a:r>
              <a:rPr lang="en-US" sz="1300" cap="none" dirty="0">
                <a:solidFill>
                  <a:srgbClr val="FFFFFF"/>
                </a:solidFill>
                <a:latin typeface="Arial Narrow" panose="020B0606020202030204" pitchFamily="34" charset="0"/>
                <a:cs typeface="Arabic Typesetting" panose="020B0604020202020204" pitchFamily="66" charset="-78"/>
              </a:rPr>
              <a:t> </a:t>
            </a:r>
            <a:r>
              <a:rPr lang="el-GR" sz="1200" cap="none" dirty="0">
                <a:solidFill>
                  <a:srgbClr val="FFFFFF"/>
                </a:solidFill>
                <a:latin typeface="Arial Narrow" panose="020B0606020202030204" pitchFamily="34" charset="0"/>
                <a:cs typeface="Arabic Typesetting" panose="020B0604020202020204" pitchFamily="66" charset="-78"/>
              </a:rPr>
              <a:t>Ενημερωτική</a:t>
            </a:r>
            <a:r>
              <a:rPr lang="el-GR" sz="1300" cap="none" dirty="0">
                <a:solidFill>
                  <a:srgbClr val="FFFFFF"/>
                </a:solidFill>
                <a:latin typeface="Arial Narrow" panose="020B0606020202030204" pitchFamily="34" charset="0"/>
                <a:cs typeface="Arabic Typesetting" panose="020B0604020202020204" pitchFamily="66" charset="-78"/>
              </a:rPr>
              <a:t> Καμπανια </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E4DDB42E-3196-460E-AB51-3D2462B195F1}"/>
              </a:ext>
            </a:extLst>
          </p:cNvPr>
          <p:cNvGraphicFramePr/>
          <p:nvPr>
            <p:extLst>
              <p:ext uri="{D42A27DB-BD31-4B8C-83A1-F6EECF244321}">
                <p14:modId xmlns:p14="http://schemas.microsoft.com/office/powerpoint/2010/main" val="4238226991"/>
              </p:ext>
            </p:extLst>
          </p:nvPr>
        </p:nvGraphicFramePr>
        <p:xfrm>
          <a:off x="50958" y="1071830"/>
          <a:ext cx="12090083" cy="625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n 23">
            <a:extLst>
              <a:ext uri="{FF2B5EF4-FFF2-40B4-BE49-F238E27FC236}">
                <a16:creationId xmlns:a16="http://schemas.microsoft.com/office/drawing/2014/main" id="{6A4E2103-9357-41EF-ACF7-7767B7C0D02C}"/>
              </a:ext>
            </a:extLst>
          </p:cNvPr>
          <p:cNvPicPr>
            <a:picLocks noChangeAspect="1"/>
          </p:cNvPicPr>
          <p:nvPr/>
        </p:nvPicPr>
        <p:blipFill>
          <a:blip r:embed="rId8"/>
          <a:stretch>
            <a:fillRect/>
          </a:stretch>
        </p:blipFill>
        <p:spPr>
          <a:xfrm>
            <a:off x="3238568" y="3482711"/>
            <a:ext cx="2132325" cy="2132325"/>
          </a:xfrm>
          <a:prstGeom prst="rect">
            <a:avLst/>
          </a:prstGeom>
          <a:ln>
            <a:noFill/>
          </a:ln>
          <a:effectLst>
            <a:outerShdw blurRad="292100" dist="139700" dir="2700000" algn="tl" rotWithShape="0">
              <a:srgbClr val="333333">
                <a:alpha val="65000"/>
              </a:srgbClr>
            </a:outerShdw>
          </a:effectLst>
        </p:spPr>
      </p:pic>
      <p:pic>
        <p:nvPicPr>
          <p:cNvPr id="26" name="Imagen 25">
            <a:extLst>
              <a:ext uri="{FF2B5EF4-FFF2-40B4-BE49-F238E27FC236}">
                <a16:creationId xmlns:a16="http://schemas.microsoft.com/office/drawing/2014/main" id="{0A895964-A94E-4E7C-B0FC-62E102E23832}"/>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6612">
            <a:off x="4640615" y="3560311"/>
            <a:ext cx="1057582" cy="781912"/>
          </a:xfrm>
          <a:prstGeom prst="rect">
            <a:avLst/>
          </a:prstGeom>
          <a:ln>
            <a:noFill/>
          </a:ln>
          <a:effectLst>
            <a:softEdge rad="112500"/>
          </a:effectLst>
        </p:spPr>
      </p:pic>
      <p:sp>
        <p:nvSpPr>
          <p:cNvPr id="30" name="CuadroTexto 29">
            <a:extLst>
              <a:ext uri="{FF2B5EF4-FFF2-40B4-BE49-F238E27FC236}">
                <a16:creationId xmlns:a16="http://schemas.microsoft.com/office/drawing/2014/main" id="{91E09012-8CC0-4381-B3AC-335ECA6AEC92}"/>
              </a:ext>
            </a:extLst>
          </p:cNvPr>
          <p:cNvSpPr txBox="1"/>
          <p:nvPr/>
        </p:nvSpPr>
        <p:spPr>
          <a:xfrm>
            <a:off x="4027020" y="5634490"/>
            <a:ext cx="2284772" cy="261610"/>
          </a:xfrm>
          <a:prstGeom prst="rect">
            <a:avLst/>
          </a:prstGeom>
          <a:noFill/>
        </p:spPr>
        <p:txBody>
          <a:bodyPr wrap="square">
            <a:spAutoFit/>
          </a:bodyPr>
          <a:lstStyle/>
          <a:p>
            <a:r>
              <a:rPr lang="el-GR" sz="1100" b="1" i="1" dirty="0"/>
              <a:t>Παράδειγμα σημειώσεων</a:t>
            </a:r>
          </a:p>
        </p:txBody>
      </p:sp>
      <p:sp>
        <p:nvSpPr>
          <p:cNvPr id="32" name="CuadroTexto 31">
            <a:extLst>
              <a:ext uri="{FF2B5EF4-FFF2-40B4-BE49-F238E27FC236}">
                <a16:creationId xmlns:a16="http://schemas.microsoft.com/office/drawing/2014/main" id="{8E7FCB13-8084-4A39-9415-8874D566572F}"/>
              </a:ext>
            </a:extLst>
          </p:cNvPr>
          <p:cNvSpPr txBox="1"/>
          <p:nvPr/>
        </p:nvSpPr>
        <p:spPr>
          <a:xfrm>
            <a:off x="5969286" y="2578087"/>
            <a:ext cx="1823586" cy="461665"/>
          </a:xfrm>
          <a:prstGeom prst="rect">
            <a:avLst/>
          </a:prstGeom>
          <a:noFill/>
        </p:spPr>
        <p:txBody>
          <a:bodyPr wrap="square">
            <a:spAutoFit/>
          </a:bodyPr>
          <a:lstStyle/>
          <a:p>
            <a:pPr>
              <a:spcBef>
                <a:spcPts val="1200"/>
              </a:spcBef>
            </a:pPr>
            <a:r>
              <a:rPr lang="el-GR" sz="1200" b="1" i="1" dirty="0"/>
              <a:t>Παράδειγμα διαφανειών </a:t>
            </a:r>
            <a:r>
              <a:rPr lang="es-ES" sz="1200" b="1" i="1" dirty="0"/>
              <a:t>PPT</a:t>
            </a:r>
          </a:p>
        </p:txBody>
      </p:sp>
      <p:sp>
        <p:nvSpPr>
          <p:cNvPr id="34" name="CuadroTexto 33">
            <a:extLst>
              <a:ext uri="{FF2B5EF4-FFF2-40B4-BE49-F238E27FC236}">
                <a16:creationId xmlns:a16="http://schemas.microsoft.com/office/drawing/2014/main" id="{86EE966A-6C06-4BAC-BD97-EFC17C754776}"/>
              </a:ext>
            </a:extLst>
          </p:cNvPr>
          <p:cNvSpPr txBox="1"/>
          <p:nvPr/>
        </p:nvSpPr>
        <p:spPr>
          <a:xfrm>
            <a:off x="170402" y="2712897"/>
            <a:ext cx="2835557" cy="415498"/>
          </a:xfrm>
          <a:prstGeom prst="rect">
            <a:avLst/>
          </a:prstGeom>
          <a:noFill/>
        </p:spPr>
        <p:txBody>
          <a:bodyPr wrap="square">
            <a:spAutoFit/>
          </a:bodyPr>
          <a:lstStyle/>
          <a:p>
            <a:pPr algn="ctr">
              <a:spcBef>
                <a:spcPts val="1200"/>
              </a:spcBef>
            </a:pPr>
            <a:r>
              <a:rPr lang="el-GR" sz="1050" b="1" i="1" dirty="0"/>
              <a:t>Παράδειγμα ύλικού εκπαίδευσης και αξιολόγησης </a:t>
            </a:r>
          </a:p>
        </p:txBody>
      </p:sp>
      <p:pic>
        <p:nvPicPr>
          <p:cNvPr id="2060" name="Imagen 2059">
            <a:extLst>
              <a:ext uri="{FF2B5EF4-FFF2-40B4-BE49-F238E27FC236}">
                <a16:creationId xmlns:a16="http://schemas.microsoft.com/office/drawing/2014/main" id="{AAA9DBEC-9113-4159-B916-E6491949B84D}"/>
              </a:ext>
            </a:extLst>
          </p:cNvPr>
          <p:cNvPicPr>
            <a:picLocks noChangeAspect="1"/>
          </p:cNvPicPr>
          <p:nvPr/>
        </p:nvPicPr>
        <p:blipFill>
          <a:blip r:embed="rId10"/>
          <a:stretch>
            <a:fillRect/>
          </a:stretch>
        </p:blipFill>
        <p:spPr>
          <a:xfrm>
            <a:off x="357381" y="3039752"/>
            <a:ext cx="2125753" cy="1831496"/>
          </a:xfrm>
          <a:prstGeom prst="rect">
            <a:avLst/>
          </a:prstGeom>
        </p:spPr>
      </p:pic>
      <p:pic>
        <p:nvPicPr>
          <p:cNvPr id="48" name="Imagen 47">
            <a:extLst>
              <a:ext uri="{FF2B5EF4-FFF2-40B4-BE49-F238E27FC236}">
                <a16:creationId xmlns:a16="http://schemas.microsoft.com/office/drawing/2014/main" id="{21B023F8-D6D6-4AD3-9157-5095B2CC3D4F}"/>
              </a:ext>
            </a:extLst>
          </p:cNvPr>
          <p:cNvPicPr>
            <a:picLocks noChangeAspect="1"/>
          </p:cNvPicPr>
          <p:nvPr/>
        </p:nvPicPr>
        <p:blipFill>
          <a:blip r:embed="rId11"/>
          <a:stretch>
            <a:fillRect/>
          </a:stretch>
        </p:blipFill>
        <p:spPr>
          <a:xfrm>
            <a:off x="7792872" y="2712574"/>
            <a:ext cx="819969" cy="5945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6" name="Imagen 2065">
            <a:extLst>
              <a:ext uri="{FF2B5EF4-FFF2-40B4-BE49-F238E27FC236}">
                <a16:creationId xmlns:a16="http://schemas.microsoft.com/office/drawing/2014/main" id="{E49ED6E7-1D3E-488D-9164-D9E1538A0F8D}"/>
              </a:ext>
            </a:extLst>
          </p:cNvPr>
          <p:cNvPicPr>
            <a:picLocks noChangeAspect="1"/>
          </p:cNvPicPr>
          <p:nvPr/>
        </p:nvPicPr>
        <p:blipFill>
          <a:blip r:embed="rId12"/>
          <a:stretch>
            <a:fillRect/>
          </a:stretch>
        </p:blipFill>
        <p:spPr>
          <a:xfrm rot="21242777">
            <a:off x="9087883" y="3875937"/>
            <a:ext cx="1176362" cy="1142677"/>
          </a:xfrm>
          <a:prstGeom prst="rect">
            <a:avLst/>
          </a:prstGeom>
          <a:ln>
            <a:noFill/>
          </a:ln>
          <a:effectLst>
            <a:outerShdw blurRad="292100" dist="139700" dir="2700000" algn="tl" rotWithShape="0">
              <a:srgbClr val="333333">
                <a:alpha val="65000"/>
              </a:srgbClr>
            </a:outerShdw>
          </a:effectLst>
        </p:spPr>
      </p:pic>
      <p:pic>
        <p:nvPicPr>
          <p:cNvPr id="2070" name="Imagen 2069">
            <a:extLst>
              <a:ext uri="{FF2B5EF4-FFF2-40B4-BE49-F238E27FC236}">
                <a16:creationId xmlns:a16="http://schemas.microsoft.com/office/drawing/2014/main" id="{B6D2536F-DF7D-4D3C-9624-866C6AB91A0D}"/>
              </a:ext>
            </a:extLst>
          </p:cNvPr>
          <p:cNvPicPr>
            <a:picLocks noChangeAspect="1"/>
          </p:cNvPicPr>
          <p:nvPr/>
        </p:nvPicPr>
        <p:blipFill>
          <a:blip r:embed="rId13"/>
          <a:stretch>
            <a:fillRect/>
          </a:stretch>
        </p:blipFill>
        <p:spPr>
          <a:xfrm rot="661661">
            <a:off x="10131837" y="3929358"/>
            <a:ext cx="1587367" cy="1728282"/>
          </a:xfrm>
          <a:prstGeom prst="rect">
            <a:avLst/>
          </a:prstGeom>
          <a:ln>
            <a:noFill/>
          </a:ln>
          <a:effectLst>
            <a:outerShdw blurRad="292100" dist="139700" dir="2700000" algn="tl" rotWithShape="0">
              <a:srgbClr val="333333">
                <a:alpha val="65000"/>
              </a:srgbClr>
            </a:outerShdw>
          </a:effectLst>
        </p:spPr>
      </p:pic>
      <p:sp>
        <p:nvSpPr>
          <p:cNvPr id="59" name="CuadroTexto 58">
            <a:extLst>
              <a:ext uri="{FF2B5EF4-FFF2-40B4-BE49-F238E27FC236}">
                <a16:creationId xmlns:a16="http://schemas.microsoft.com/office/drawing/2014/main" id="{FE151969-5F96-4080-AA33-D6B9CCAAA60A}"/>
              </a:ext>
            </a:extLst>
          </p:cNvPr>
          <p:cNvSpPr txBox="1"/>
          <p:nvPr/>
        </p:nvSpPr>
        <p:spPr>
          <a:xfrm>
            <a:off x="9130831" y="5615036"/>
            <a:ext cx="2062927" cy="276999"/>
          </a:xfrm>
          <a:prstGeom prst="rect">
            <a:avLst/>
          </a:prstGeom>
          <a:noFill/>
        </p:spPr>
        <p:txBody>
          <a:bodyPr wrap="square">
            <a:spAutoFit/>
          </a:bodyPr>
          <a:lstStyle/>
          <a:p>
            <a:pPr>
              <a:spcBef>
                <a:spcPts val="1200"/>
              </a:spcBef>
            </a:pPr>
            <a:r>
              <a:rPr lang="el-GR" sz="1200" b="1" i="1" dirty="0"/>
              <a:t>Παράδειγμα διαφανειών </a:t>
            </a:r>
            <a:r>
              <a:rPr lang="es-ES" sz="1200" b="1" i="1" dirty="0"/>
              <a:t>PPT</a:t>
            </a:r>
          </a:p>
        </p:txBody>
      </p:sp>
      <p:pic>
        <p:nvPicPr>
          <p:cNvPr id="2072" name="Imagen 2071">
            <a:extLst>
              <a:ext uri="{FF2B5EF4-FFF2-40B4-BE49-F238E27FC236}">
                <a16:creationId xmlns:a16="http://schemas.microsoft.com/office/drawing/2014/main" id="{5304F894-FBF3-4D8D-8525-3359CA5B7500}"/>
              </a:ext>
            </a:extLst>
          </p:cNvPr>
          <p:cNvPicPr>
            <a:picLocks noChangeAspect="1"/>
          </p:cNvPicPr>
          <p:nvPr/>
        </p:nvPicPr>
        <p:blipFill>
          <a:blip r:embed="rId14"/>
          <a:stretch>
            <a:fillRect/>
          </a:stretch>
        </p:blipFill>
        <p:spPr>
          <a:xfrm>
            <a:off x="6004496" y="3395584"/>
            <a:ext cx="2612975" cy="1421868"/>
          </a:xfrm>
          <a:prstGeom prst="rect">
            <a:avLst/>
          </a:prstGeom>
          <a:ln>
            <a:noFill/>
          </a:ln>
          <a:effectLst>
            <a:outerShdw blurRad="292100" dist="139700" dir="2700000" algn="tl" rotWithShape="0">
              <a:srgbClr val="333333">
                <a:alpha val="65000"/>
              </a:srgbClr>
            </a:outerShdw>
          </a:effectLst>
        </p:spPr>
      </p:pic>
      <p:pic>
        <p:nvPicPr>
          <p:cNvPr id="23" name="Imagen 22" descr="Imagen que contiene edificio, material de construcción, pieza, pastel&#10;&#10;Descripción generada automáticamente">
            <a:extLst>
              <a:ext uri="{FF2B5EF4-FFF2-40B4-BE49-F238E27FC236}">
                <a16:creationId xmlns:a16="http://schemas.microsoft.com/office/drawing/2014/main" id="{BB278811-18F6-40DE-B5D4-9064C50B982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6709" y="3866831"/>
            <a:ext cx="852981" cy="709590"/>
          </a:xfrm>
          <a:prstGeom prst="rect">
            <a:avLst/>
          </a:prstGeom>
        </p:spPr>
      </p:pic>
      <p:sp>
        <p:nvSpPr>
          <p:cNvPr id="35" name="Titel 1">
            <a:extLst>
              <a:ext uri="{FF2B5EF4-FFF2-40B4-BE49-F238E27FC236}">
                <a16:creationId xmlns:a16="http://schemas.microsoft.com/office/drawing/2014/main" id="{2C98C72F-8335-4DD4-B576-CAAA4C163DFF}"/>
              </a:ext>
            </a:extLst>
          </p:cNvPr>
          <p:cNvSpPr>
            <a:spLocks noGrp="1"/>
          </p:cNvSpPr>
          <p:nvPr>
            <p:ph type="title"/>
          </p:nvPr>
        </p:nvSpPr>
        <p:spPr>
          <a:xfrm>
            <a:off x="1097280" y="95741"/>
            <a:ext cx="10058400" cy="1450757"/>
          </a:xfrm>
        </p:spPr>
        <p:txBody>
          <a:bodyPr/>
          <a:lstStyle/>
          <a:p>
            <a:r>
              <a:rPr lang="el-GR" dirty="0"/>
              <a:t>ΕΡΕΥΝΗΤΙΚΕΣ ΔΡΑΣΤΗΡΙΟΤΗΤΕΣ</a:t>
            </a:r>
            <a:endParaRPr lang="de-DE" dirty="0"/>
          </a:p>
        </p:txBody>
      </p:sp>
      <p:sp>
        <p:nvSpPr>
          <p:cNvPr id="36" name="Rectángulo 1">
            <a:extLst>
              <a:ext uri="{FF2B5EF4-FFF2-40B4-BE49-F238E27FC236}">
                <a16:creationId xmlns:a16="http://schemas.microsoft.com/office/drawing/2014/main" id="{F1E59827-88B0-4C52-A7AD-7E1477B49984}"/>
              </a:ext>
            </a:extLst>
          </p:cNvPr>
          <p:cNvSpPr/>
          <p:nvPr/>
        </p:nvSpPr>
        <p:spPr>
          <a:xfrm>
            <a:off x="1097280" y="1378319"/>
            <a:ext cx="6952528" cy="400110"/>
          </a:xfrm>
          <a:prstGeom prst="rect">
            <a:avLst/>
          </a:prstGeom>
        </p:spPr>
        <p:txBody>
          <a:bodyPr wrap="square">
            <a:spAutoFit/>
          </a:bodyPr>
          <a:lstStyle/>
          <a:p>
            <a:pPr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el-GR" sz="2000" b="1" dirty="0">
                <a:solidFill>
                  <a:prstClr val="black">
                    <a:hueOff val="0"/>
                    <a:satOff val="0"/>
                    <a:lumOff val="0"/>
                    <a:alphaOff val="0"/>
                  </a:prstClr>
                </a:solidFill>
                <a:latin typeface="Bahnschrift SemiBold SemiConden" panose="020B0502040204020203" pitchFamily="34" charset="0"/>
              </a:rPr>
              <a:t>Ανάπτυξη εκπαιδευτικών πόρων</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7" name="Rectángulo 36">
            <a:extLst>
              <a:ext uri="{FF2B5EF4-FFF2-40B4-BE49-F238E27FC236}">
                <a16:creationId xmlns:a16="http://schemas.microsoft.com/office/drawing/2014/main" id="{368B8242-FF2F-4BD8-9087-16CC7F5E0F49}"/>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2000" b="1" dirty="0">
                <a:effectLst>
                  <a:outerShdw blurRad="38100" dist="38100" dir="2700000" algn="tl">
                    <a:srgbClr val="000000">
                      <a:alpha val="43137"/>
                    </a:srgbClr>
                  </a:outerShdw>
                </a:effectLst>
              </a:rPr>
              <a:t>ΜΕ4: Λειτουργικότητα και ενεργειακή απόδοση ξύλινων κτιρίων</a:t>
            </a:r>
          </a:p>
        </p:txBody>
      </p:sp>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49802" y="1071830"/>
            <a:ext cx="844918" cy="134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5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BA2341B-4CEF-4A50-B958-335A0F77FFBB}"/>
              </a:ext>
            </a:extLst>
          </p:cNvPr>
          <p:cNvPicPr>
            <a:picLocks noChangeAspect="1"/>
          </p:cNvPicPr>
          <p:nvPr/>
        </p:nvPicPr>
        <p:blipFill>
          <a:blip r:embed="rId2"/>
          <a:stretch>
            <a:fillRect/>
          </a:stretch>
        </p:blipFill>
        <p:spPr>
          <a:xfrm>
            <a:off x="8366414" y="1543396"/>
            <a:ext cx="3162300" cy="4505325"/>
          </a:xfrm>
          <a:prstGeom prst="rect">
            <a:avLst/>
          </a:prstGeom>
          <a:ln>
            <a:solidFill>
              <a:schemeClr val="tx1"/>
            </a:solidFill>
          </a:ln>
        </p:spPr>
      </p:pic>
      <p:sp>
        <p:nvSpPr>
          <p:cNvPr id="3" name="CuadroTexto 2">
            <a:extLst>
              <a:ext uri="{FF2B5EF4-FFF2-40B4-BE49-F238E27FC236}">
                <a16:creationId xmlns:a16="http://schemas.microsoft.com/office/drawing/2014/main" id="{9F425C08-8231-4F92-9154-C8A59A5D948C}"/>
              </a:ext>
            </a:extLst>
          </p:cNvPr>
          <p:cNvSpPr txBox="1"/>
          <p:nvPr/>
        </p:nvSpPr>
        <p:spPr>
          <a:xfrm>
            <a:off x="837832" y="1764733"/>
            <a:ext cx="7211976" cy="2108269"/>
          </a:xfrm>
          <a:prstGeom prst="rect">
            <a:avLst/>
          </a:prstGeom>
          <a:noFill/>
        </p:spPr>
        <p:txBody>
          <a:bodyPr wrap="square" rtlCol="0">
            <a:spAutoFit/>
          </a:bodyPr>
          <a:lstStyle/>
          <a:p>
            <a:pPr algn="just">
              <a:spcBef>
                <a:spcPts val="600"/>
              </a:spcBef>
            </a:pPr>
            <a:r>
              <a:rPr lang="el-GR" dirty="0">
                <a:solidFill>
                  <a:schemeClr val="tx1">
                    <a:lumMod val="75000"/>
                    <a:lumOff val="25000"/>
                  </a:schemeClr>
                </a:solidFill>
              </a:rPr>
              <a:t>Οι εταίροι άρχισαν να εργάζονται για τα Αποτελέσματα </a:t>
            </a:r>
            <a:r>
              <a:rPr lang="en-US" dirty="0">
                <a:solidFill>
                  <a:schemeClr val="tx1">
                    <a:lumMod val="75000"/>
                    <a:lumOff val="25000"/>
                  </a:schemeClr>
                </a:solidFill>
              </a:rPr>
              <a:t>3 "</a:t>
            </a:r>
            <a:r>
              <a:rPr lang="el-GR" dirty="0">
                <a:solidFill>
                  <a:schemeClr val="tx1">
                    <a:lumMod val="75000"/>
                    <a:lumOff val="25000"/>
                  </a:schemeClr>
                </a:solidFill>
              </a:rPr>
              <a:t>Διαδικτυακά Σενάρια Εκπαίδευσης</a:t>
            </a:r>
            <a:r>
              <a:rPr lang="en-US" dirty="0">
                <a:solidFill>
                  <a:schemeClr val="tx1">
                    <a:lumMod val="75000"/>
                    <a:lumOff val="25000"/>
                  </a:schemeClr>
                </a:solidFill>
              </a:rPr>
              <a:t>“, </a:t>
            </a:r>
            <a:r>
              <a:rPr lang="el-GR" dirty="0">
                <a:solidFill>
                  <a:schemeClr val="tx1">
                    <a:lumMod val="75000"/>
                    <a:lumOff val="25000"/>
                  </a:schemeClr>
                </a:solidFill>
              </a:rPr>
              <a:t>εστιάζοντας στην ανάπτυξη και αξιολόγηση της μεθοδολογίας. </a:t>
            </a:r>
            <a:endParaRPr lang="en-US" dirty="0">
              <a:solidFill>
                <a:schemeClr val="tx1">
                  <a:lumMod val="75000"/>
                  <a:lumOff val="25000"/>
                </a:schemeClr>
              </a:solidFill>
            </a:endParaRPr>
          </a:p>
          <a:p>
            <a:pPr algn="just">
              <a:spcBef>
                <a:spcPts val="600"/>
              </a:spcBef>
            </a:pPr>
            <a:r>
              <a:rPr lang="el-GR" dirty="0">
                <a:solidFill>
                  <a:schemeClr val="tx1">
                    <a:lumMod val="75000"/>
                    <a:lumOff val="25000"/>
                  </a:schemeClr>
                </a:solidFill>
              </a:rPr>
              <a:t>Τα παιχνίδια μάθησης ή το ¨</a:t>
            </a:r>
            <a:r>
              <a:rPr lang="en-GB" dirty="0">
                <a:solidFill>
                  <a:schemeClr val="tx1">
                    <a:lumMod val="75000"/>
                    <a:lumOff val="25000"/>
                  </a:schemeClr>
                </a:solidFill>
              </a:rPr>
              <a:t>gamification</a:t>
            </a:r>
            <a:r>
              <a:rPr lang="el-GR" dirty="0">
                <a:solidFill>
                  <a:schemeClr val="tx1">
                    <a:lumMod val="75000"/>
                    <a:lumOff val="25000"/>
                  </a:schemeClr>
                </a:solidFill>
              </a:rPr>
              <a:t>¨ αποτελούν μία καινοτόμο μέθοδο εκπαίδευσης που εκμεταλλεύεται το εκπαιδευτικό δυναμικό που προσφέρουν τα παιχνίδια ώστε να ενισχύσει τη διαδικασία κατάρτησης μέσω της εργασίας. Η μεθοδολογία αυτή παρουσιάζει τα ακόλουθα</a:t>
            </a:r>
            <a:r>
              <a:rPr lang="en-GB" dirty="0">
                <a:solidFill>
                  <a:schemeClr val="tx1">
                    <a:lumMod val="75000"/>
                    <a:lumOff val="25000"/>
                  </a:schemeClr>
                </a:solidFill>
              </a:rPr>
              <a:t>:</a:t>
            </a:r>
          </a:p>
        </p:txBody>
      </p:sp>
      <p:sp>
        <p:nvSpPr>
          <p:cNvPr id="7" name="CuadroTexto 6">
            <a:extLst>
              <a:ext uri="{FF2B5EF4-FFF2-40B4-BE49-F238E27FC236}">
                <a16:creationId xmlns:a16="http://schemas.microsoft.com/office/drawing/2014/main" id="{A024231C-7A4E-4CBD-BA22-7ABB79479CD2}"/>
              </a:ext>
            </a:extLst>
          </p:cNvPr>
          <p:cNvSpPr txBox="1"/>
          <p:nvPr/>
        </p:nvSpPr>
        <p:spPr>
          <a:xfrm>
            <a:off x="967556" y="3796058"/>
            <a:ext cx="7211976" cy="2585323"/>
          </a:xfrm>
          <a:prstGeom prst="rect">
            <a:avLst/>
          </a:prstGeom>
          <a:noFill/>
        </p:spPr>
        <p:txBody>
          <a:bodyPr wrap="square" rtlCol="0">
            <a:spAutoFit/>
          </a:bodyPr>
          <a:lstStyle/>
          <a:p>
            <a:pPr marL="285750" lvl="1" indent="-285750" algn="just">
              <a:lnSpc>
                <a:spcPct val="150000"/>
              </a:lnSpc>
              <a:buClr>
                <a:schemeClr val="accent5"/>
              </a:buClr>
              <a:buFont typeface="Wingdings" panose="05000000000000000000" pitchFamily="2" charset="2"/>
              <a:buChar char="Ø"/>
            </a:pPr>
            <a:r>
              <a:rPr lang="el-GR" dirty="0">
                <a:solidFill>
                  <a:schemeClr val="tx1">
                    <a:lumMod val="75000"/>
                    <a:lumOff val="25000"/>
                  </a:schemeClr>
                </a:solidFill>
              </a:rPr>
              <a:t>Εκπαιδευτική αξία των σεναρίων εκπαίδευσης στην κατασκευή, με εκμάθηση μέσω εργασίας </a:t>
            </a:r>
            <a:r>
              <a:rPr lang="en-US" dirty="0">
                <a:solidFill>
                  <a:schemeClr val="tx1">
                    <a:lumMod val="75000"/>
                    <a:lumOff val="25000"/>
                  </a:schemeClr>
                </a:solidFill>
              </a:rPr>
              <a:t>(WBL)</a:t>
            </a:r>
          </a:p>
          <a:p>
            <a:pPr marL="285750" lvl="1" indent="-285750" algn="just">
              <a:lnSpc>
                <a:spcPct val="150000"/>
              </a:lnSpc>
              <a:buClr>
                <a:schemeClr val="accent5"/>
              </a:buClr>
              <a:buFont typeface="Wingdings" panose="05000000000000000000" pitchFamily="2" charset="2"/>
              <a:buChar char="Ø"/>
            </a:pPr>
            <a:r>
              <a:rPr lang="el-GR" dirty="0">
                <a:solidFill>
                  <a:schemeClr val="tx1">
                    <a:lumMod val="75000"/>
                    <a:lumOff val="25000"/>
                  </a:schemeClr>
                </a:solidFill>
              </a:rPr>
              <a:t>Ρόλους και ευθύνες εκπαιδευτών</a:t>
            </a:r>
          </a:p>
          <a:p>
            <a:pPr marL="285750" lvl="1" indent="-285750" algn="just">
              <a:lnSpc>
                <a:spcPct val="150000"/>
              </a:lnSpc>
              <a:buClr>
                <a:schemeClr val="accent5"/>
              </a:buClr>
              <a:buFont typeface="Wingdings" panose="05000000000000000000" pitchFamily="2" charset="2"/>
              <a:buChar char="Ø"/>
            </a:pPr>
            <a:r>
              <a:rPr lang="el-GR" dirty="0">
                <a:solidFill>
                  <a:schemeClr val="tx1">
                    <a:lumMod val="75000"/>
                    <a:lumOff val="25000"/>
                  </a:schemeClr>
                </a:solidFill>
              </a:rPr>
              <a:t>Εκπαιδευτικό σχεδιασμό των σεναρίων εκπαίδευσης </a:t>
            </a:r>
          </a:p>
          <a:p>
            <a:pPr marL="285750" lvl="1" indent="-285750" algn="just">
              <a:lnSpc>
                <a:spcPct val="150000"/>
              </a:lnSpc>
              <a:buClr>
                <a:schemeClr val="accent5"/>
              </a:buClr>
              <a:buFont typeface="Wingdings" panose="05000000000000000000" pitchFamily="2" charset="2"/>
              <a:buChar char="Ø"/>
            </a:pPr>
            <a:r>
              <a:rPr lang="el-GR" dirty="0">
                <a:solidFill>
                  <a:schemeClr val="tx1">
                    <a:lumMod val="75000"/>
                    <a:lumOff val="25000"/>
                  </a:schemeClr>
                </a:solidFill>
              </a:rPr>
              <a:t>Προδιαγραφές περιεχομένου για σενάρια εκπαίδευσης</a:t>
            </a:r>
          </a:p>
          <a:p>
            <a:pPr marL="285750" lvl="1" indent="-285750" algn="just">
              <a:lnSpc>
                <a:spcPct val="150000"/>
              </a:lnSpc>
              <a:buClr>
                <a:schemeClr val="accent5"/>
              </a:buClr>
              <a:buFont typeface="Wingdings" panose="05000000000000000000" pitchFamily="2" charset="2"/>
              <a:buChar char="Ø"/>
            </a:pPr>
            <a:r>
              <a:rPr lang="el-GR" dirty="0">
                <a:solidFill>
                  <a:schemeClr val="tx1">
                    <a:lumMod val="75000"/>
                    <a:lumOff val="25000"/>
                  </a:schemeClr>
                </a:solidFill>
              </a:rPr>
              <a:t>Τεχνικές απαιτήσεις και προδιαγραφές πλατφόρμας</a:t>
            </a:r>
            <a:endParaRPr lang="en-GB" dirty="0">
              <a:solidFill>
                <a:schemeClr val="tx1">
                  <a:lumMod val="75000"/>
                  <a:lumOff val="25000"/>
                </a:schemeClr>
              </a:solidFill>
            </a:endParaRPr>
          </a:p>
        </p:txBody>
      </p:sp>
      <p:sp>
        <p:nvSpPr>
          <p:cNvPr id="9" name="Titel 1">
            <a:extLst>
              <a:ext uri="{FF2B5EF4-FFF2-40B4-BE49-F238E27FC236}">
                <a16:creationId xmlns:a16="http://schemas.microsoft.com/office/drawing/2014/main" id="{FCCA03CA-732E-444F-8EDE-4484DD10AC8B}"/>
              </a:ext>
            </a:extLst>
          </p:cNvPr>
          <p:cNvSpPr>
            <a:spLocks noGrp="1"/>
          </p:cNvSpPr>
          <p:nvPr>
            <p:ph type="title"/>
          </p:nvPr>
        </p:nvSpPr>
        <p:spPr>
          <a:xfrm>
            <a:off x="1097280" y="95741"/>
            <a:ext cx="10058400" cy="1450757"/>
          </a:xfrm>
        </p:spPr>
        <p:txBody>
          <a:bodyPr/>
          <a:lstStyle/>
          <a:p>
            <a:r>
              <a:rPr lang="el-GR" dirty="0"/>
              <a:t>ΕΡΕΥΝΗΤΙΚΕΣ ΔΡΑΣΤΗΡΙΟΤΗΤΕΣ</a:t>
            </a:r>
            <a:endParaRPr lang="de-DE" dirty="0"/>
          </a:p>
        </p:txBody>
      </p:sp>
      <p:sp>
        <p:nvSpPr>
          <p:cNvPr id="10" name="Rectángulo 1">
            <a:extLst>
              <a:ext uri="{FF2B5EF4-FFF2-40B4-BE49-F238E27FC236}">
                <a16:creationId xmlns:a16="http://schemas.microsoft.com/office/drawing/2014/main" id="{9746C499-FED6-4721-B0FC-DB7AA125348A}"/>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O3-T1 </a:t>
            </a:r>
            <a:r>
              <a:rPr lang="el-GR" sz="2000" b="1" dirty="0">
                <a:solidFill>
                  <a:prstClr val="black">
                    <a:hueOff val="0"/>
                    <a:satOff val="0"/>
                    <a:lumOff val="0"/>
                    <a:alphaOff val="0"/>
                  </a:prstClr>
                </a:solidFill>
                <a:latin typeface="Bahnschrift SemiBold SemiConden" panose="020B0502040204020203" pitchFamily="34" charset="0"/>
              </a:rPr>
              <a:t>Μεθοδολογία για την ανάπτυξη εκπαιδευτικών σεναρίων</a:t>
            </a:r>
          </a:p>
        </p:txBody>
      </p:sp>
    </p:spTree>
    <p:extLst>
      <p:ext uri="{BB962C8B-B14F-4D97-AF65-F5344CB8AC3E}">
        <p14:creationId xmlns:p14="http://schemas.microsoft.com/office/powerpoint/2010/main" val="390242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815052" y="1157477"/>
            <a:ext cx="10834275" cy="3975467"/>
          </a:xfrm>
        </p:spPr>
        <p:txBody>
          <a:bodyPr>
            <a:normAutofit fontScale="90000"/>
          </a:bodyPr>
          <a:lstStyle/>
          <a:p>
            <a:r>
              <a:rPr lang="el-GR" sz="2800" b="1" dirty="0"/>
              <a:t>                              </a:t>
            </a:r>
            <a:br>
              <a:rPr lang="el-GR" sz="2800" b="1" dirty="0"/>
            </a:br>
            <a:br>
              <a:rPr lang="el-GR" sz="2800" b="1" dirty="0"/>
            </a:br>
            <a:br>
              <a:rPr lang="el-GR" sz="2800" b="1" dirty="0"/>
            </a:br>
            <a:br>
              <a:rPr lang="el-GR" sz="2800" b="1" dirty="0"/>
            </a:br>
            <a:br>
              <a:rPr lang="el-GR" sz="2800" b="1" dirty="0"/>
            </a:br>
            <a:br>
              <a:rPr lang="el-GR" sz="2800" b="1" dirty="0"/>
            </a:br>
            <a:r>
              <a:rPr lang="el-GR" sz="2800" b="1" dirty="0"/>
              <a:t>                                                                                                                                   				</a:t>
            </a:r>
            <a:br>
              <a:rPr lang="el-GR" sz="2800" b="1" dirty="0"/>
            </a:br>
            <a:br>
              <a:rPr lang="el-GR" sz="2800" b="1" dirty="0"/>
            </a:br>
            <a:br>
              <a:rPr lang="el-GR" sz="2800" b="1" dirty="0"/>
            </a:br>
            <a:br>
              <a:rPr lang="el-GR" sz="2800" b="1" dirty="0"/>
            </a:br>
            <a:br>
              <a:rPr lang="es-ES" sz="3600" b="1" dirty="0"/>
            </a:br>
            <a:br>
              <a:rPr lang="es-ES" sz="3600" b="1" dirty="0">
                <a:solidFill>
                  <a:schemeClr val="tx1"/>
                </a:solidFill>
              </a:rPr>
            </a:br>
            <a:r>
              <a:rPr lang="es-ES" sz="3600" b="1" dirty="0">
                <a:solidFill>
                  <a:schemeClr val="tx1"/>
                </a:solidFill>
              </a:rPr>
              <a:t>      </a:t>
            </a:r>
            <a:br>
              <a:rPr lang="lt-LT" sz="2000" dirty="0">
                <a:solidFill>
                  <a:schemeClr val="tx1"/>
                </a:solidFill>
                <a:latin typeface="+mn-lt"/>
                <a:ea typeface="+mn-ea"/>
                <a:cs typeface="+mn-cs"/>
              </a:rPr>
            </a:br>
            <a:r>
              <a:rPr lang="en-GB" sz="2000" dirty="0">
                <a:solidFill>
                  <a:schemeClr val="tx1"/>
                </a:solidFill>
                <a:latin typeface="+mn-lt"/>
                <a:ea typeface="+mn-ea"/>
                <a:cs typeface="+mn-cs"/>
              </a:rPr>
              <a:t>           </a:t>
            </a:r>
            <a:r>
              <a:rPr lang="el-GR" sz="2000" dirty="0">
                <a:solidFill>
                  <a:schemeClr val="tx1"/>
                </a:solidFill>
                <a:latin typeface="+mn-lt"/>
                <a:ea typeface="+mn-ea"/>
                <a:cs typeface="+mn-cs"/>
              </a:rPr>
              <a:t>Υπεύθυνη Επικοινωνίας</a:t>
            </a:r>
            <a:r>
              <a:rPr lang="en-US" sz="2000" dirty="0">
                <a:solidFill>
                  <a:schemeClr val="tx1"/>
                </a:solidFill>
                <a:latin typeface="+mn-lt"/>
                <a:ea typeface="+mn-ea"/>
                <a:cs typeface="+mn-cs"/>
              </a:rPr>
              <a:t>: </a:t>
            </a:r>
            <a:r>
              <a:rPr lang="el-GR" sz="2000" dirty="0">
                <a:solidFill>
                  <a:schemeClr val="tx1"/>
                </a:solidFill>
                <a:latin typeface="+mn-lt"/>
                <a:ea typeface="+mn-ea"/>
                <a:cs typeface="+mn-cs"/>
              </a:rPr>
              <a:t>Μαρία Παυλοπούλου</a:t>
            </a:r>
            <a:br>
              <a:rPr lang="el-GR" sz="2000" dirty="0">
                <a:solidFill>
                  <a:schemeClr val="tx1"/>
                </a:solidFill>
                <a:latin typeface="+mn-lt"/>
                <a:ea typeface="+mn-ea"/>
                <a:cs typeface="+mn-cs"/>
              </a:rPr>
            </a:br>
            <a:r>
              <a:rPr lang="el-GR" sz="2000" b="1" dirty="0">
                <a:solidFill>
                  <a:schemeClr val="tx1"/>
                </a:solidFill>
                <a:latin typeface="+mn-lt"/>
                <a:ea typeface="+mn-ea"/>
                <a:cs typeface="+mn-cs"/>
              </a:rPr>
              <a:t>            </a:t>
            </a:r>
            <a:r>
              <a:rPr lang="en-US" sz="2000" b="1" dirty="0">
                <a:solidFill>
                  <a:schemeClr val="tx1"/>
                </a:solidFill>
                <a:latin typeface="+mn-lt"/>
                <a:ea typeface="+mn-ea"/>
                <a:cs typeface="+mn-cs"/>
              </a:rPr>
              <a:t>Email: </a:t>
            </a:r>
            <a:r>
              <a:rPr lang="en-GB" sz="2000" dirty="0" err="1">
                <a:solidFill>
                  <a:schemeClr val="tx1"/>
                </a:solidFill>
                <a:latin typeface="+mn-lt"/>
                <a:ea typeface="+mn-ea"/>
                <a:cs typeface="+mn-cs"/>
                <a:hlinkClick r:id="rId2"/>
              </a:rPr>
              <a:t>pavlopoulou</a:t>
            </a:r>
            <a:r>
              <a:rPr lang="en-US" sz="2000" dirty="0">
                <a:solidFill>
                  <a:schemeClr val="tx1"/>
                </a:solidFill>
                <a:latin typeface="+mn-lt"/>
                <a:ea typeface="+mn-ea"/>
                <a:cs typeface="+mn-cs"/>
                <a:hlinkClick r:id="rId2"/>
              </a:rPr>
              <a:t>@exelia.gr</a:t>
            </a:r>
            <a:br>
              <a:rPr lang="el-GR" sz="2000" dirty="0">
                <a:solidFill>
                  <a:schemeClr val="tx1"/>
                </a:solidFill>
                <a:latin typeface="+mn-lt"/>
                <a:ea typeface="+mn-ea"/>
                <a:cs typeface="+mn-cs"/>
              </a:rPr>
            </a:br>
            <a:br>
              <a:rPr lang="en-US" sz="2000" dirty="0">
                <a:solidFill>
                  <a:schemeClr val="tx1"/>
                </a:solidFill>
                <a:latin typeface="+mn-lt"/>
                <a:ea typeface="+mn-ea"/>
                <a:cs typeface="+mn-cs"/>
              </a:rPr>
            </a:br>
            <a:br>
              <a:rPr lang="el-GR" sz="2000" dirty="0">
                <a:solidFill>
                  <a:schemeClr val="tx1"/>
                </a:solidFill>
                <a:latin typeface="+mn-lt"/>
                <a:ea typeface="+mn-ea"/>
                <a:cs typeface="+mn-cs"/>
              </a:rPr>
            </a:b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linkedin.com/company/</a:t>
            </a:r>
            <a:r>
              <a:rPr lang="en-GB" sz="2000" dirty="0" err="1">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upwoodeu</a:t>
            </a:r>
            <a:r>
              <a:rPr lang="en-GB" sz="2000" dirty="0">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a:t>
            </a:r>
            <a:r>
              <a:rPr lang="en-GB" sz="2000" dirty="0">
                <a:solidFill>
                  <a:schemeClr val="tx1"/>
                </a:solidFill>
                <a:latin typeface="+mn-lt"/>
                <a:ea typeface="+mn-ea"/>
                <a:cs typeface="+mn-cs"/>
              </a:rPr>
              <a:t>              </a:t>
            </a:r>
            <a:br>
              <a:rPr lang="el-GR" sz="2000" dirty="0">
                <a:solidFill>
                  <a:schemeClr val="tx1"/>
                </a:solidFill>
                <a:latin typeface="+mn-lt"/>
                <a:ea typeface="+mn-ea"/>
                <a:cs typeface="+mn-cs"/>
              </a:rPr>
            </a:br>
            <a:r>
              <a:rPr lang="el-GR" sz="2000" dirty="0">
                <a:solidFill>
                  <a:schemeClr val="tx1"/>
                </a:solidFill>
                <a:latin typeface="+mn-lt"/>
                <a:ea typeface="+mn-ea"/>
                <a:cs typeface="+mn-cs"/>
              </a:rPr>
              <a:t>                      </a:t>
            </a:r>
            <a:r>
              <a:rPr lang="en-US"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rgbClr val="FF6600"/>
                </a:solidFill>
                <a:latin typeface="+mn-lt"/>
                <a:ea typeface="+mn-ea"/>
                <a:cs typeface="+mn-cs"/>
              </a:rPr>
              <a:t>                      </a:t>
            </a:r>
            <a:br>
              <a:rPr lang="en-GB" sz="2000" dirty="0">
                <a:solidFill>
                  <a:srgbClr val="FF6600"/>
                </a:solidFill>
                <a:latin typeface="+mn-lt"/>
                <a:ea typeface="+mn-ea"/>
                <a:cs typeface="+mn-cs"/>
              </a:rPr>
            </a:br>
            <a:r>
              <a:rPr lang="en-GB" sz="2000" dirty="0">
                <a:solidFill>
                  <a:schemeClr val="tx1"/>
                </a:solidFill>
                <a:latin typeface="+mn-lt"/>
                <a:ea typeface="+mn-ea"/>
                <a:cs typeface="+mn-cs"/>
              </a:rPr>
              <a:t>                 </a:t>
            </a:r>
            <a:r>
              <a:rPr lang="en-GB" sz="2000" dirty="0">
                <a:solidFill>
                  <a:schemeClr val="tx1"/>
                </a:solidFill>
                <a:latin typeface="+mn-lt"/>
                <a:hlinkClick r:id="rId4"/>
              </a:rPr>
              <a:t>facebook.com/</a:t>
            </a:r>
            <a:r>
              <a:rPr lang="en-GB" sz="2000" dirty="0" err="1">
                <a:solidFill>
                  <a:schemeClr val="tx1"/>
                </a:solidFill>
                <a:latin typeface="+mn-lt"/>
                <a:hlinkClick r:id="rId4"/>
              </a:rPr>
              <a:t>upwoodproject</a:t>
            </a:r>
            <a:r>
              <a:rPr lang="en-GB" sz="2000" dirty="0">
                <a:solidFill>
                  <a:schemeClr val="tx1"/>
                </a:solidFill>
                <a:latin typeface="+mn-lt"/>
                <a:ea typeface="+mn-ea"/>
                <a:cs typeface="+mn-cs"/>
                <a:hlinkClick r:id="rId4"/>
              </a:rPr>
              <a:t>   </a:t>
            </a: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chemeClr val="tx1"/>
                </a:solidFill>
                <a:latin typeface="+mn-lt"/>
                <a:ea typeface="+mn-ea"/>
                <a:cs typeface="+mn-cs"/>
                <a:hlinkClick r:id="rId5"/>
              </a:rPr>
              <a:t>twitter.com/</a:t>
            </a:r>
            <a:r>
              <a:rPr lang="en-GB" sz="2000" dirty="0" err="1">
                <a:solidFill>
                  <a:schemeClr val="tx1"/>
                </a:solidFill>
                <a:latin typeface="+mn-lt"/>
                <a:ea typeface="+mn-ea"/>
                <a:cs typeface="+mn-cs"/>
                <a:hlinkClick r:id="rId5"/>
              </a:rPr>
              <a:t>upwoodeu</a:t>
            </a:r>
            <a:r>
              <a:rPr lang="en-GB" sz="2000" dirty="0">
                <a:solidFill>
                  <a:schemeClr val="tx1"/>
                </a:solidFill>
                <a:latin typeface="+mn-lt"/>
                <a:ea typeface="+mn-ea"/>
                <a:cs typeface="+mn-cs"/>
                <a:hlinkClick r:id="rId5"/>
              </a:rPr>
              <a:t> </a:t>
            </a:r>
            <a:r>
              <a:rPr lang="en-GB" sz="2000" dirty="0">
                <a:solidFill>
                  <a:schemeClr val="tx1"/>
                </a:solidFill>
                <a:latin typeface="+mn-lt"/>
                <a:ea typeface="+mn-ea"/>
                <a:cs typeface="+mn-cs"/>
              </a:rPr>
              <a:t>  </a:t>
            </a:r>
            <a:br>
              <a:rPr lang="en-GB" sz="2000" dirty="0">
                <a:solidFill>
                  <a:schemeClr val="tx1"/>
                </a:solidFill>
                <a:latin typeface="+mn-lt"/>
                <a:ea typeface="+mn-ea"/>
                <a:cs typeface="+mn-cs"/>
              </a:rPr>
            </a:br>
            <a:br>
              <a:rPr lang="en-GB" sz="2000" dirty="0">
                <a:solidFill>
                  <a:schemeClr val="tx1"/>
                </a:solidFill>
                <a:latin typeface="+mn-lt"/>
                <a:ea typeface="+mn-ea"/>
                <a:cs typeface="+mn-cs"/>
              </a:rPr>
            </a:br>
            <a:r>
              <a:rPr lang="en-GB" sz="2000" dirty="0">
                <a:solidFill>
                  <a:schemeClr val="tx1"/>
                </a:solidFill>
                <a:latin typeface="+mn-lt"/>
                <a:ea typeface="+mn-ea"/>
                <a:cs typeface="+mn-cs"/>
              </a:rPr>
              <a:t>		</a:t>
            </a:r>
            <a:r>
              <a:rPr lang="en-GB" sz="2000" dirty="0">
                <a:solidFill>
                  <a:schemeClr val="tx1"/>
                </a:solidFill>
              </a:rPr>
              <a:t> </a:t>
            </a:r>
            <a:r>
              <a:rPr lang="en-GB" sz="2000" dirty="0">
                <a:solidFill>
                  <a:schemeClr val="tx1"/>
                </a:solidFill>
                <a:latin typeface="+mn-lt"/>
                <a:ea typeface="+mn-ea"/>
                <a:cs typeface="+mn-cs"/>
              </a:rPr>
              <a:t>				      						    </a:t>
            </a:r>
            <a:r>
              <a:rPr lang="en-GB" sz="2000" dirty="0">
                <a:solidFill>
                  <a:schemeClr val="tx1"/>
                </a:solidFill>
                <a:latin typeface="+mn-lt"/>
                <a:ea typeface="+mn-ea"/>
                <a:cs typeface="+mn-cs"/>
                <a:hlinkClick r:id="rId6"/>
              </a:rPr>
              <a:t>upwood2019@gmail.com</a:t>
            </a: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US"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chemeClr val="tx1"/>
                </a:solidFill>
                <a:latin typeface="+mn-lt"/>
                <a:hlinkClick r:id="rId7"/>
              </a:rPr>
              <a:t>instagram.com/</a:t>
            </a:r>
            <a:r>
              <a:rPr lang="en-GB" sz="2000" dirty="0" err="1">
                <a:solidFill>
                  <a:schemeClr val="tx1"/>
                </a:solidFill>
                <a:latin typeface="+mn-lt"/>
                <a:hlinkClick r:id="rId7"/>
              </a:rPr>
              <a:t>upwoodproject</a:t>
            </a:r>
            <a:r>
              <a:rPr lang="en-GB" sz="2000" dirty="0">
                <a:solidFill>
                  <a:schemeClr val="tx1"/>
                </a:solidFill>
                <a:latin typeface="+mn-lt"/>
                <a:hlinkClick r:id="rId7"/>
              </a:rPr>
              <a:t>/?hl=</a:t>
            </a:r>
            <a:r>
              <a:rPr lang="en-GB" sz="2000" dirty="0" err="1">
                <a:solidFill>
                  <a:schemeClr val="tx1"/>
                </a:solidFill>
                <a:latin typeface="+mn-lt"/>
                <a:hlinkClick r:id="rId7"/>
              </a:rPr>
              <a:t>ru</a:t>
            </a:r>
            <a:r>
              <a:rPr lang="en-GB" sz="2000" dirty="0">
                <a:solidFill>
                  <a:schemeClr val="tx1"/>
                </a:solidFill>
                <a:latin typeface="+mn-lt"/>
              </a:rPr>
              <a:t>                                </a:t>
            </a:r>
            <a:br>
              <a:rPr lang="el-GR" sz="2000" dirty="0">
                <a:solidFill>
                  <a:schemeClr val="tx1"/>
                </a:solidFill>
                <a:latin typeface="+mn-lt"/>
              </a:rPr>
            </a:br>
            <a:r>
              <a:rPr lang="en-GB" sz="2000" dirty="0">
                <a:solidFill>
                  <a:schemeClr val="tx1"/>
                </a:solidFill>
                <a:latin typeface="+mn-lt"/>
              </a:rPr>
              <a:t> </a:t>
            </a:r>
            <a:br>
              <a:rPr lang="en-GB" sz="2000" dirty="0">
                <a:solidFill>
                  <a:schemeClr val="tx1"/>
                </a:solidFill>
                <a:latin typeface="+mn-lt"/>
                <a:ea typeface="+mn-ea"/>
                <a:cs typeface="+mn-cs"/>
              </a:rPr>
            </a:br>
            <a:br>
              <a:rPr lang="en-US" sz="2000" dirty="0">
                <a:solidFill>
                  <a:schemeClr val="tx1"/>
                </a:solidFill>
                <a:latin typeface="+mn-lt"/>
                <a:ea typeface="+mn-ea"/>
                <a:cs typeface="+mn-cs"/>
              </a:rPr>
            </a:br>
            <a:endParaRPr lang="en-GB" sz="2400" dirty="0">
              <a:latin typeface="+mn-lt"/>
            </a:endParaRPr>
          </a:p>
        </p:txBody>
      </p:sp>
      <p:pic>
        <p:nvPicPr>
          <p:cNvPr id="1034" name="Picture 10" descr="Resultado de imagen de logo twitter">
            <a:hlinkClick r:id="rId5"/>
            <a:extLst>
              <a:ext uri="{FF2B5EF4-FFF2-40B4-BE49-F238E27FC236}">
                <a16:creationId xmlns:a16="http://schemas.microsoft.com/office/drawing/2014/main" id="{849ABBC1-9971-4767-9AE3-174A94B579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3466" y="3208102"/>
            <a:ext cx="884990" cy="49780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58213" y="4677838"/>
            <a:ext cx="50618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Συντονιστής</a:t>
            </a: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Robert Pirker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Holzcluster</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Steiermark</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041106" y="5736347"/>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Koscak@holzcluster-steiermark.at</a:t>
            </a:r>
          </a:p>
        </p:txBody>
      </p:sp>
      <p:sp useBgFill="1">
        <p:nvSpPr>
          <p:cNvPr id="18" name="Text Box 7"/>
          <p:cNvSpPr txBox="1"/>
          <p:nvPr/>
        </p:nvSpPr>
        <p:spPr>
          <a:xfrm>
            <a:off x="1178141" y="6452788"/>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l-GR"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ΑΠΟΠΟΙΗΣΗ ΕΥΘΥΝΩΝ</a:t>
            </a:r>
            <a:r>
              <a:rPr kumimoji="0" lang="en-US"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 </a:t>
            </a:r>
            <a:r>
              <a:rPr kumimoji="0" lang="el-GR"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kumimoji="0" lang="en-GB"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174B125-E2C7-4E98-B4A6-2B4479E569D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2907" y="4937125"/>
            <a:ext cx="3663527" cy="1039813"/>
          </a:xfrm>
          <a:prstGeom prst="rect">
            <a:avLst/>
          </a:prstGeom>
          <a:ln>
            <a:noFill/>
          </a:ln>
        </p:spPr>
      </p:pic>
      <p:pic>
        <p:nvPicPr>
          <p:cNvPr id="17" name="Picture 6" descr="Resultado de imagen de logo instagram">
            <a:hlinkClick r:id="rId7"/>
            <a:extLst>
              <a:ext uri="{FF2B5EF4-FFF2-40B4-BE49-F238E27FC236}">
                <a16:creationId xmlns:a16="http://schemas.microsoft.com/office/drawing/2014/main" id="{BE990B69-3924-46F7-868C-DC722E2716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9809" y="3874740"/>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0389" y="3173604"/>
            <a:ext cx="946319" cy="53230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46">
            <a:extLst>
              <a:ext uri="{FF2B5EF4-FFF2-40B4-BE49-F238E27FC236}">
                <a16:creationId xmlns:a16="http://schemas.microsoft.com/office/drawing/2014/main" id="{8707EEBE-F7D7-4FB1-A9A0-44C3806D08C2}"/>
              </a:ext>
            </a:extLst>
          </p:cNvPr>
          <p:cNvSpPr txBox="1"/>
          <p:nvPr/>
        </p:nvSpPr>
        <p:spPr>
          <a:xfrm>
            <a:off x="2085902" y="2609335"/>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hlinkClick r:id="rId12"/>
              </a:rPr>
              <a:t>www.upwoodproject.eu</a:t>
            </a:r>
            <a:endPar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endParaRPr>
          </a:p>
        </p:txBody>
      </p:sp>
      <p:pic>
        <p:nvPicPr>
          <p:cNvPr id="21" name="Picture 14" descr="Resultado de imagen de logo linkedin">
            <a:hlinkClick r:id="rId13"/>
            <a:extLst>
              <a:ext uri="{FF2B5EF4-FFF2-40B4-BE49-F238E27FC236}">
                <a16:creationId xmlns:a16="http://schemas.microsoft.com/office/drawing/2014/main" id="{13E72C96-63FC-4B99-A4EC-F64CDD69587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38521" y="2498940"/>
            <a:ext cx="875844" cy="492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5861" y="2480385"/>
            <a:ext cx="415904" cy="532609"/>
          </a:xfrm>
          <a:prstGeom prst="rect">
            <a:avLst/>
          </a:prstGeom>
        </p:spPr>
      </p:pic>
      <p:pic>
        <p:nvPicPr>
          <p:cNvPr id="4" name="Picture 10" descr="Android Lollipop Icons, Google+, Gmail icon transparent background ..."/>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752" t="14921" r="13297" b="17004"/>
          <a:stretch/>
        </p:blipFill>
        <p:spPr bwMode="auto">
          <a:xfrm>
            <a:off x="1395861" y="3896558"/>
            <a:ext cx="476692" cy="457366"/>
          </a:xfrm>
          <a:prstGeom prst="rect">
            <a:avLst/>
          </a:prstGeom>
          <a:noFill/>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DC5F5782-1776-4D4F-82BC-F9D15DCD3F25}"/>
              </a:ext>
            </a:extLst>
          </p:cNvPr>
          <p:cNvSpPr txBox="1">
            <a:spLocks/>
          </p:cNvSpPr>
          <p:nvPr/>
        </p:nvSpPr>
        <p:spPr>
          <a:xfrm>
            <a:off x="1645542" y="609600"/>
            <a:ext cx="9479280" cy="899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Bahnschrift Light SemiCondensed" panose="020B0502040204020203" pitchFamily="34" charset="0"/>
                <a:ea typeface="+mj-ea"/>
                <a:cs typeface="+mj-cs"/>
              </a:defRPr>
            </a:lvl1pPr>
          </a:lstStyle>
          <a:p>
            <a:r>
              <a:rPr lang="el-GR" sz="4600" dirty="0"/>
              <a:t>ΕΠΙΚΟΙΝΩΝΗΣΤΕ ΜΑΖΙ ΜΑΣ</a:t>
            </a:r>
            <a:endParaRPr lang="de-DE" sz="4600" dirty="0"/>
          </a:p>
        </p:txBody>
      </p:sp>
    </p:spTree>
    <p:extLst>
      <p:ext uri="{BB962C8B-B14F-4D97-AF65-F5344CB8AC3E}">
        <p14:creationId xmlns:p14="http://schemas.microsoft.com/office/powerpoint/2010/main" val="193071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el-GR" dirty="0">
                <a:latin typeface="Bahnschrift Light SemiCondensed" panose="020B0502040204020203" pitchFamily="34" charset="0"/>
              </a:rPr>
              <a:t>ΣΚΟΠΟΣ</a:t>
            </a:r>
            <a:endParaRPr lang="de-DE" dirty="0">
              <a:latin typeface="Bahnschrift Light SemiCondensed" panose="020B0502040204020203" pitchFamily="34" charset="0"/>
            </a:endParaRP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lnSpcReduction="10000"/>
          </a:bodyPr>
          <a:lstStyle/>
          <a:p>
            <a:pPr algn="just">
              <a:lnSpc>
                <a:spcPct val="120000"/>
              </a:lnSpc>
            </a:pPr>
            <a:r>
              <a:rPr lang="el-GR" sz="1600" dirty="0"/>
              <a:t>Το έργο </a:t>
            </a:r>
            <a:r>
              <a:rPr lang="en-GB" sz="1600" dirty="0"/>
              <a:t>UPWOOD</a:t>
            </a:r>
            <a:r>
              <a:rPr lang="el-GR" sz="1600" dirty="0"/>
              <a:t> σκοπεύει να αναπτύξει ελεύθερα διαθέσιμο εκπαιδευτικό υλικό για τεχνίτες οικοδομικών εργασιών για τις μεθόδους κατασκευής με ξύλο, και τη βελτίωση των ΕΕΚ που εφαρμόζουν την εκμάθηση βάσει εργασίας (</a:t>
            </a:r>
            <a:r>
              <a:rPr lang="en-GB" sz="1600" dirty="0"/>
              <a:t>WBL)</a:t>
            </a:r>
            <a:r>
              <a:rPr lang="el-GR" sz="1600" dirty="0"/>
              <a:t> και να μειώσει το χάσμα που έχει δημιουργηθεί μεταξύ των υφιστάμενων και των απαραίτητων δεξιοτήτων στην αγορά εργασίας για ενεργειακά αποδοτικές και καινοτόμες μεθόδους κατασκευής με ξύλο</a:t>
            </a:r>
            <a:r>
              <a:rPr lang="en-GB" sz="1600" dirty="0"/>
              <a:t>.</a:t>
            </a:r>
            <a:endParaRPr lang="en-US" sz="1600" dirty="0"/>
          </a:p>
          <a:p>
            <a:pPr marL="0" indent="0" algn="just">
              <a:buNone/>
            </a:pPr>
            <a:endParaRPr lang="en-US" sz="1500" dirty="0"/>
          </a:p>
          <a:p>
            <a:pPr algn="just">
              <a:buClr>
                <a:srgbClr val="00B050"/>
              </a:buClr>
              <a:buFont typeface="Wingdings" panose="05000000000000000000" pitchFamily="2" charset="2"/>
              <a:buChar char="v"/>
            </a:pPr>
            <a:r>
              <a:rPr lang="en-US" sz="1500" dirty="0"/>
              <a:t> </a:t>
            </a:r>
            <a:r>
              <a:rPr lang="el-GR" sz="1500" b="1" dirty="0"/>
              <a:t>Διάρκεια Έργου</a:t>
            </a:r>
            <a:r>
              <a:rPr lang="en-US" sz="1500" dirty="0"/>
              <a:t>: </a:t>
            </a:r>
            <a:r>
              <a:rPr lang="el-GR" sz="1500" dirty="0"/>
              <a:t>Οκτώβριος </a:t>
            </a:r>
            <a:r>
              <a:rPr lang="en-US" sz="1500" dirty="0"/>
              <a:t>2019 – </a:t>
            </a:r>
            <a:r>
              <a:rPr lang="el-GR" sz="1500" dirty="0"/>
              <a:t>Μάρτιος </a:t>
            </a:r>
            <a:r>
              <a:rPr lang="en-US" sz="1500" dirty="0"/>
              <a:t>2022</a:t>
            </a:r>
          </a:p>
          <a:p>
            <a:pPr algn="just">
              <a:buClr>
                <a:srgbClr val="00B050"/>
              </a:buClr>
              <a:buFont typeface="Wingdings" panose="05000000000000000000" pitchFamily="2" charset="2"/>
              <a:buChar char="v"/>
            </a:pPr>
            <a:r>
              <a:rPr lang="en-US" sz="1500" dirty="0"/>
              <a:t>30 </a:t>
            </a:r>
            <a:r>
              <a:rPr lang="el-GR" sz="1500" dirty="0"/>
              <a:t>μήνες</a:t>
            </a:r>
            <a:endParaRPr lang="en-US" sz="1500" dirty="0"/>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a:t>©</a:t>
            </a:r>
            <a:r>
              <a:rPr lang="de-AT" sz="1400" b="1">
                <a:solidFill>
                  <a:schemeClr val="tx1">
                    <a:lumMod val="75000"/>
                    <a:lumOff val="25000"/>
                  </a:schemeClr>
                </a:solidFill>
              </a:rPr>
              <a:t>Pierer/WOHNBAUGRUPPE ENNSTAL</a:t>
            </a:r>
            <a:endParaRPr lang="en-GB" sz="1400" b="1">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a:xfrm>
            <a:off x="915654" y="643537"/>
            <a:ext cx="10058400" cy="875512"/>
          </a:xfrm>
        </p:spPr>
        <p:txBody>
          <a:bodyPr/>
          <a:lstStyle/>
          <a:p>
            <a:r>
              <a:rPr lang="el-GR" dirty="0"/>
              <a:t>ΣΕ ΠΟΙΟΥΣ ΑΠΕΥΘΥΝΕΤΑΙ</a:t>
            </a:r>
            <a:endParaRPr lang="de-DE" dirty="0"/>
          </a:p>
        </p:txBody>
      </p:sp>
      <p:grpSp>
        <p:nvGrpSpPr>
          <p:cNvPr id="3" name="Ομάδα 2">
            <a:extLst>
              <a:ext uri="{FF2B5EF4-FFF2-40B4-BE49-F238E27FC236}">
                <a16:creationId xmlns:a16="http://schemas.microsoft.com/office/drawing/2014/main" id="{B1C802B1-A9B6-4B9B-8E3A-2808EEAF6A37}"/>
              </a:ext>
            </a:extLst>
          </p:cNvPr>
          <p:cNvGrpSpPr/>
          <p:nvPr/>
        </p:nvGrpSpPr>
        <p:grpSpPr>
          <a:xfrm>
            <a:off x="306888" y="1409940"/>
            <a:ext cx="11275932" cy="5106866"/>
            <a:chOff x="359020" y="1464531"/>
            <a:chExt cx="11275932" cy="5106866"/>
          </a:xfrm>
        </p:grpSpPr>
        <p:sp>
          <p:nvSpPr>
            <p:cNvPr id="5" name="Ορθογώνιο 4">
              <a:extLst>
                <a:ext uri="{FF2B5EF4-FFF2-40B4-BE49-F238E27FC236}">
                  <a16:creationId xmlns:a16="http://schemas.microsoft.com/office/drawing/2014/main" id="{3D0CAA83-D579-411D-BE49-0F7FB4654C7E}"/>
                </a:ext>
              </a:extLst>
            </p:cNvPr>
            <p:cNvSpPr/>
            <p:nvPr/>
          </p:nvSpPr>
          <p:spPr>
            <a:xfrm>
              <a:off x="359020" y="1597572"/>
              <a:ext cx="11275932" cy="4973825"/>
            </a:xfrm>
            <a:prstGeom prst="rect">
              <a:avLst/>
            </a:prstGeom>
            <a:ln>
              <a:noFill/>
            </a:ln>
          </p:spPr>
        </p:sp>
        <p:sp>
          <p:nvSpPr>
            <p:cNvPr id="6" name="Ελεύθερη σχεδίαση: Σχήμα 5">
              <a:extLst>
                <a:ext uri="{FF2B5EF4-FFF2-40B4-BE49-F238E27FC236}">
                  <a16:creationId xmlns:a16="http://schemas.microsoft.com/office/drawing/2014/main" id="{43D4DC7D-02D8-452B-9966-539324ACBFB7}"/>
                </a:ext>
              </a:extLst>
            </p:cNvPr>
            <p:cNvSpPr/>
            <p:nvPr/>
          </p:nvSpPr>
          <p:spPr>
            <a:xfrm>
              <a:off x="2252402" y="4092256"/>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dirty="0">
                  <a:solidFill>
                    <a:schemeClr val="tx1"/>
                  </a:solidFill>
                </a:rPr>
                <a:t>Εργαζόμενους</a:t>
              </a:r>
              <a:r>
                <a:rPr lang="el-GR" sz="1400" b="0" kern="1200" noProof="0" dirty="0">
                  <a:solidFill>
                    <a:schemeClr val="tx1"/>
                  </a:solidFill>
                  <a:latin typeface="+mn-lt"/>
                </a:rPr>
                <a:t> του κατασκευαστικού </a:t>
              </a:r>
              <a:r>
                <a:rPr lang="el-GR" sz="1400" dirty="0">
                  <a:solidFill>
                    <a:schemeClr val="tx1"/>
                  </a:solidFill>
                </a:rPr>
                <a:t>κλάδου</a:t>
              </a:r>
              <a:endParaRPr lang="en-GB" sz="1400" b="0" kern="1200" noProof="0" dirty="0">
                <a:solidFill>
                  <a:schemeClr val="tx1"/>
                </a:solidFill>
                <a:latin typeface="+mn-lt"/>
              </a:endParaRPr>
            </a:p>
          </p:txBody>
        </p:sp>
        <p:sp>
          <p:nvSpPr>
            <p:cNvPr id="8" name="Εξάγωνο 7">
              <a:extLst>
                <a:ext uri="{FF2B5EF4-FFF2-40B4-BE49-F238E27FC236}">
                  <a16:creationId xmlns:a16="http://schemas.microsoft.com/office/drawing/2014/main" id="{2E9C7132-B737-40A3-B58B-5FF4A409DCEF}"/>
                </a:ext>
              </a:extLst>
            </p:cNvPr>
            <p:cNvSpPr/>
            <p:nvPr/>
          </p:nvSpPr>
          <p:spPr>
            <a:xfrm>
              <a:off x="600867" y="3209434"/>
              <a:ext cx="1979994" cy="1619997"/>
            </a:xfrm>
            <a:prstGeom prst="hexagon">
              <a:avLst>
                <a:gd name="adj" fmla="val 25000"/>
                <a:gd name="vf" fmla="val 115470"/>
              </a:avLst>
            </a:prstGeom>
            <a:blipFill>
              <a:blip r:embed="rId2"/>
              <a:srcRect/>
              <a:stretch>
                <a:fillRect l="-5000" r="-5000"/>
              </a:stretch>
            </a:blip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Ελεύθερη σχεδίαση: Σχήμα 9">
              <a:extLst>
                <a:ext uri="{FF2B5EF4-FFF2-40B4-BE49-F238E27FC236}">
                  <a16:creationId xmlns:a16="http://schemas.microsoft.com/office/drawing/2014/main" id="{AC07B33C-E430-489D-B6DE-DFBF01ACF952}"/>
                </a:ext>
              </a:extLst>
            </p:cNvPr>
            <p:cNvSpPr/>
            <p:nvPr/>
          </p:nvSpPr>
          <p:spPr>
            <a:xfrm>
              <a:off x="3964860" y="3172542"/>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367427"/>
                <a:satOff val="54"/>
                <a:lumOff val="-1294"/>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b="0" kern="1200" noProof="0" dirty="0">
                  <a:solidFill>
                    <a:schemeClr val="tx1"/>
                  </a:solidFill>
                  <a:latin typeface="+mn-lt"/>
                </a:rPr>
                <a:t>Μαθητευόμενους ΕΕΚ και </a:t>
              </a:r>
              <a:r>
                <a:rPr lang="en-US" sz="1400" b="0" kern="1200" noProof="0" dirty="0">
                  <a:solidFill>
                    <a:schemeClr val="tx1"/>
                  </a:solidFill>
                  <a:latin typeface="+mn-lt"/>
                </a:rPr>
                <a:t>WBL</a:t>
              </a:r>
              <a:r>
                <a:rPr lang="el-GR" sz="1400" b="0" kern="1200" noProof="0" dirty="0">
                  <a:solidFill>
                    <a:schemeClr val="tx1"/>
                  </a:solidFill>
                  <a:latin typeface="+mn-lt"/>
                </a:rPr>
                <a:t> του κατασκευαστικού </a:t>
              </a:r>
              <a:r>
                <a:rPr lang="el-GR" sz="1400" dirty="0">
                  <a:solidFill>
                    <a:schemeClr val="tx1"/>
                  </a:solidFill>
                </a:rPr>
                <a:t>κλάδου</a:t>
              </a:r>
              <a:endParaRPr lang="en-GB" sz="1400" b="0" kern="1200" noProof="0" dirty="0">
                <a:solidFill>
                  <a:schemeClr val="tx1"/>
                </a:solidFill>
                <a:latin typeface="+mn-lt"/>
              </a:endParaRPr>
            </a:p>
          </p:txBody>
        </p:sp>
        <p:sp>
          <p:nvSpPr>
            <p:cNvPr id="12" name="Εξάγωνο 11">
              <a:extLst>
                <a:ext uri="{FF2B5EF4-FFF2-40B4-BE49-F238E27FC236}">
                  <a16:creationId xmlns:a16="http://schemas.microsoft.com/office/drawing/2014/main" id="{D2E981B3-0CAA-440E-8D87-80D74AD0559C}"/>
                </a:ext>
              </a:extLst>
            </p:cNvPr>
            <p:cNvSpPr/>
            <p:nvPr/>
          </p:nvSpPr>
          <p:spPr>
            <a:xfrm>
              <a:off x="5620029" y="4001322"/>
              <a:ext cx="1979994" cy="1619997"/>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14000" r="-14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Ελεύθερη σχεδίαση: Σχήμα 13">
              <a:extLst>
                <a:ext uri="{FF2B5EF4-FFF2-40B4-BE49-F238E27FC236}">
                  <a16:creationId xmlns:a16="http://schemas.microsoft.com/office/drawing/2014/main" id="{5564C051-56D4-44EB-A79F-63DC0B56EF01}"/>
                </a:ext>
              </a:extLst>
            </p:cNvPr>
            <p:cNvSpPr/>
            <p:nvPr/>
          </p:nvSpPr>
          <p:spPr>
            <a:xfrm>
              <a:off x="2252402" y="2359798"/>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734855"/>
                <a:satOff val="108"/>
                <a:lumOff val="-2588"/>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b="0" kern="1200" noProof="0" dirty="0" err="1">
                  <a:solidFill>
                    <a:schemeClr val="tx1"/>
                  </a:solidFill>
                  <a:latin typeface="+mn-lt"/>
                </a:rPr>
                <a:t>Παρόχους</a:t>
              </a:r>
              <a:r>
                <a:rPr lang="el-GR" sz="1400" b="0" kern="1200" noProof="0" dirty="0">
                  <a:solidFill>
                    <a:schemeClr val="tx1"/>
                  </a:solidFill>
                  <a:latin typeface="+mn-lt"/>
                </a:rPr>
                <a:t> ΕΕΚ και εκμάθησης μέσω εργασίας </a:t>
              </a:r>
              <a:r>
                <a:rPr lang="en-US" sz="1400" b="0" kern="1200" noProof="0" dirty="0">
                  <a:solidFill>
                    <a:schemeClr val="tx1"/>
                  </a:solidFill>
                  <a:latin typeface="+mn-lt"/>
                </a:rPr>
                <a:t>(</a:t>
              </a:r>
              <a:r>
                <a:rPr lang="en-GB" sz="1400" b="0" kern="1200" noProof="0" dirty="0">
                  <a:solidFill>
                    <a:schemeClr val="tx1"/>
                  </a:solidFill>
                  <a:latin typeface="+mn-lt"/>
                </a:rPr>
                <a:t>WBL)</a:t>
              </a:r>
            </a:p>
          </p:txBody>
        </p:sp>
        <p:sp>
          <p:nvSpPr>
            <p:cNvPr id="16" name="Εξάγωνο 15">
              <a:extLst>
                <a:ext uri="{FF2B5EF4-FFF2-40B4-BE49-F238E27FC236}">
                  <a16:creationId xmlns:a16="http://schemas.microsoft.com/office/drawing/2014/main" id="{2D52687C-93FD-4F53-BA8A-FA2238792389}"/>
                </a:ext>
              </a:extLst>
            </p:cNvPr>
            <p:cNvSpPr/>
            <p:nvPr/>
          </p:nvSpPr>
          <p:spPr>
            <a:xfrm>
              <a:off x="3903937" y="1464531"/>
              <a:ext cx="1979994" cy="1619997"/>
            </a:xfrm>
            <a:prstGeom prst="hexagon">
              <a:avLst>
                <a:gd name="adj" fmla="val 25000"/>
                <a:gd name="vf" fmla="val 115470"/>
              </a:avLst>
            </a:prstGeom>
            <a:blipFill>
              <a:blip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Ελεύθερη σχεδίαση: Σχήμα 17">
              <a:extLst>
                <a:ext uri="{FF2B5EF4-FFF2-40B4-BE49-F238E27FC236}">
                  <a16:creationId xmlns:a16="http://schemas.microsoft.com/office/drawing/2014/main" id="{03CCCBC1-6E59-4D69-8340-D628141BE26B}"/>
                </a:ext>
              </a:extLst>
            </p:cNvPr>
            <p:cNvSpPr/>
            <p:nvPr/>
          </p:nvSpPr>
          <p:spPr>
            <a:xfrm>
              <a:off x="5609392" y="2324980"/>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102282"/>
                <a:satOff val="162"/>
                <a:lumOff val="-3883"/>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Αρχές ΕΕΚ και φορείς επαγγελματικού προσανατολισμού</a:t>
              </a:r>
              <a:endParaRPr lang="en-GB" sz="1400" b="1" kern="1200" noProof="0" dirty="0">
                <a:solidFill>
                  <a:schemeClr val="tx1"/>
                </a:solidFill>
                <a:latin typeface="+mn-lt"/>
              </a:endParaRPr>
            </a:p>
          </p:txBody>
        </p:sp>
        <p:sp>
          <p:nvSpPr>
            <p:cNvPr id="20" name="Εξάγωνο 19">
              <a:extLst>
                <a:ext uri="{FF2B5EF4-FFF2-40B4-BE49-F238E27FC236}">
                  <a16:creationId xmlns:a16="http://schemas.microsoft.com/office/drawing/2014/main" id="{07A2982C-1819-4095-91C3-50271089866C}"/>
                </a:ext>
              </a:extLst>
            </p:cNvPr>
            <p:cNvSpPr/>
            <p:nvPr/>
          </p:nvSpPr>
          <p:spPr>
            <a:xfrm>
              <a:off x="7328854" y="3161453"/>
              <a:ext cx="1979994" cy="1619997"/>
            </a:xfrm>
            <a:prstGeom prst="hexagon">
              <a:avLst>
                <a:gd name="adj" fmla="val 25000"/>
                <a:gd name="vf" fmla="val 115470"/>
              </a:avLst>
            </a:prstGeom>
            <a:blipFill>
              <a:blip r:embed="rId6">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Ελεύθερη σχεδίαση: Σχήμα 21">
              <a:extLst>
                <a:ext uri="{FF2B5EF4-FFF2-40B4-BE49-F238E27FC236}">
                  <a16:creationId xmlns:a16="http://schemas.microsoft.com/office/drawing/2014/main" id="{B305CEA4-688D-471D-BCA4-96300137B3F1}"/>
                </a:ext>
              </a:extLst>
            </p:cNvPr>
            <p:cNvSpPr/>
            <p:nvPr/>
          </p:nvSpPr>
          <p:spPr>
            <a:xfrm>
              <a:off x="7314847" y="1485111"/>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469710"/>
                <a:satOff val="216"/>
                <a:lumOff val="-5177"/>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Εκπρόσωπους του τομέα και υπεύθυνους  χάραξης πολιτικής</a:t>
              </a:r>
              <a:endParaRPr lang="en-GB" sz="1400" b="1" kern="1200" noProof="0" dirty="0">
                <a:solidFill>
                  <a:schemeClr val="tx1"/>
                </a:solidFill>
                <a:latin typeface="+mn-lt"/>
              </a:endParaRPr>
            </a:p>
          </p:txBody>
        </p:sp>
        <p:sp>
          <p:nvSpPr>
            <p:cNvPr id="24" name="Εξάγωνο 23">
              <a:extLst>
                <a:ext uri="{FF2B5EF4-FFF2-40B4-BE49-F238E27FC236}">
                  <a16:creationId xmlns:a16="http://schemas.microsoft.com/office/drawing/2014/main" id="{CF5B42DC-141E-4CFA-8D64-FD326B054961}"/>
                </a:ext>
              </a:extLst>
            </p:cNvPr>
            <p:cNvSpPr/>
            <p:nvPr/>
          </p:nvSpPr>
          <p:spPr>
            <a:xfrm>
              <a:off x="8984023" y="2305993"/>
              <a:ext cx="1979994" cy="1619997"/>
            </a:xfrm>
            <a:prstGeom prst="hexagon">
              <a:avLst>
                <a:gd name="adj" fmla="val 25000"/>
                <a:gd name="vf" fmla="val 115470"/>
              </a:avLst>
            </a:prstGeom>
            <a:blipFill>
              <a:blip r:embed="rId8">
                <a:extLst>
                  <a:ext uri="{28A0092B-C50C-407E-A947-70E740481C1C}">
                    <a14:useLocalDpi xmlns:a14="http://schemas.microsoft.com/office/drawing/2010/main" val="0"/>
                  </a:ext>
                </a:extLst>
              </a:blip>
              <a:srcRect/>
              <a:stretch>
                <a:fillRect l="-1000" r="-1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Ελεύθερη σχεδίαση: Σχήμα 25">
              <a:extLst>
                <a:ext uri="{FF2B5EF4-FFF2-40B4-BE49-F238E27FC236}">
                  <a16:creationId xmlns:a16="http://schemas.microsoft.com/office/drawing/2014/main" id="{BD4A9206-C4D2-4B7F-9C15-D36805CB4EFA}"/>
                </a:ext>
              </a:extLst>
            </p:cNvPr>
            <p:cNvSpPr/>
            <p:nvPr/>
          </p:nvSpPr>
          <p:spPr>
            <a:xfrm>
              <a:off x="8984023" y="4038451"/>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837137"/>
                <a:satOff val="270"/>
                <a:lumOff val="-6471"/>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Κατασκευαστικές εταιρείες  </a:t>
              </a:r>
              <a:r>
                <a:rPr lang="el-GR" sz="1400" dirty="0">
                  <a:solidFill>
                    <a:schemeClr val="tx1"/>
                  </a:solidFill>
                </a:rPr>
                <a:t>συ</a:t>
              </a:r>
              <a:r>
                <a:rPr lang="el-GR" sz="1400" kern="1200" dirty="0">
                  <a:solidFill>
                    <a:schemeClr val="tx1"/>
                  </a:solidFill>
                </a:rPr>
                <a:t>λλόγους, δίκτυα και κοινωνικούς εταίρους </a:t>
              </a:r>
              <a:endParaRPr lang="en-GB" sz="1400" b="1" kern="1200" noProof="0" dirty="0">
                <a:solidFill>
                  <a:schemeClr val="tx1"/>
                </a:solidFill>
                <a:latin typeface="+mn-lt"/>
              </a:endParaRPr>
            </a:p>
          </p:txBody>
        </p:sp>
        <p:sp>
          <p:nvSpPr>
            <p:cNvPr id="28" name="Εξάγωνο 27">
              <a:extLst>
                <a:ext uri="{FF2B5EF4-FFF2-40B4-BE49-F238E27FC236}">
                  <a16:creationId xmlns:a16="http://schemas.microsoft.com/office/drawing/2014/main" id="{7B37A1CA-9F37-4C8C-8CDF-0A58BA466F9E}"/>
                </a:ext>
              </a:extLst>
            </p:cNvPr>
            <p:cNvSpPr/>
            <p:nvPr/>
          </p:nvSpPr>
          <p:spPr>
            <a:xfrm>
              <a:off x="7275198" y="4841191"/>
              <a:ext cx="1979994" cy="1619997"/>
            </a:xfrm>
            <a:prstGeom prst="hexagon">
              <a:avLst>
                <a:gd name="adj" fmla="val 25000"/>
                <a:gd name="vf" fmla="val 115470"/>
              </a:avLst>
            </a:prstGeom>
            <a:blipFill>
              <a:blip r:embed="rId9">
                <a:extLst>
                  <a:ext uri="{28A0092B-C50C-407E-A947-70E740481C1C}">
                    <a14:useLocalDpi xmlns:a14="http://schemas.microsoft.com/office/drawing/2010/main" val="0"/>
                  </a:ext>
                </a:extLst>
              </a:blip>
              <a:srcRect/>
              <a:stretch>
                <a:fillRect l="-15000" r="-15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91893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a:xfrm>
            <a:off x="1645542" y="609600"/>
            <a:ext cx="9479280" cy="899160"/>
          </a:xfrm>
        </p:spPr>
        <p:txBody>
          <a:bodyPr/>
          <a:lstStyle/>
          <a:p>
            <a:r>
              <a:rPr lang="el-GR" dirty="0"/>
              <a:t>Η ΚΟΙΝΟΠΡΑΞΙΑ</a:t>
            </a:r>
            <a:endParaRPr lang="de-DE" dirty="0"/>
          </a:p>
        </p:txBody>
      </p:sp>
      <p:sp>
        <p:nvSpPr>
          <p:cNvPr id="5" name="Rectángulo 5">
            <a:extLst>
              <a:ext uri="{FF2B5EF4-FFF2-40B4-BE49-F238E27FC236}">
                <a16:creationId xmlns:a16="http://schemas.microsoft.com/office/drawing/2014/main" id="{C5B8EEDC-2A4B-411F-B9E6-6C1C331D1D68}"/>
              </a:ext>
            </a:extLst>
          </p:cNvPr>
          <p:cNvSpPr/>
          <p:nvPr/>
        </p:nvSpPr>
        <p:spPr>
          <a:xfrm>
            <a:off x="1036320" y="1737361"/>
            <a:ext cx="2002030" cy="440344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l-GR" sz="1600" dirty="0">
                <a:solidFill>
                  <a:schemeClr val="tx1"/>
                </a:solidFill>
              </a:rPr>
              <a:t>Κορυφαία ομάδα στο </a:t>
            </a:r>
            <a:r>
              <a:rPr lang="el-GR" sz="1600" dirty="0" err="1">
                <a:solidFill>
                  <a:schemeClr val="tx1"/>
                </a:solidFill>
              </a:rPr>
              <a:t>Γκράτζ</a:t>
            </a:r>
            <a:r>
              <a:rPr lang="el-GR" sz="1600" dirty="0">
                <a:solidFill>
                  <a:schemeClr val="tx1"/>
                </a:solidFill>
              </a:rPr>
              <a:t> που ασχολείται με την ανάπτυξη και υλοποίηση έργων που βασίζονται στην αξία του Ξύλου, με έμφαση στις ξύλινες κατασκευές.</a:t>
            </a:r>
            <a:r>
              <a:rPr lang="en-US" sz="1600" dirty="0">
                <a:solidFill>
                  <a:schemeClr val="tx1"/>
                </a:solidFill>
              </a:rPr>
              <a:t> </a:t>
            </a:r>
          </a:p>
        </p:txBody>
      </p:sp>
      <p:sp>
        <p:nvSpPr>
          <p:cNvPr id="6" name="Rectángulo 9">
            <a:extLst>
              <a:ext uri="{FF2B5EF4-FFF2-40B4-BE49-F238E27FC236}">
                <a16:creationId xmlns:a16="http://schemas.microsoft.com/office/drawing/2014/main" id="{4F0833E0-8E55-42DC-98AB-A7241BD8EA45}"/>
              </a:ext>
            </a:extLst>
          </p:cNvPr>
          <p:cNvSpPr/>
          <p:nvPr/>
        </p:nvSpPr>
        <p:spPr>
          <a:xfrm>
            <a:off x="3194328" y="1737360"/>
            <a:ext cx="1883703"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endParaRPr lang="el-GR"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l-GR" sz="1600" dirty="0">
                <a:solidFill>
                  <a:schemeClr val="tx1"/>
                </a:solidFill>
              </a:rPr>
              <a:t>Εταιρία δημιουργικών μαθησιακών λύσεων με έδρα στην Αθήνα, Ελλάδα που ειδικεύεται στην επαγγελματική κατάρτιση με καινοτόμες μεθοδολογίες.</a:t>
            </a:r>
            <a:endParaRPr lang="en-US" sz="1600" dirty="0">
              <a:solidFill>
                <a:schemeClr val="tx1"/>
              </a:solidFill>
            </a:endParaRP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1737360"/>
            <a:ext cx="1883703" cy="4403440"/>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endParaRPr lang="el-GR" b="1" dirty="0">
              <a:solidFill>
                <a:schemeClr val="tx1"/>
              </a:solidFill>
              <a:latin typeface="Bahnschrift Light SemiCondensed" panose="020B0502040204020203" pitchFamily="34" charset="0"/>
            </a:endParaRPr>
          </a:p>
          <a:p>
            <a:pPr algn="ctr"/>
            <a:r>
              <a:rPr lang="el-GR" sz="1600" dirty="0">
                <a:solidFill>
                  <a:schemeClr val="tx1"/>
                </a:solidFill>
              </a:rPr>
              <a:t>Φημισμένη σχολή τεχνικής εκπαίδευσης στη Λετονία που παρέχει προγράμματα επαγγελματικής εκπαίδευσης, μεταξύ άλλων και στον κατασκευαστικό αλλά και ξυλουργικό τομέα.</a:t>
            </a:r>
            <a:endParaRPr lang="en-US" sz="1600" dirty="0">
              <a:solidFill>
                <a:schemeClr val="tx1"/>
              </a:solidFill>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1737360"/>
            <a:ext cx="1882683"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endParaRPr lang="en-US" b="1" dirty="0">
              <a:solidFill>
                <a:schemeClr val="tx1"/>
              </a:solidFill>
              <a:latin typeface="Bahnschrift Light SemiCondensed" panose="020B0502040204020203" pitchFamily="34" charset="0"/>
            </a:endParaRPr>
          </a:p>
          <a:p>
            <a:pPr lvl="0" algn="ctr"/>
            <a:r>
              <a:rPr lang="el-GR" b="1" dirty="0">
                <a:solidFill>
                  <a:schemeClr val="tx1"/>
                </a:solidFill>
                <a:latin typeface="Bahnschrift Light SemiCondensed" panose="020B0502040204020203" pitchFamily="34" charset="0"/>
              </a:rPr>
              <a:t>Πολυτεχνική Σχολή της Βαλένθιας</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l-GR" sz="1600" dirty="0">
                <a:solidFill>
                  <a:schemeClr val="tx1"/>
                </a:solidFill>
              </a:rPr>
              <a:t>Δημόσιο ακαδημαϊκό ινστιτούτο, αφιερωμένο στην έρευνα και εκπαίδευση στον τομέα των κατασκευαστικών τεχνολογιών.</a:t>
            </a:r>
            <a:endParaRPr lang="en-US" sz="1600" dirty="0">
              <a:solidFill>
                <a:schemeClr val="tx1"/>
              </a:solidFill>
            </a:endParaRP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281" y="1856602"/>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1851848"/>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834" y="1857643"/>
            <a:ext cx="1324038" cy="620841"/>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249" y="1851848"/>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1737360"/>
            <a:ext cx="1941186"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b="1" dirty="0">
                <a:solidFill>
                  <a:schemeClr val="tx1"/>
                </a:solidFill>
                <a:latin typeface="Bahnschrift Light SemiCondensed" panose="020B0502040204020203" pitchFamily="34" charset="0"/>
              </a:rPr>
              <a:t>Woodpolis</a:t>
            </a:r>
          </a:p>
          <a:p>
            <a:pPr algn="ctr"/>
            <a:endParaRPr lang="es-ES" b="1" dirty="0">
              <a:solidFill>
                <a:schemeClr val="tx1"/>
              </a:solidFill>
              <a:latin typeface="Bahnschrift Light SemiCondensed" panose="020B0502040204020203" pitchFamily="34" charset="0"/>
            </a:endParaRPr>
          </a:p>
          <a:p>
            <a:pPr algn="ctr"/>
            <a:r>
              <a:rPr lang="el-GR" altLang="el-GR" sz="1600" dirty="0">
                <a:solidFill>
                  <a:schemeClr val="tx1"/>
                </a:solidFill>
              </a:rPr>
              <a:t>Εμπειρογνώμονας που παρέχει υπηρεσίες κατάρτισης και ανάπτυξης προϊόντων για την κατασκευή ξύλου, με έδρα τη Φινλανδία</a:t>
            </a:r>
            <a:r>
              <a:rPr lang="el-GR" altLang="el-GR" sz="1600" dirty="0">
                <a:solidFill>
                  <a:schemeClr val="tx1"/>
                </a:solidFill>
                <a:latin typeface="Arial Unicode MS"/>
              </a:rPr>
              <a:t>.</a:t>
            </a:r>
            <a:endParaRPr lang="en-US" sz="1600" dirty="0">
              <a:solidFill>
                <a:schemeClr val="tx1"/>
              </a:solidFill>
            </a:endParaRP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3489" y="1938997"/>
            <a:ext cx="1691333" cy="517508"/>
          </a:xfrm>
          <a:prstGeom prst="rect">
            <a:avLst/>
          </a:prstGeom>
        </p:spPr>
      </p:pic>
    </p:spTree>
    <p:extLst>
      <p:ext uri="{BB962C8B-B14F-4D97-AF65-F5344CB8AC3E}">
        <p14:creationId xmlns:p14="http://schemas.microsoft.com/office/powerpoint/2010/main" val="266416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el-GR" dirty="0"/>
              <a:t>3</a:t>
            </a:r>
            <a:r>
              <a:rPr lang="el-GR" baseline="30000" dirty="0"/>
              <a:t>η  </a:t>
            </a:r>
            <a:r>
              <a:rPr lang="el-GR" dirty="0"/>
              <a:t>ΔΙΑΔΙΚΤΥΑΚΗ ΣΥΝΑΝΤΗΣΗ</a:t>
            </a:r>
            <a:r>
              <a:rPr lang="el-GR" baseline="30000" dirty="0"/>
              <a:t> </a:t>
            </a:r>
            <a:endParaRPr lang="de-DE" dirty="0"/>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3" y="1737360"/>
            <a:ext cx="5802601" cy="3318857"/>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dirty="0">
                <a:solidFill>
                  <a:schemeClr val="tx1">
                    <a:lumMod val="75000"/>
                    <a:lumOff val="25000"/>
                  </a:schemeClr>
                </a:solidFill>
              </a:rPr>
              <a:t>Η τρίτη συνάντηση προβλεπόταν να πραγματοποιηθεί στη Λιεπάγια της Λετονίας</a:t>
            </a:r>
            <a:r>
              <a:rPr lang="en-GB" dirty="0">
                <a:solidFill>
                  <a:schemeClr val="tx1">
                    <a:lumMod val="75000"/>
                    <a:lumOff val="25000"/>
                  </a:schemeClr>
                </a:solidFill>
              </a:rPr>
              <a:t>.</a:t>
            </a:r>
            <a:r>
              <a:rPr lang="el-GR" dirty="0">
                <a:solidFill>
                  <a:schemeClr val="tx1">
                    <a:lumMod val="75000"/>
                    <a:lumOff val="25000"/>
                  </a:schemeClr>
                </a:solidFill>
              </a:rPr>
              <a:t> Λόγω της πανδημίας του COVID-19, τελικά πραγματοποιήθηκε διαδικτυακά στις 17 Νοεμβρίου 2020.</a:t>
            </a:r>
            <a:endParaRPr lang="en-US" dirty="0">
              <a:solidFill>
                <a:schemeClr val="tx1">
                  <a:lumMod val="75000"/>
                  <a:lumOff val="25000"/>
                </a:schemeClr>
              </a:solidFill>
            </a:endParaRP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dirty="0">
                <a:solidFill>
                  <a:schemeClr val="tx1">
                    <a:lumMod val="75000"/>
                    <a:lumOff val="25000"/>
                  </a:schemeClr>
                </a:solidFill>
              </a:rPr>
              <a:t>Οι εταίροι συζήτησαν την ανάπτυξη των εκπαιδευτικών υλικών, καθώς και τον σκοπό και την θεματική του Εκπαιδευτικού Οδηγού, την αρχική δομή και το περιεχόμενό του. Επιπλέον, οι εταίροι συζήτησαν τις δραστηριότητες του Ο3 που στοχεύει στην ανάπτυξη εκπαιδευτικών σεναρίων.</a:t>
            </a:r>
            <a:endParaRPr lang="en-U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645000"/>
            <a:ext cx="4172989" cy="523220"/>
          </a:xfrm>
          <a:prstGeom prst="rect">
            <a:avLst/>
          </a:prstGeom>
          <a:noFill/>
        </p:spPr>
        <p:txBody>
          <a:bodyPr wrap="square" rtlCol="0">
            <a:spAutoFit/>
          </a:bodyPr>
          <a:lstStyle/>
          <a:p>
            <a:pPr algn="r"/>
            <a:r>
              <a:rPr lang="el-GR" sz="1400" b="1" dirty="0">
                <a:solidFill>
                  <a:schemeClr val="tx1">
                    <a:lumMod val="75000"/>
                    <a:lumOff val="25000"/>
                  </a:schemeClr>
                </a:solidFill>
              </a:rPr>
              <a:t>3</a:t>
            </a:r>
            <a:r>
              <a:rPr lang="el-GR" sz="1400" b="1" baseline="30000" dirty="0">
                <a:solidFill>
                  <a:schemeClr val="tx1">
                    <a:lumMod val="75000"/>
                    <a:lumOff val="25000"/>
                  </a:schemeClr>
                </a:solidFill>
              </a:rPr>
              <a:t>η</a:t>
            </a:r>
            <a:r>
              <a:rPr lang="el-GR" sz="1400" b="1" dirty="0">
                <a:solidFill>
                  <a:schemeClr val="tx1">
                    <a:lumMod val="75000"/>
                    <a:lumOff val="25000"/>
                  </a:schemeClr>
                </a:solidFill>
              </a:rPr>
              <a:t> </a:t>
            </a:r>
            <a:r>
              <a:rPr lang="el-GR" sz="1400" dirty="0">
                <a:solidFill>
                  <a:schemeClr val="tx1">
                    <a:lumMod val="75000"/>
                    <a:lumOff val="25000"/>
                  </a:schemeClr>
                </a:solidFill>
              </a:rPr>
              <a:t>Διαδικτυακή Συνάντηση του </a:t>
            </a:r>
            <a:r>
              <a:rPr lang="en-GB" sz="1400" b="1" dirty="0">
                <a:solidFill>
                  <a:schemeClr val="tx1">
                    <a:lumMod val="75000"/>
                    <a:lumOff val="25000"/>
                  </a:schemeClr>
                </a:solidFill>
              </a:rPr>
              <a:t>UPWOOD</a:t>
            </a:r>
          </a:p>
          <a:p>
            <a:pPr algn="r"/>
            <a:r>
              <a:rPr lang="en-GB" sz="1400" dirty="0">
                <a:solidFill>
                  <a:schemeClr val="tx1">
                    <a:lumMod val="75000"/>
                    <a:lumOff val="25000"/>
                  </a:schemeClr>
                </a:solidFill>
              </a:rPr>
              <a:t>17 </a:t>
            </a:r>
            <a:r>
              <a:rPr lang="el-GR" sz="1400" dirty="0">
                <a:solidFill>
                  <a:schemeClr val="tx1">
                    <a:lumMod val="75000"/>
                    <a:lumOff val="25000"/>
                  </a:schemeClr>
                </a:solidFill>
              </a:rPr>
              <a:t>Νοεμβρίου </a:t>
            </a:r>
            <a:r>
              <a:rPr lang="en-GB" sz="1400" dirty="0">
                <a:solidFill>
                  <a:schemeClr val="tx1">
                    <a:lumMod val="75000"/>
                    <a:lumOff val="25000"/>
                  </a:schemeClr>
                </a:solidFill>
              </a:rPr>
              <a:t>2020 </a:t>
            </a:r>
          </a:p>
        </p:txBody>
      </p:sp>
      <p:pic>
        <p:nvPicPr>
          <p:cNvPr id="9" name="Imagen 8">
            <a:extLst>
              <a:ext uri="{FF2B5EF4-FFF2-40B4-BE49-F238E27FC236}">
                <a16:creationId xmlns:a16="http://schemas.microsoft.com/office/drawing/2014/main" id="{8F1CA6DA-7082-48F0-94AB-530897759150}"/>
              </a:ext>
            </a:extLst>
          </p:cNvPr>
          <p:cNvPicPr>
            <a:picLocks noChangeAspect="1"/>
          </p:cNvPicPr>
          <p:nvPr/>
        </p:nvPicPr>
        <p:blipFill>
          <a:blip r:embed="rId3"/>
          <a:stretch>
            <a:fillRect/>
          </a:stretch>
        </p:blipFill>
        <p:spPr>
          <a:xfrm>
            <a:off x="7041142" y="2396500"/>
            <a:ext cx="4835667" cy="206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B72EDDFE-B18D-43BE-BF16-F672CFFF233C}"/>
              </a:ext>
            </a:extLst>
          </p:cNvPr>
          <p:cNvSpPr txBox="1"/>
          <p:nvPr/>
        </p:nvSpPr>
        <p:spPr>
          <a:xfrm>
            <a:off x="916853" y="5177193"/>
            <a:ext cx="10238827" cy="990656"/>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dirty="0">
                <a:solidFill>
                  <a:schemeClr val="tx1">
                    <a:lumMod val="75000"/>
                    <a:lumOff val="25000"/>
                  </a:schemeClr>
                </a:solidFill>
              </a:rPr>
              <a:t>Ηταν μεγάλη μας τιμή να έχουμε ομιλητή τον κ. </a:t>
            </a:r>
            <a:r>
              <a:rPr lang="en-US" dirty="0" err="1">
                <a:solidFill>
                  <a:schemeClr val="tx1">
                    <a:lumMod val="75000"/>
                    <a:lumOff val="25000"/>
                  </a:schemeClr>
                </a:solidFill>
              </a:rPr>
              <a:t>Intars</a:t>
            </a:r>
            <a:r>
              <a:rPr lang="en-US" dirty="0">
                <a:solidFill>
                  <a:schemeClr val="tx1">
                    <a:lumMod val="75000"/>
                    <a:lumOff val="25000"/>
                  </a:schemeClr>
                </a:solidFill>
              </a:rPr>
              <a:t> </a:t>
            </a:r>
            <a:r>
              <a:rPr lang="en-US" dirty="0" err="1">
                <a:solidFill>
                  <a:schemeClr val="tx1">
                    <a:lumMod val="75000"/>
                    <a:lumOff val="25000"/>
                  </a:schemeClr>
                </a:solidFill>
              </a:rPr>
              <a:t>Dicmanis</a:t>
            </a:r>
            <a:r>
              <a:rPr lang="en-US" dirty="0">
                <a:solidFill>
                  <a:schemeClr val="tx1">
                    <a:lumMod val="75000"/>
                    <a:lumOff val="25000"/>
                  </a:schemeClr>
                </a:solidFill>
              </a:rPr>
              <a:t>, </a:t>
            </a:r>
            <a:r>
              <a:rPr lang="el-GR" dirty="0">
                <a:solidFill>
                  <a:schemeClr val="tx1">
                    <a:lumMod val="75000"/>
                    <a:lumOff val="25000"/>
                  </a:schemeClr>
                </a:solidFill>
              </a:rPr>
              <a:t>Γενικό Διευθυντή του</a:t>
            </a:r>
            <a:r>
              <a:rPr lang="en-US" dirty="0">
                <a:solidFill>
                  <a:schemeClr val="tx1">
                    <a:lumMod val="75000"/>
                    <a:lumOff val="25000"/>
                  </a:schemeClr>
                </a:solidFill>
              </a:rPr>
              <a:t> MiTek Baltic, </a:t>
            </a:r>
            <a:r>
              <a:rPr lang="el-GR" dirty="0">
                <a:solidFill>
                  <a:schemeClr val="tx1">
                    <a:lumMod val="75000"/>
                    <a:lumOff val="25000"/>
                  </a:schemeClr>
                </a:solidFill>
              </a:rPr>
              <a:t>όπου μοιράστηκε την εμπειρία του σχετικά με την παραγωγή ξύλινων δοκών στην ευρύτερη περιοχή της Βαλτικής.</a:t>
            </a:r>
            <a:endParaRPr lang="en-US" dirty="0">
              <a:solidFill>
                <a:schemeClr val="tx1">
                  <a:lumMod val="75000"/>
                  <a:lumOff val="25000"/>
                </a:schemeClr>
              </a:solidFill>
            </a:endParaRPr>
          </a:p>
        </p:txBody>
      </p:sp>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a:extLst>
              <a:ext uri="{FF2B5EF4-FFF2-40B4-BE49-F238E27FC236}">
                <a16:creationId xmlns:a16="http://schemas.microsoft.com/office/drawing/2014/main" id="{03CC80CB-1D76-4F51-A22B-4F793F90DCA9}"/>
              </a:ext>
            </a:extLst>
          </p:cNvPr>
          <p:cNvSpPr/>
          <p:nvPr/>
        </p:nvSpPr>
        <p:spPr>
          <a:xfrm>
            <a:off x="942934" y="2067120"/>
            <a:ext cx="10058400" cy="4524315"/>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Οι εταίροι τους τελευταίους μήνες εστίασαν στην ανάπτυξη και ολοκλήρωση των Μαθησιακών Ενοτήτων του ανοικτού εκπαιδευτικού προγράμματος UPWOOD. Οι εταίροι εργάστηκαν συστηματικά με σκοπό την δημιουργία των Μαθησιακών Ενοτήτων με βάση τα μαθησιακά αποτελέσματα σύμφωνα με τους στόχους του έργου.</a:t>
            </a:r>
            <a:r>
              <a:rPr lang="en-US" b="1" dirty="0">
                <a:solidFill>
                  <a:schemeClr val="tx1">
                    <a:lumMod val="75000"/>
                    <a:lumOff val="25000"/>
                  </a:schemeClr>
                </a:solidFill>
              </a:rPr>
              <a:t> </a:t>
            </a:r>
          </a:p>
          <a:p>
            <a:pPr marL="285750" indent="-285750" algn="just">
              <a:buClr>
                <a:schemeClr val="accent5"/>
              </a:buClr>
              <a:buFont typeface="Wingdings" panose="05000000000000000000" pitchFamily="2" charset="2"/>
              <a:buChar char="v"/>
            </a:pPr>
            <a:endParaRPr lang="en-US"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Το πρόγραμμα σπουδών UPWOOD αποτελείται από τέσσερις μαθησιακές ενότητες που δημιουργήθηκαν σύμφωνα με τα κριτήρια που καθορίζονται από το ευρωπαϊκό δίκτυο ECVET και κάθε μαθησιακή ενότητα αποτελείται από διαφορετικά μαθήματα.</a:t>
            </a:r>
          </a:p>
          <a:p>
            <a:pPr marL="285750" indent="-285750" algn="just">
              <a:buClr>
                <a:schemeClr val="accent5"/>
              </a:buClr>
              <a:buFont typeface="Wingdings" panose="05000000000000000000" pitchFamily="2" charset="2"/>
              <a:buChar char="v"/>
            </a:pPr>
            <a:endParaRPr lang="en-US"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Κάθε Μαθησιακή Ενότητα αποτελείται από</a:t>
            </a:r>
            <a:r>
              <a:rPr lang="en-US" dirty="0">
                <a:solidFill>
                  <a:schemeClr val="tx1">
                    <a:lumMod val="75000"/>
                    <a:lumOff val="25000"/>
                  </a:schemeClr>
                </a:solidFill>
              </a:rPr>
              <a:t>:</a:t>
            </a:r>
          </a:p>
          <a:p>
            <a:pPr algn="just">
              <a:buClr>
                <a:schemeClr val="accent5"/>
              </a:buClr>
            </a:pPr>
            <a:endParaRPr lang="en-US" b="1" dirty="0">
              <a:solidFill>
                <a:schemeClr val="tx1">
                  <a:lumMod val="75000"/>
                  <a:lumOff val="25000"/>
                </a:schemeClr>
              </a:solidFill>
            </a:endParaRPr>
          </a:p>
          <a:p>
            <a:pPr marL="742950" lvl="1" indent="-285750" algn="just">
              <a:buClr>
                <a:schemeClr val="accent5"/>
              </a:buClr>
              <a:buFont typeface="Wingdings" panose="05000000000000000000" pitchFamily="2" charset="2"/>
              <a:buChar char="Ø"/>
            </a:pPr>
            <a:r>
              <a:rPr lang="el-GR" dirty="0">
                <a:solidFill>
                  <a:schemeClr val="tx1">
                    <a:lumMod val="75000"/>
                    <a:lumOff val="25000"/>
                  </a:schemeClr>
                </a:solidFill>
                <a:effectLst>
                  <a:outerShdw blurRad="38100" dist="38100" dir="2700000" algn="tl">
                    <a:srgbClr val="000000">
                      <a:alpha val="43137"/>
                    </a:srgbClr>
                  </a:outerShdw>
                </a:effectLst>
              </a:rPr>
              <a:t>Σημειώσεις - θεωρία</a:t>
            </a:r>
            <a:endParaRPr lang="en-US" dirty="0">
              <a:solidFill>
                <a:schemeClr val="tx1">
                  <a:lumMod val="75000"/>
                  <a:lumOff val="25000"/>
                </a:schemeClr>
              </a:solidFill>
              <a:effectLst>
                <a:outerShdw blurRad="38100" dist="38100" dir="2700000" algn="tl">
                  <a:srgbClr val="000000">
                    <a:alpha val="43137"/>
                  </a:srgbClr>
                </a:outerShdw>
              </a:effectLst>
            </a:endParaRPr>
          </a:p>
          <a:p>
            <a:pPr marL="742950" lvl="1" indent="-285750" algn="just">
              <a:buClr>
                <a:schemeClr val="accent5"/>
              </a:buClr>
              <a:buFont typeface="Wingdings" panose="05000000000000000000" pitchFamily="2" charset="2"/>
              <a:buChar char="Ø"/>
            </a:pPr>
            <a:r>
              <a:rPr lang="el-GR" dirty="0">
                <a:solidFill>
                  <a:schemeClr val="tx1">
                    <a:lumMod val="75000"/>
                    <a:lumOff val="25000"/>
                  </a:schemeClr>
                </a:solidFill>
                <a:effectLst>
                  <a:outerShdw blurRad="38100" dist="38100" dir="2700000" algn="tl">
                    <a:srgbClr val="000000">
                      <a:alpha val="43137"/>
                    </a:srgbClr>
                  </a:outerShdw>
                </a:effectLst>
              </a:rPr>
              <a:t>Διαφάνειες παρουσιάσεων</a:t>
            </a:r>
            <a:endParaRPr lang="en-US" dirty="0">
              <a:solidFill>
                <a:schemeClr val="tx1">
                  <a:lumMod val="75000"/>
                  <a:lumOff val="25000"/>
                </a:schemeClr>
              </a:solidFill>
              <a:effectLst>
                <a:outerShdw blurRad="38100" dist="38100" dir="2700000" algn="tl">
                  <a:srgbClr val="000000">
                    <a:alpha val="43137"/>
                  </a:srgbClr>
                </a:outerShdw>
              </a:effectLst>
            </a:endParaRPr>
          </a:p>
          <a:p>
            <a:pPr marL="742950" lvl="1" indent="-285750" algn="just">
              <a:buClr>
                <a:schemeClr val="accent5"/>
              </a:buClr>
              <a:buFont typeface="Wingdings" panose="05000000000000000000" pitchFamily="2" charset="2"/>
              <a:buChar char="Ø"/>
            </a:pPr>
            <a:r>
              <a:rPr lang="el-GR" dirty="0">
                <a:solidFill>
                  <a:schemeClr val="tx1">
                    <a:lumMod val="75000"/>
                    <a:lumOff val="25000"/>
                  </a:schemeClr>
                </a:solidFill>
                <a:effectLst>
                  <a:outerShdw blurRad="38100" dist="38100" dir="2700000" algn="tl">
                    <a:srgbClr val="000000">
                      <a:alpha val="43137"/>
                    </a:srgbClr>
                  </a:outerShdw>
                </a:effectLst>
              </a:rPr>
              <a:t>Υλικό αξιολόγησης όπως </a:t>
            </a:r>
            <a:r>
              <a:rPr lang="en-US" dirty="0">
                <a:solidFill>
                  <a:schemeClr val="tx1">
                    <a:lumMod val="75000"/>
                    <a:lumOff val="25000"/>
                  </a:schemeClr>
                </a:solidFill>
                <a:effectLst>
                  <a:outerShdw blurRad="38100" dist="38100" dir="2700000" algn="tl">
                    <a:srgbClr val="000000">
                      <a:alpha val="43137"/>
                    </a:srgbClr>
                  </a:outerShdw>
                </a:effectLst>
              </a:rPr>
              <a:t>FAQs, </a:t>
            </a:r>
            <a:r>
              <a:rPr lang="el-GR" dirty="0">
                <a:solidFill>
                  <a:schemeClr val="tx1">
                    <a:lumMod val="75000"/>
                    <a:lumOff val="25000"/>
                  </a:schemeClr>
                </a:solidFill>
                <a:effectLst>
                  <a:outerShdw blurRad="38100" dist="38100" dir="2700000" algn="tl">
                    <a:srgbClr val="000000">
                      <a:alpha val="43137"/>
                    </a:srgbClr>
                  </a:outerShdw>
                </a:effectLst>
              </a:rPr>
              <a:t>ερωτήσεις πολλαπλής επιλογής και μελέτες περίπτωσης.</a:t>
            </a:r>
            <a:r>
              <a:rPr lang="en-US" dirty="0">
                <a:solidFill>
                  <a:schemeClr val="tx1">
                    <a:lumMod val="75000"/>
                    <a:lumOff val="25000"/>
                  </a:schemeClr>
                </a:solidFill>
                <a:effectLst>
                  <a:outerShdw blurRad="38100" dist="38100" dir="2700000" algn="tl">
                    <a:srgbClr val="000000">
                      <a:alpha val="43137"/>
                    </a:srgbClr>
                  </a:outerShdw>
                </a:effectLst>
              </a:rPr>
              <a:t> </a:t>
            </a:r>
          </a:p>
          <a:p>
            <a:pPr marL="285750" indent="-285750" algn="just">
              <a:buClr>
                <a:schemeClr val="accent5"/>
              </a:buClr>
              <a:buFont typeface="Wingdings" panose="05000000000000000000" pitchFamily="2" charset="2"/>
              <a:buChar char="v"/>
            </a:pPr>
            <a:endParaRPr lang="en-GB" b="1" dirty="0">
              <a:solidFill>
                <a:srgbClr val="FF0000"/>
              </a:solidFill>
            </a:endParaRPr>
          </a:p>
          <a:p>
            <a:pPr marL="285750" indent="-285750" algn="just">
              <a:buClr>
                <a:schemeClr val="accent5"/>
              </a:buClr>
              <a:buFont typeface="Wingdings" panose="05000000000000000000" pitchFamily="2" charset="2"/>
              <a:buChar char="v"/>
            </a:pPr>
            <a:endParaRPr lang="en-US" b="1" dirty="0">
              <a:solidFill>
                <a:srgbClr val="FF0000"/>
              </a:solidFill>
            </a:endParaRPr>
          </a:p>
        </p:txBody>
      </p:sp>
      <p:pic>
        <p:nvPicPr>
          <p:cNvPr id="6" name="Marcador de contenido 22" descr="Libros">
            <a:extLst>
              <a:ext uri="{FF2B5EF4-FFF2-40B4-BE49-F238E27FC236}">
                <a16:creationId xmlns:a16="http://schemas.microsoft.com/office/drawing/2014/main" id="{78A8560A-938A-4672-91B0-E7BE08F2EA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3571" y="4271486"/>
            <a:ext cx="715893" cy="715893"/>
          </a:xfrm>
          <a:prstGeom prst="rect">
            <a:avLst/>
          </a:prstGeom>
        </p:spPr>
      </p:pic>
      <p:pic>
        <p:nvPicPr>
          <p:cNvPr id="7" name="Gráfico 6" descr="Lista de comprobación con relleno sólido">
            <a:extLst>
              <a:ext uri="{FF2B5EF4-FFF2-40B4-BE49-F238E27FC236}">
                <a16:creationId xmlns:a16="http://schemas.microsoft.com/office/drawing/2014/main" id="{34EFFEBE-A3B5-42E7-9CB0-33A5A885AC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68242">
            <a:off x="9684120" y="4988128"/>
            <a:ext cx="715893" cy="715893"/>
          </a:xfrm>
          <a:prstGeom prst="rect">
            <a:avLst/>
          </a:prstGeom>
        </p:spPr>
      </p:pic>
      <p:pic>
        <p:nvPicPr>
          <p:cNvPr id="11" name="Gráfico 10" descr="Presentación con elemento multimedia con relleno sólido">
            <a:extLst>
              <a:ext uri="{FF2B5EF4-FFF2-40B4-BE49-F238E27FC236}">
                <a16:creationId xmlns:a16="http://schemas.microsoft.com/office/drawing/2014/main" id="{DA54BBC3-5F0C-4954-B7AC-D7E46F9B136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934957">
            <a:off x="10363167" y="4402586"/>
            <a:ext cx="815146" cy="815146"/>
          </a:xfrm>
          <a:prstGeom prst="rect">
            <a:avLst/>
          </a:prstGeom>
        </p:spPr>
      </p:pic>
      <p:sp>
        <p:nvSpPr>
          <p:cNvPr id="13" name="Rectángulo 1">
            <a:extLst>
              <a:ext uri="{FF2B5EF4-FFF2-40B4-BE49-F238E27FC236}">
                <a16:creationId xmlns:a16="http://schemas.microsoft.com/office/drawing/2014/main" id="{B7A227C9-F884-464B-BAD7-522D41A9EBBF}"/>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el-GR" sz="2000" b="1" dirty="0">
                <a:solidFill>
                  <a:prstClr val="black">
                    <a:hueOff val="0"/>
                    <a:satOff val="0"/>
                    <a:lumOff val="0"/>
                    <a:alphaOff val="0"/>
                  </a:prstClr>
                </a:solidFill>
                <a:latin typeface="Bahnschrift SemiBold SemiConden" panose="020B0502040204020203" pitchFamily="34" charset="0"/>
              </a:rPr>
              <a:t>Ανάπτυξη εκπαιδευτικών πόρων</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16" name="Titel 1">
            <a:extLst>
              <a:ext uri="{FF2B5EF4-FFF2-40B4-BE49-F238E27FC236}">
                <a16:creationId xmlns:a16="http://schemas.microsoft.com/office/drawing/2014/main" id="{6DEB4104-3095-4AF4-A95B-503A9DA0D603}"/>
              </a:ext>
            </a:extLst>
          </p:cNvPr>
          <p:cNvSpPr txBox="1">
            <a:spLocks/>
          </p:cNvSpPr>
          <p:nvPr/>
        </p:nvSpPr>
        <p:spPr>
          <a:xfrm>
            <a:off x="1097280" y="9574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a:lstStyle>
          <a:p>
            <a:r>
              <a:rPr lang="el-GR" dirty="0"/>
              <a:t>ΠΡΟΟΔΟΣ ΔΡΑΣΤΗΡΙΟΤΗΤΑΣ</a:t>
            </a:r>
            <a:endParaRPr lang="de-DE" dirty="0"/>
          </a:p>
        </p:txBody>
      </p:sp>
    </p:spTree>
    <p:extLst>
      <p:ext uri="{BB962C8B-B14F-4D97-AF65-F5344CB8AC3E}">
        <p14:creationId xmlns:p14="http://schemas.microsoft.com/office/powerpoint/2010/main" val="69139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a:extLst>
              <a:ext uri="{FF2B5EF4-FFF2-40B4-BE49-F238E27FC236}">
                <a16:creationId xmlns:a16="http://schemas.microsoft.com/office/drawing/2014/main" id="{2A79BC93-F6E2-4A0C-A795-89AF6B34F862}"/>
              </a:ext>
            </a:extLst>
          </p:cNvPr>
          <p:cNvGraphicFramePr/>
          <p:nvPr>
            <p:extLst>
              <p:ext uri="{D42A27DB-BD31-4B8C-83A1-F6EECF244321}">
                <p14:modId xmlns:p14="http://schemas.microsoft.com/office/powerpoint/2010/main" val="1875924860"/>
              </p:ext>
            </p:extLst>
          </p:nvPr>
        </p:nvGraphicFramePr>
        <p:xfrm>
          <a:off x="265432" y="1378319"/>
          <a:ext cx="11722096" cy="625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el-GR" dirty="0"/>
              <a:t>ΕΡΕΥΝΗΤΙΚΕΣ ΔΡΑΣΤΗΡΙΟΤΗΤΕΣ</a:t>
            </a:r>
            <a:endParaRPr lang="de-DE" b="1"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707886"/>
          </a:xfrm>
          <a:prstGeom prst="rect">
            <a:avLst/>
          </a:prstGeom>
        </p:spPr>
        <p:txBody>
          <a:bodyPr wrap="square">
            <a:spAutoFit/>
          </a:bodyPr>
          <a:lstStyle/>
          <a:p>
            <a:pPr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el-GR" sz="2000" b="1" dirty="0">
                <a:solidFill>
                  <a:prstClr val="black">
                    <a:hueOff val="0"/>
                    <a:satOff val="0"/>
                    <a:lumOff val="0"/>
                    <a:alphaOff val="0"/>
                  </a:prstClr>
                </a:solidFill>
                <a:latin typeface="Bahnschrift SemiBold SemiConden" panose="020B0502040204020203" pitchFamily="34" charset="0"/>
              </a:rPr>
              <a:t>Ανάπτυξη εκπαιδευτικών πόρων</a:t>
            </a:r>
            <a:endParaRPr lang="es-ES" sz="2000" b="1" dirty="0">
              <a:solidFill>
                <a:prstClr val="black">
                  <a:hueOff val="0"/>
                  <a:satOff val="0"/>
                  <a:lumOff val="0"/>
                  <a:alphaOff val="0"/>
                </a:prstClr>
              </a:solidFill>
              <a:latin typeface="Bahnschrift SemiBold SemiConden" panose="020B0502040204020203" pitchFamily="34" charset="0"/>
            </a:endParaRPr>
          </a:p>
          <a:p>
            <a:pPr lvl="0" algn="just">
              <a:buClr>
                <a:srgbClr val="00B050"/>
              </a:buClr>
            </a:pPr>
            <a:endParaRPr lang="es-ES" sz="2000" b="1" dirty="0">
              <a:solidFill>
                <a:prstClr val="black">
                  <a:hueOff val="0"/>
                  <a:satOff val="0"/>
                  <a:lumOff val="0"/>
                  <a:alphaOff val="0"/>
                </a:prstClr>
              </a:solidFill>
              <a:latin typeface="Bahnschrift SemiBold SemiConden" panose="020B0502040204020203" pitchFamily="34" charset="0"/>
            </a:endParaRPr>
          </a:p>
        </p:txBody>
      </p:sp>
      <p:pic>
        <p:nvPicPr>
          <p:cNvPr id="14" name="Imagen 13">
            <a:extLst>
              <a:ext uri="{FF2B5EF4-FFF2-40B4-BE49-F238E27FC236}">
                <a16:creationId xmlns:a16="http://schemas.microsoft.com/office/drawing/2014/main" id="{798DE4A2-91A0-4A72-BE80-3EDE4DF2D3A2}"/>
              </a:ext>
            </a:extLst>
          </p:cNvPr>
          <p:cNvPicPr>
            <a:picLocks noChangeAspect="1"/>
          </p:cNvPicPr>
          <p:nvPr/>
        </p:nvPicPr>
        <p:blipFill>
          <a:blip r:embed="rId8"/>
          <a:stretch>
            <a:fillRect/>
          </a:stretch>
        </p:blipFill>
        <p:spPr>
          <a:xfrm rot="21208548">
            <a:off x="359615" y="2913358"/>
            <a:ext cx="2949445" cy="2329346"/>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id="{D098564A-C580-49AB-8911-B12EE80CA4B0}"/>
              </a:ext>
            </a:extLst>
          </p:cNvPr>
          <p:cNvSpPr txBox="1"/>
          <p:nvPr/>
        </p:nvSpPr>
        <p:spPr>
          <a:xfrm>
            <a:off x="265432" y="2587128"/>
            <a:ext cx="2139945" cy="307777"/>
          </a:xfrm>
          <a:prstGeom prst="rect">
            <a:avLst/>
          </a:prstGeom>
          <a:noFill/>
        </p:spPr>
        <p:txBody>
          <a:bodyPr wrap="none" rtlCol="0">
            <a:spAutoFit/>
          </a:bodyPr>
          <a:lstStyle/>
          <a:p>
            <a:r>
              <a:rPr lang="el-GR" sz="1400" b="1" i="1" dirty="0"/>
              <a:t>Παράδειγμα σημειώσεων</a:t>
            </a:r>
            <a:endParaRPr lang="en-GB" b="1" i="1" dirty="0"/>
          </a:p>
        </p:txBody>
      </p:sp>
      <p:pic>
        <p:nvPicPr>
          <p:cNvPr id="17" name="Imagen 16">
            <a:extLst>
              <a:ext uri="{FF2B5EF4-FFF2-40B4-BE49-F238E27FC236}">
                <a16:creationId xmlns:a16="http://schemas.microsoft.com/office/drawing/2014/main" id="{2CE31E36-E0F1-433B-B859-30DFCD432A8D}"/>
              </a:ext>
            </a:extLst>
          </p:cNvPr>
          <p:cNvPicPr>
            <a:picLocks noChangeAspect="1"/>
          </p:cNvPicPr>
          <p:nvPr/>
        </p:nvPicPr>
        <p:blipFill rotWithShape="1">
          <a:blip r:embed="rId9"/>
          <a:srcRect l="2238" r="20708"/>
          <a:stretch/>
        </p:blipFill>
        <p:spPr>
          <a:xfrm rot="20717717">
            <a:off x="3996547" y="4397025"/>
            <a:ext cx="1996712" cy="1186073"/>
          </a:xfrm>
          <a:prstGeom prst="rect">
            <a:avLst/>
          </a:prstGeom>
          <a:ln>
            <a:noFill/>
          </a:ln>
          <a:effectLst>
            <a:outerShdw blurRad="292100" dist="139700" dir="2700000" algn="tl" rotWithShape="0">
              <a:srgbClr val="333333">
                <a:alpha val="65000"/>
              </a:srgbClr>
            </a:outerShdw>
          </a:effectLst>
        </p:spPr>
      </p:pic>
      <p:pic>
        <p:nvPicPr>
          <p:cNvPr id="23" name="Imagen 22">
            <a:extLst>
              <a:ext uri="{FF2B5EF4-FFF2-40B4-BE49-F238E27FC236}">
                <a16:creationId xmlns:a16="http://schemas.microsoft.com/office/drawing/2014/main" id="{F51DAED5-2A3F-43C1-8E27-D83EB60B6419}"/>
              </a:ext>
            </a:extLst>
          </p:cNvPr>
          <p:cNvPicPr>
            <a:picLocks noChangeAspect="1"/>
          </p:cNvPicPr>
          <p:nvPr/>
        </p:nvPicPr>
        <p:blipFill>
          <a:blip r:embed="rId10"/>
          <a:stretch>
            <a:fillRect/>
          </a:stretch>
        </p:blipFill>
        <p:spPr>
          <a:xfrm>
            <a:off x="3923420" y="3479180"/>
            <a:ext cx="2296330" cy="729144"/>
          </a:xfrm>
          <a:prstGeom prst="rect">
            <a:avLst/>
          </a:prstGeom>
          <a:ln>
            <a:noFill/>
          </a:ln>
          <a:effectLst>
            <a:outerShdw blurRad="292100" dist="139700" dir="2700000" algn="tl" rotWithShape="0">
              <a:srgbClr val="333333">
                <a:alpha val="65000"/>
              </a:srgbClr>
            </a:outerShdw>
          </a:effectLst>
        </p:spPr>
      </p:pic>
      <p:sp>
        <p:nvSpPr>
          <p:cNvPr id="21" name="CuadroTexto 20">
            <a:extLst>
              <a:ext uri="{FF2B5EF4-FFF2-40B4-BE49-F238E27FC236}">
                <a16:creationId xmlns:a16="http://schemas.microsoft.com/office/drawing/2014/main" id="{14165788-53DD-448F-AD69-1D7D2CA661ED}"/>
              </a:ext>
            </a:extLst>
          </p:cNvPr>
          <p:cNvSpPr txBox="1"/>
          <p:nvPr/>
        </p:nvSpPr>
        <p:spPr>
          <a:xfrm>
            <a:off x="3923420" y="5949280"/>
            <a:ext cx="4271749" cy="307777"/>
          </a:xfrm>
          <a:prstGeom prst="rect">
            <a:avLst/>
          </a:prstGeom>
          <a:noFill/>
        </p:spPr>
        <p:txBody>
          <a:bodyPr wrap="square" rtlCol="0">
            <a:spAutoFit/>
          </a:bodyPr>
          <a:lstStyle/>
          <a:p>
            <a:pPr algn="ctr">
              <a:spcBef>
                <a:spcPts val="1200"/>
              </a:spcBef>
            </a:pPr>
            <a:r>
              <a:rPr lang="el-GR" sz="1400" b="1" i="1" dirty="0"/>
              <a:t>Παράδειγμα ύλικού εκπαίδευσης και αξιολόγησης </a:t>
            </a:r>
            <a:endParaRPr lang="en-GB" sz="1400" b="1" i="1" dirty="0"/>
          </a:p>
        </p:txBody>
      </p:sp>
      <p:pic>
        <p:nvPicPr>
          <p:cNvPr id="25" name="Imagen 24">
            <a:extLst>
              <a:ext uri="{FF2B5EF4-FFF2-40B4-BE49-F238E27FC236}">
                <a16:creationId xmlns:a16="http://schemas.microsoft.com/office/drawing/2014/main" id="{0EC749BE-2A53-4438-87BF-131F396A2003}"/>
              </a:ext>
            </a:extLst>
          </p:cNvPr>
          <p:cNvPicPr>
            <a:picLocks noChangeAspect="1"/>
          </p:cNvPicPr>
          <p:nvPr/>
        </p:nvPicPr>
        <p:blipFill>
          <a:blip r:embed="rId11"/>
          <a:stretch>
            <a:fillRect/>
          </a:stretch>
        </p:blipFill>
        <p:spPr>
          <a:xfrm>
            <a:off x="5249102" y="4990061"/>
            <a:ext cx="2747131" cy="1000611"/>
          </a:xfrm>
          <a:prstGeom prst="rect">
            <a:avLst/>
          </a:prstGeom>
          <a:ln>
            <a:noFill/>
          </a:ln>
          <a:effectLst>
            <a:outerShdw blurRad="292100" dist="139700" dir="2700000" algn="tl" rotWithShape="0">
              <a:srgbClr val="333333">
                <a:alpha val="65000"/>
              </a:srgbClr>
            </a:outerShdw>
          </a:effectLst>
        </p:spPr>
      </p:pic>
      <p:pic>
        <p:nvPicPr>
          <p:cNvPr id="19" name="Imagen 18">
            <a:extLst>
              <a:ext uri="{FF2B5EF4-FFF2-40B4-BE49-F238E27FC236}">
                <a16:creationId xmlns:a16="http://schemas.microsoft.com/office/drawing/2014/main" id="{D0C0AC2E-1534-4FCC-A626-DB3F6B766E58}"/>
              </a:ext>
            </a:extLst>
          </p:cNvPr>
          <p:cNvPicPr>
            <a:picLocks noChangeAspect="1"/>
          </p:cNvPicPr>
          <p:nvPr/>
        </p:nvPicPr>
        <p:blipFill rotWithShape="1">
          <a:blip r:embed="rId12"/>
          <a:srcRect r="6077"/>
          <a:stretch/>
        </p:blipFill>
        <p:spPr>
          <a:xfrm rot="385451">
            <a:off x="5865377" y="3850956"/>
            <a:ext cx="2354462" cy="1147762"/>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42F56543-CB50-4F2D-80FF-97ABDA9BD34A}"/>
              </a:ext>
            </a:extLst>
          </p:cNvPr>
          <p:cNvSpPr txBox="1"/>
          <p:nvPr/>
        </p:nvSpPr>
        <p:spPr>
          <a:xfrm>
            <a:off x="9607852" y="2666725"/>
            <a:ext cx="2270031" cy="307777"/>
          </a:xfrm>
          <a:prstGeom prst="rect">
            <a:avLst/>
          </a:prstGeom>
          <a:noFill/>
        </p:spPr>
        <p:txBody>
          <a:bodyPr wrap="square" rtlCol="0">
            <a:spAutoFit/>
          </a:bodyPr>
          <a:lstStyle/>
          <a:p>
            <a:pPr algn="ctr">
              <a:spcBef>
                <a:spcPts val="1200"/>
              </a:spcBef>
            </a:pPr>
            <a:r>
              <a:rPr lang="el-GR" sz="1400" b="1" i="1" dirty="0"/>
              <a:t>Παράδειγμα διαφανειών </a:t>
            </a:r>
            <a:r>
              <a:rPr lang="es-ES" sz="1400" b="1" i="1" dirty="0"/>
              <a:t>PPT</a:t>
            </a:r>
            <a:endParaRPr lang="en-GB" sz="1400" b="1" i="1" dirty="0"/>
          </a:p>
        </p:txBody>
      </p:sp>
      <p:pic>
        <p:nvPicPr>
          <p:cNvPr id="27" name="Imagen 26">
            <a:extLst>
              <a:ext uri="{FF2B5EF4-FFF2-40B4-BE49-F238E27FC236}">
                <a16:creationId xmlns:a16="http://schemas.microsoft.com/office/drawing/2014/main" id="{D40C8511-3BFA-4EB5-9D85-1626B09281FE}"/>
              </a:ext>
            </a:extLst>
          </p:cNvPr>
          <p:cNvPicPr>
            <a:picLocks noChangeAspect="1"/>
          </p:cNvPicPr>
          <p:nvPr/>
        </p:nvPicPr>
        <p:blipFill>
          <a:blip r:embed="rId13"/>
          <a:stretch>
            <a:fillRect/>
          </a:stretch>
        </p:blipFill>
        <p:spPr>
          <a:xfrm>
            <a:off x="8702434" y="3152974"/>
            <a:ext cx="3040036" cy="1850113"/>
          </a:xfrm>
          <a:prstGeom prst="rect">
            <a:avLst/>
          </a:prstGeom>
          <a:ln>
            <a:noFill/>
          </a:ln>
          <a:effectLst>
            <a:outerShdw blurRad="292100" dist="139700" dir="2700000" algn="tl" rotWithShape="0">
              <a:srgbClr val="333333">
                <a:alpha val="65000"/>
              </a:srgbClr>
            </a:outerShdw>
          </a:effectLst>
        </p:spPr>
      </p:pic>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rPr>
              <a:t>ΜΕ1: Ιδιότητες ξύλου και εφαρμογές στην κατασκευή</a:t>
            </a:r>
          </a:p>
        </p:txBody>
      </p:sp>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22452" y="1384554"/>
            <a:ext cx="1655431" cy="144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0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hat are the advantages of cross laminated timber compared to glulam and  solid wood?">
            <a:extLst>
              <a:ext uri="{FF2B5EF4-FFF2-40B4-BE49-F238E27FC236}">
                <a16:creationId xmlns:a16="http://schemas.microsoft.com/office/drawing/2014/main" id="{EC52F774-705C-4C65-888B-44DAC799E2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808" y="5759729"/>
            <a:ext cx="1928011" cy="5989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Kuva 17">
            <a:extLst>
              <a:ext uri="{FF2B5EF4-FFF2-40B4-BE49-F238E27FC236}">
                <a16:creationId xmlns:a16="http://schemas.microsoft.com/office/drawing/2014/main" id="{14008A1F-D831-469F-A712-C1FEBD82F3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966" y="4136297"/>
            <a:ext cx="1782218" cy="1571524"/>
          </a:xfrm>
          <a:prstGeom prst="rect">
            <a:avLst/>
          </a:prstGeom>
          <a:noFill/>
          <a:ln>
            <a:noFill/>
          </a:ln>
          <a:effectLst>
            <a:outerShdw blurRad="63500" sx="102000" sy="102000" algn="ctr" rotWithShape="0">
              <a:prstClr val="black">
                <a:alpha val="40000"/>
              </a:prstClr>
            </a:outerShdw>
          </a:effectLst>
        </p:spPr>
      </p:pic>
      <p:pic>
        <p:nvPicPr>
          <p:cNvPr id="35" name="Kuva 11">
            <a:extLst>
              <a:ext uri="{FF2B5EF4-FFF2-40B4-BE49-F238E27FC236}">
                <a16:creationId xmlns:a16="http://schemas.microsoft.com/office/drawing/2014/main" id="{4B046D1E-F23A-49A6-AC05-F7A7D8694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239" y="2962230"/>
            <a:ext cx="973532" cy="973532"/>
          </a:xfrm>
          <a:prstGeom prst="rect">
            <a:avLst/>
          </a:prstGeom>
          <a:effectLst>
            <a:outerShdw blurRad="63500" sx="102000" sy="102000" algn="ctr" rotWithShape="0">
              <a:prstClr val="black">
                <a:alpha val="40000"/>
              </a:prstClr>
            </a:outerShdw>
          </a:effectLst>
        </p:spPr>
      </p:pic>
      <p:pic>
        <p:nvPicPr>
          <p:cNvPr id="34"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54764" y="2431253"/>
            <a:ext cx="1593889" cy="930097"/>
          </a:xfrm>
          <a:prstGeom prst="rect">
            <a:avLst/>
          </a:prstGeom>
          <a:effectLst>
            <a:outerShdw blurRad="63500" sx="102000" sy="102000" algn="ctr" rotWithShape="0">
              <a:prstClr val="black">
                <a:alpha val="40000"/>
              </a:prstClr>
            </a:outerShdw>
          </a:effectLst>
        </p:spPr>
      </p:pic>
      <p:graphicFrame>
        <p:nvGraphicFramePr>
          <p:cNvPr id="3" name="Diagrama 2">
            <a:extLst>
              <a:ext uri="{FF2B5EF4-FFF2-40B4-BE49-F238E27FC236}">
                <a16:creationId xmlns:a16="http://schemas.microsoft.com/office/drawing/2014/main" id="{5574950C-D2E2-4CE4-B6B4-7902EB67CE40}"/>
              </a:ext>
            </a:extLst>
          </p:cNvPr>
          <p:cNvGraphicFramePr/>
          <p:nvPr>
            <p:extLst>
              <p:ext uri="{D42A27DB-BD31-4B8C-83A1-F6EECF244321}">
                <p14:modId xmlns:p14="http://schemas.microsoft.com/office/powerpoint/2010/main" val="1120833861"/>
              </p:ext>
            </p:extLst>
          </p:nvPr>
        </p:nvGraphicFramePr>
        <p:xfrm>
          <a:off x="564249" y="2321905"/>
          <a:ext cx="11124462" cy="4536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Estructuras de madera, cubiertas de madera, maderas estructurales, calculo  de estructuras de madera… | Cerchas de madera, Estructuras de madera,  Cubiertas de madera">
            <a:extLst>
              <a:ext uri="{FF2B5EF4-FFF2-40B4-BE49-F238E27FC236}">
                <a16:creationId xmlns:a16="http://schemas.microsoft.com/office/drawing/2014/main" id="{355453FC-5893-4719-B42A-65210F4326E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889846">
            <a:off x="10436626" y="3224581"/>
            <a:ext cx="1637512" cy="9005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9498E53-9626-4102-BDAE-39DE62520C16}"/>
              </a:ext>
            </a:extLst>
          </p:cNvPr>
          <p:cNvPicPr>
            <a:picLocks noChangeAspect="1"/>
          </p:cNvPicPr>
          <p:nvPr/>
        </p:nvPicPr>
        <p:blipFill>
          <a:blip r:embed="rId13"/>
          <a:stretch>
            <a:fillRect/>
          </a:stretch>
        </p:blipFill>
        <p:spPr>
          <a:xfrm>
            <a:off x="9405989" y="5434374"/>
            <a:ext cx="1251947" cy="950030"/>
          </a:xfrm>
          <a:prstGeom prst="rect">
            <a:avLst/>
          </a:prstGeom>
          <a:effectLst>
            <a:outerShdw blurRad="63500" sx="102000" sy="102000" algn="ctr" rotWithShape="0">
              <a:prstClr val="black">
                <a:alpha val="40000"/>
              </a:prstClr>
            </a:outerShdw>
          </a:effectLst>
        </p:spPr>
      </p:pic>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el-GR" dirty="0"/>
              <a:t>ΕΡΕΥΝΗΤΙΚΕΣ ΔΡΑΣΤΗΡΙΟΤΗΤΕΣ</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el-GR" sz="2000" b="1" dirty="0">
                <a:solidFill>
                  <a:prstClr val="black">
                    <a:hueOff val="0"/>
                    <a:satOff val="0"/>
                    <a:lumOff val="0"/>
                    <a:alphaOff val="0"/>
                  </a:prstClr>
                </a:solidFill>
                <a:latin typeface="Bahnschrift SemiBold SemiConden" panose="020B0502040204020203" pitchFamily="34" charset="0"/>
              </a:rPr>
              <a:t>Ανάπτυξη εκπαιδευτικών πόρων</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7" name="Rectángulo 6">
            <a:extLst>
              <a:ext uri="{FF2B5EF4-FFF2-40B4-BE49-F238E27FC236}">
                <a16:creationId xmlns:a16="http://schemas.microsoft.com/office/drawing/2014/main" id="{780B1E14-AE68-436B-9E7E-AF590CA00F69}"/>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endParaRPr>
          </a:p>
          <a:p>
            <a:pPr algn="ctr"/>
            <a:r>
              <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rPr>
              <a:t>ΜΕ2:</a:t>
            </a:r>
            <a:r>
              <a:rPr lang="en-US" sz="1800" kern="1000" dirty="0">
                <a:solidFill>
                  <a:srgbClr val="FFFFFF"/>
                </a:solidFill>
                <a:effectLst/>
                <a:latin typeface="Verdana" panose="020B0604030504040204" pitchFamily="34" charset="0"/>
                <a:ea typeface="Calibri" panose="020F0502020204030204" pitchFamily="34" charset="0"/>
                <a:cs typeface="Angsana New" panose="02020603050405020304" pitchFamily="18" charset="-34"/>
              </a:rPr>
              <a:t> </a:t>
            </a:r>
            <a:r>
              <a:rPr lang="en-US" sz="2000" b="1" dirty="0">
                <a:solidFill>
                  <a:schemeClr val="bg1"/>
                </a:solidFill>
                <a:effectLst>
                  <a:outerShdw blurRad="38100" dist="38100" dir="2700000" algn="tl">
                    <a:srgbClr val="000000">
                      <a:alpha val="43137"/>
                    </a:srgbClr>
                  </a:outerShdw>
                </a:effectLst>
                <a:ea typeface="Adobe Heiti Std R" panose="020B0400000000000000" pitchFamily="34" charset="-128"/>
              </a:rPr>
              <a:t>Α</a:t>
            </a:r>
            <a:r>
              <a:rPr lang="el-GR"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πόδοση</a:t>
            </a:r>
            <a:r>
              <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rPr>
              <a:t> και </a:t>
            </a:r>
            <a:r>
              <a:rPr lang="el-GR" sz="2000" b="1" dirty="0" err="1">
                <a:solidFill>
                  <a:schemeClr val="bg1"/>
                </a:solidFill>
                <a:effectLst>
                  <a:outerShdw blurRad="38100" dist="38100" dir="2700000" algn="tl">
                    <a:srgbClr val="000000">
                      <a:alpha val="43137"/>
                    </a:srgbClr>
                  </a:outerShdw>
                </a:effectLst>
                <a:ea typeface="Adobe Heiti Std R" panose="020B0400000000000000" pitchFamily="34" charset="-128"/>
              </a:rPr>
              <a:t>Ανθετικότητα</a:t>
            </a:r>
            <a:r>
              <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rPr>
              <a:t> Ξύλινων Κατασκευών</a:t>
            </a:r>
            <a:endParaRPr lang="en-GB" sz="2000" b="1" dirty="0">
              <a:solidFill>
                <a:schemeClr val="bg1"/>
              </a:solidFill>
              <a:effectLst>
                <a:outerShdw blurRad="38100" dist="38100" dir="2700000" algn="tl">
                  <a:srgbClr val="000000">
                    <a:alpha val="43137"/>
                  </a:srgbClr>
                </a:outerShdw>
              </a:effectLst>
              <a:ea typeface="Adobe Heiti Std R" panose="020B0400000000000000" pitchFamily="34" charset="-128"/>
            </a:endParaRPr>
          </a:p>
          <a:p>
            <a:pPr lvl="0" algn="ctr">
              <a:spcAft>
                <a:spcPts val="0"/>
              </a:spcAft>
            </a:pPr>
            <a:endPar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endParaRPr>
          </a:p>
        </p:txBody>
      </p:sp>
      <p:pic>
        <p:nvPicPr>
          <p:cNvPr id="16" name="Picture 2" descr="Terian Le Compte - Structural Models">
            <a:extLst>
              <a:ext uri="{FF2B5EF4-FFF2-40B4-BE49-F238E27FC236}">
                <a16:creationId xmlns:a16="http://schemas.microsoft.com/office/drawing/2014/main" id="{1EE4E17F-7B5B-4535-AD0D-DD81813F505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21969" y="990992"/>
            <a:ext cx="973532" cy="13445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Elipse 17" descr="Insignia 1 con relleno sólido">
            <a:extLst>
              <a:ext uri="{FF2B5EF4-FFF2-40B4-BE49-F238E27FC236}">
                <a16:creationId xmlns:a16="http://schemas.microsoft.com/office/drawing/2014/main" id="{BE7B7689-8409-4C16-8601-78F0925DC0E3}"/>
              </a:ext>
            </a:extLst>
          </p:cNvPr>
          <p:cNvSpPr/>
          <p:nvPr/>
        </p:nvSpPr>
        <p:spPr>
          <a:xfrm>
            <a:off x="1461387" y="3810681"/>
            <a:ext cx="563929" cy="556812"/>
          </a:xfrm>
          <a:prstGeom prst="ellipse">
            <a:avLst/>
          </a:prstGeom>
          <a:blipFill>
            <a:blip r:embed="rId15">
              <a:extLst>
                <a:ext uri="{96DAC541-7B7A-43D3-8B79-37D633B846F1}">
                  <asvg:svgBlip xmlns:asvg="http://schemas.microsoft.com/office/drawing/2016/SVG/main" r:embed="rId16"/>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0" name="Elipse 19" descr="Insignia con relleno sólido">
            <a:extLst>
              <a:ext uri="{FF2B5EF4-FFF2-40B4-BE49-F238E27FC236}">
                <a16:creationId xmlns:a16="http://schemas.microsoft.com/office/drawing/2014/main" id="{B39AFCE9-2A14-49B0-A6D3-E5E6B66F92DF}"/>
              </a:ext>
            </a:extLst>
          </p:cNvPr>
          <p:cNvSpPr/>
          <p:nvPr/>
        </p:nvSpPr>
        <p:spPr>
          <a:xfrm>
            <a:off x="2936169" y="5887655"/>
            <a:ext cx="558671" cy="556811"/>
          </a:xfrm>
          <a:prstGeom prst="ellipse">
            <a:avLst/>
          </a:prstGeom>
          <a: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22" name="Elipse 21" descr="Insignia 3 con relleno sólido">
            <a:extLst>
              <a:ext uri="{FF2B5EF4-FFF2-40B4-BE49-F238E27FC236}">
                <a16:creationId xmlns:a16="http://schemas.microsoft.com/office/drawing/2014/main" id="{018192F8-14FB-4E6D-B5AB-DDE3A02BE71B}"/>
              </a:ext>
            </a:extLst>
          </p:cNvPr>
          <p:cNvSpPr/>
          <p:nvPr/>
        </p:nvSpPr>
        <p:spPr>
          <a:xfrm>
            <a:off x="6126480" y="5893548"/>
            <a:ext cx="563929" cy="556812"/>
          </a:xfrm>
          <a:prstGeom prst="ellipse">
            <a:avLst/>
          </a:prstGeom>
          <a: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4" name="Elipse 23" descr="Insignia 4 con relleno sólido">
            <a:extLst>
              <a:ext uri="{FF2B5EF4-FFF2-40B4-BE49-F238E27FC236}">
                <a16:creationId xmlns:a16="http://schemas.microsoft.com/office/drawing/2014/main" id="{1E3770F1-5897-40C2-9C26-CD6D8BACE74E}"/>
              </a:ext>
            </a:extLst>
          </p:cNvPr>
          <p:cNvSpPr/>
          <p:nvPr/>
        </p:nvSpPr>
        <p:spPr>
          <a:xfrm>
            <a:off x="4963119" y="3850823"/>
            <a:ext cx="558672" cy="556812"/>
          </a:xfrm>
          <a:prstGeom prst="ellipse">
            <a:avLst/>
          </a:prstGeom>
          <a: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9" name="Elipse 28" descr="Insignia 5 con relleno sólido">
            <a:extLst>
              <a:ext uri="{FF2B5EF4-FFF2-40B4-BE49-F238E27FC236}">
                <a16:creationId xmlns:a16="http://schemas.microsoft.com/office/drawing/2014/main" id="{B746D1C1-A77E-47E6-968E-929CDB01FA6F}"/>
              </a:ext>
            </a:extLst>
          </p:cNvPr>
          <p:cNvSpPr/>
          <p:nvPr/>
        </p:nvSpPr>
        <p:spPr>
          <a:xfrm>
            <a:off x="7814162" y="3657356"/>
            <a:ext cx="563929" cy="556812"/>
          </a:xfrm>
          <a:prstGeom prst="ellipse">
            <a:avLst/>
          </a:prstGeom>
          <a: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0" name="Elipse 29" descr="Insignia 6 con relleno sólido">
            <a:extLst>
              <a:ext uri="{FF2B5EF4-FFF2-40B4-BE49-F238E27FC236}">
                <a16:creationId xmlns:a16="http://schemas.microsoft.com/office/drawing/2014/main" id="{FF8501C5-3860-49CB-B66A-37DF3D56B2E5}"/>
              </a:ext>
            </a:extLst>
          </p:cNvPr>
          <p:cNvSpPr/>
          <p:nvPr/>
        </p:nvSpPr>
        <p:spPr>
          <a:xfrm>
            <a:off x="8378091" y="5909389"/>
            <a:ext cx="563929" cy="556812"/>
          </a:xfrm>
          <a:prstGeom prst="ellipse">
            <a:avLst/>
          </a:prstGeom>
          <a: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1" name="Elipse 30" descr="Insignia 7 con relleno sólido">
            <a:extLst>
              <a:ext uri="{FF2B5EF4-FFF2-40B4-BE49-F238E27FC236}">
                <a16:creationId xmlns:a16="http://schemas.microsoft.com/office/drawing/2014/main" id="{095917E7-26F7-4C4C-BDEB-FB6621FBC2FA}"/>
              </a:ext>
            </a:extLst>
          </p:cNvPr>
          <p:cNvSpPr/>
          <p:nvPr/>
        </p:nvSpPr>
        <p:spPr>
          <a:xfrm>
            <a:off x="10454618" y="4793256"/>
            <a:ext cx="566307" cy="571500"/>
          </a:xfrm>
          <a:prstGeom prst="ellipse">
            <a:avLst/>
          </a:prstGeom>
          <a: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5393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4C67F4C-C5F4-4404-B21C-2069B47009A1}"/>
              </a:ext>
            </a:extLst>
          </p:cNvPr>
          <p:cNvGraphicFramePr/>
          <p:nvPr>
            <p:extLst>
              <p:ext uri="{D42A27DB-BD31-4B8C-83A1-F6EECF244321}">
                <p14:modId xmlns:p14="http://schemas.microsoft.com/office/powerpoint/2010/main" val="2194656369"/>
              </p:ext>
            </p:extLst>
          </p:nvPr>
        </p:nvGraphicFramePr>
        <p:xfrm>
          <a:off x="300446" y="2340722"/>
          <a:ext cx="11388265" cy="451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l-GR" sz="2000" b="1" dirty="0">
                <a:solidFill>
                  <a:schemeClr val="bg1"/>
                </a:solidFill>
                <a:effectLst>
                  <a:outerShdw blurRad="38100" dist="38100" dir="2700000" algn="tl">
                    <a:srgbClr val="000000">
                      <a:alpha val="43137"/>
                    </a:srgbClr>
                  </a:outerShdw>
                </a:effectLst>
                <a:ea typeface="Adobe Heiti Std R" panose="020B0400000000000000" pitchFamily="34" charset="-128"/>
              </a:rPr>
              <a:t>ΜΕ3: Επιτόπια συναρμολόγηση και διαχείριση ξύλου </a:t>
            </a:r>
          </a:p>
        </p:txBody>
      </p:sp>
      <p:sp>
        <p:nvSpPr>
          <p:cNvPr id="8" name="Elipse 7" descr="Insignia 1 con relleno sólido">
            <a:extLst>
              <a:ext uri="{FF2B5EF4-FFF2-40B4-BE49-F238E27FC236}">
                <a16:creationId xmlns:a16="http://schemas.microsoft.com/office/drawing/2014/main" id="{24628048-475E-4E10-8E74-495A9CFB4AE6}"/>
              </a:ext>
            </a:extLst>
          </p:cNvPr>
          <p:cNvSpPr/>
          <p:nvPr/>
        </p:nvSpPr>
        <p:spPr>
          <a:xfrm>
            <a:off x="914321" y="2512733"/>
            <a:ext cx="566307" cy="571500"/>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9" name="Elipse 8" descr="Insignia con relleno sólido">
            <a:extLst>
              <a:ext uri="{FF2B5EF4-FFF2-40B4-BE49-F238E27FC236}">
                <a16:creationId xmlns:a16="http://schemas.microsoft.com/office/drawing/2014/main" id="{D1BE3A51-8D08-48AA-A9B8-281D030DA7E4}"/>
              </a:ext>
            </a:extLst>
          </p:cNvPr>
          <p:cNvSpPr/>
          <p:nvPr/>
        </p:nvSpPr>
        <p:spPr>
          <a:xfrm>
            <a:off x="2732768" y="3760085"/>
            <a:ext cx="563929" cy="556812"/>
          </a:xfrm>
          <a:prstGeom prst="ellipse">
            <a:avLst/>
          </a:prstGeom>
          <a: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10" name="Elipse 9" descr="Insignia 3 con relleno sólido">
            <a:extLst>
              <a:ext uri="{FF2B5EF4-FFF2-40B4-BE49-F238E27FC236}">
                <a16:creationId xmlns:a16="http://schemas.microsoft.com/office/drawing/2014/main" id="{88FC0F70-4CCF-4872-9BBA-BA599564B737}"/>
              </a:ext>
            </a:extLst>
          </p:cNvPr>
          <p:cNvSpPr/>
          <p:nvPr/>
        </p:nvSpPr>
        <p:spPr>
          <a:xfrm>
            <a:off x="4656604" y="4471647"/>
            <a:ext cx="563929" cy="556812"/>
          </a:xfrm>
          <a:prstGeom prst="ellipse">
            <a:avLst/>
          </a:prstGeom>
          <a: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11" name="Elipse 10" descr="Insignia 4 con relleno sólido">
            <a:extLst>
              <a:ext uri="{FF2B5EF4-FFF2-40B4-BE49-F238E27FC236}">
                <a16:creationId xmlns:a16="http://schemas.microsoft.com/office/drawing/2014/main" id="{5E7C4E60-37D5-4CF8-BE22-BB5C785581E5}"/>
              </a:ext>
            </a:extLst>
          </p:cNvPr>
          <p:cNvSpPr/>
          <p:nvPr/>
        </p:nvSpPr>
        <p:spPr>
          <a:xfrm>
            <a:off x="5534186" y="2393669"/>
            <a:ext cx="563929" cy="551141"/>
          </a:xfrm>
          <a:prstGeom prst="ellipse">
            <a:avLst/>
          </a:prstGeom>
          <a: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txBody>
          <a:bodyPr/>
          <a:lstStyle/>
          <a:p>
            <a:endParaRPr lang="es-ES"/>
          </a:p>
        </p:txBody>
      </p:sp>
      <p:sp>
        <p:nvSpPr>
          <p:cNvPr id="12" name="Elipse 11" descr="Insignia 5 con relleno sólido">
            <a:extLst>
              <a:ext uri="{FF2B5EF4-FFF2-40B4-BE49-F238E27FC236}">
                <a16:creationId xmlns:a16="http://schemas.microsoft.com/office/drawing/2014/main" id="{57E6157D-19D4-4508-AEFA-1237D68FD996}"/>
              </a:ext>
            </a:extLst>
          </p:cNvPr>
          <p:cNvSpPr/>
          <p:nvPr/>
        </p:nvSpPr>
        <p:spPr>
          <a:xfrm>
            <a:off x="7493448" y="2798483"/>
            <a:ext cx="563929" cy="556812"/>
          </a:xfrm>
          <a:prstGeom prst="ellipse">
            <a:avLst/>
          </a:prstGeom>
          <a: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3" name="Elipse 12" descr="Insignia 6 con relleno sólido">
            <a:extLst>
              <a:ext uri="{FF2B5EF4-FFF2-40B4-BE49-F238E27FC236}">
                <a16:creationId xmlns:a16="http://schemas.microsoft.com/office/drawing/2014/main" id="{083D7792-B120-41D4-8609-5428CBA37645}"/>
              </a:ext>
            </a:extLst>
          </p:cNvPr>
          <p:cNvSpPr/>
          <p:nvPr/>
        </p:nvSpPr>
        <p:spPr>
          <a:xfrm>
            <a:off x="8911579" y="4091461"/>
            <a:ext cx="563929" cy="556812"/>
          </a:xfrm>
          <a:prstGeom prst="ellipse">
            <a:avLst/>
          </a:prstGeom>
          <a: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4" name="Elipse 13" descr="Insignia 7 con relleno sólido">
            <a:extLst>
              <a:ext uri="{FF2B5EF4-FFF2-40B4-BE49-F238E27FC236}">
                <a16:creationId xmlns:a16="http://schemas.microsoft.com/office/drawing/2014/main" id="{B3335A32-5341-4ED1-8627-E30323F6CAB5}"/>
              </a:ext>
            </a:extLst>
          </p:cNvPr>
          <p:cNvSpPr/>
          <p:nvPr/>
        </p:nvSpPr>
        <p:spPr>
          <a:xfrm>
            <a:off x="10811156" y="4720558"/>
            <a:ext cx="566307" cy="571500"/>
          </a:xfrm>
          <a:prstGeom prst="ellipse">
            <a:avLst/>
          </a:prstGeom>
          <a: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el-GR" dirty="0"/>
              <a:t>ΕΡΕΥΝΗΤΙΚΕΣ ΔΡΑΣΤΗΡΙΟΤΗΤΕΣ</a:t>
            </a:r>
            <a:endParaRPr lang="de-DE" dirty="0"/>
          </a:p>
        </p:txBody>
      </p:sp>
      <p:sp>
        <p:nvSpPr>
          <p:cNvPr id="18" name="Rectángulo 1">
            <a:extLst>
              <a:ext uri="{FF2B5EF4-FFF2-40B4-BE49-F238E27FC236}">
                <a16:creationId xmlns:a16="http://schemas.microsoft.com/office/drawing/2014/main" id="{DEAF8D8F-DFAB-44F3-A2B1-42226A9AECF1}"/>
              </a:ext>
            </a:extLst>
          </p:cNvPr>
          <p:cNvSpPr/>
          <p:nvPr/>
        </p:nvSpPr>
        <p:spPr>
          <a:xfrm>
            <a:off x="1097280" y="1378319"/>
            <a:ext cx="6952528" cy="400110"/>
          </a:xfrm>
          <a:prstGeom prst="rect">
            <a:avLst/>
          </a:prstGeom>
        </p:spPr>
        <p:txBody>
          <a:bodyPr wrap="square">
            <a:spAutoFit/>
          </a:bodyPr>
          <a:lstStyle/>
          <a:p>
            <a:pPr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O2-T2 </a:t>
            </a:r>
            <a:r>
              <a:rPr lang="el-GR" sz="2000" b="1" dirty="0">
                <a:solidFill>
                  <a:prstClr val="black">
                    <a:hueOff val="0"/>
                    <a:satOff val="0"/>
                    <a:lumOff val="0"/>
                    <a:alphaOff val="0"/>
                  </a:prstClr>
                </a:solidFill>
                <a:latin typeface="Bahnschrift SemiBold SemiConden" panose="020B0502040204020203" pitchFamily="34" charset="0"/>
              </a:rPr>
              <a:t>Ανάπτυξη εκπαιδευτικών πόρων</a:t>
            </a:r>
            <a:endParaRPr lang="es-ES" sz="2000" b="1" dirty="0">
              <a:solidFill>
                <a:prstClr val="black">
                  <a:hueOff val="0"/>
                  <a:satOff val="0"/>
                  <a:lumOff val="0"/>
                  <a:alphaOff val="0"/>
                </a:prstClr>
              </a:solidFill>
              <a:latin typeface="Bahnschrift SemiBold SemiConden" panose="020B0502040204020203" pitchFamily="34" charset="0"/>
            </a:endParaRPr>
          </a:p>
        </p:txBody>
      </p:sp>
      <p:pic>
        <p:nvPicPr>
          <p:cNvPr id="1026" name="Picture 2">
            <a:extLst>
              <a:ext uri="{FF2B5EF4-FFF2-40B4-BE49-F238E27FC236}">
                <a16:creationId xmlns:a16="http://schemas.microsoft.com/office/drawing/2014/main" id="{E86882C7-8F8C-44F3-B6CF-474966C7425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6069" y="4750053"/>
            <a:ext cx="1856192" cy="13921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onstr. en madriers Constr. en préfabriqué Statica Escalera Herraje  Visualización Conector metálico volver | siguiente Pagina 1/3 Tutorial  video Descargar la documentación Construcción de maderos La tradición en la  construcción en madera Es muy ...">
            <a:extLst>
              <a:ext uri="{FF2B5EF4-FFF2-40B4-BE49-F238E27FC236}">
                <a16:creationId xmlns:a16="http://schemas.microsoft.com/office/drawing/2014/main" id="{625640BF-E15A-458A-B18B-792536B9687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616135" y="1234433"/>
            <a:ext cx="1195021" cy="113128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7F983621-56E7-4CF6-82DB-5BFCE682B42B}"/>
              </a:ext>
            </a:extLst>
          </p:cNvPr>
          <p:cNvPicPr>
            <a:picLocks noChangeAspect="1"/>
          </p:cNvPicPr>
          <p:nvPr/>
        </p:nvPicPr>
        <p:blipFill>
          <a:blip r:embed="rId23">
            <a:clrChange>
              <a:clrFrom>
                <a:srgbClr val="FFFFFF"/>
              </a:clrFrom>
              <a:clrTo>
                <a:srgbClr val="FFFFFF">
                  <a:alpha val="0"/>
                </a:srgbClr>
              </a:clrTo>
            </a:clrChange>
          </a:blip>
          <a:stretch>
            <a:fillRect/>
          </a:stretch>
        </p:blipFill>
        <p:spPr>
          <a:xfrm rot="5400000">
            <a:off x="3286283" y="1949415"/>
            <a:ext cx="1510557" cy="2357943"/>
          </a:xfrm>
          <a:prstGeom prst="rect">
            <a:avLst/>
          </a:prstGeom>
        </p:spPr>
      </p:pic>
      <p:pic>
        <p:nvPicPr>
          <p:cNvPr id="33" name="Imagen 32" descr="Imagen que contiene Icono&#10;&#10;Descripción generada automáticamente">
            <a:extLst>
              <a:ext uri="{FF2B5EF4-FFF2-40B4-BE49-F238E27FC236}">
                <a16:creationId xmlns:a16="http://schemas.microsoft.com/office/drawing/2014/main" id="{C54C7DFD-EBF3-49FC-B4DB-8EB4DCD3162D}"/>
              </a:ext>
            </a:extLst>
          </p:cNvPr>
          <p:cNvPicPr>
            <a:picLocks noChangeAspect="1"/>
          </p:cNvPicPr>
          <p:nvPr/>
        </p:nvPicPr>
        <p:blipFill>
          <a:blip r:embed="rId24" cstate="print">
            <a:extLst>
              <a:ext uri="{BEBA8EAE-BF5A-486C-A8C5-ECC9F3942E4B}">
                <a14:imgProps xmlns:a14="http://schemas.microsoft.com/office/drawing/2010/main">
                  <a14:imgLayer r:embed="rId25">
                    <a14:imgEffect>
                      <a14:saturation sat="33000"/>
                    </a14:imgEffect>
                  </a14:imgLayer>
                </a14:imgProps>
              </a:ext>
              <a:ext uri="{28A0092B-C50C-407E-A947-70E740481C1C}">
                <a14:useLocalDpi xmlns:a14="http://schemas.microsoft.com/office/drawing/2010/main" val="0"/>
              </a:ext>
            </a:extLst>
          </a:blip>
          <a:stretch>
            <a:fillRect/>
          </a:stretch>
        </p:blipFill>
        <p:spPr>
          <a:xfrm>
            <a:off x="9317368" y="2626274"/>
            <a:ext cx="1870911" cy="1690623"/>
          </a:xfrm>
          <a:prstGeom prst="rect">
            <a:avLst/>
          </a:prstGeom>
        </p:spPr>
      </p:pic>
      <p:pic>
        <p:nvPicPr>
          <p:cNvPr id="34" name="Imagen 33">
            <a:extLst>
              <a:ext uri="{FF2B5EF4-FFF2-40B4-BE49-F238E27FC236}">
                <a16:creationId xmlns:a16="http://schemas.microsoft.com/office/drawing/2014/main" id="{6A55FE83-87D6-4B07-B24F-E8B09BA60D75}"/>
              </a:ext>
            </a:extLst>
          </p:cNvPr>
          <p:cNvPicPr>
            <a:picLocks noChangeAspect="1"/>
          </p:cNvPicPr>
          <p:nvPr/>
        </p:nvPicPr>
        <p:blipFill>
          <a:blip r:embed="rId26"/>
          <a:stretch>
            <a:fillRect/>
          </a:stretch>
        </p:blipFill>
        <p:spPr>
          <a:xfrm>
            <a:off x="6618402" y="4369867"/>
            <a:ext cx="1319349" cy="1798228"/>
          </a:xfrm>
          <a:prstGeom prst="rect">
            <a:avLst/>
          </a:prstGeom>
        </p:spPr>
      </p:pic>
    </p:spTree>
    <p:extLst>
      <p:ext uri="{BB962C8B-B14F-4D97-AF65-F5344CB8AC3E}">
        <p14:creationId xmlns:p14="http://schemas.microsoft.com/office/powerpoint/2010/main" val="260786899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972</Words>
  <Application>Microsoft Office PowerPoint</Application>
  <PresentationFormat>Widescreen</PresentationFormat>
  <Paragraphs>122</Paragraphs>
  <Slides>12</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Arial</vt:lpstr>
      <vt:lpstr>Arial Narrow</vt:lpstr>
      <vt:lpstr>Arial Unicode MS</vt:lpstr>
      <vt:lpstr>Bahnschrift</vt:lpstr>
      <vt:lpstr>Bahnschrift Light SemiCondensed</vt:lpstr>
      <vt:lpstr>Bahnschrift SemiBold SemiConden</vt:lpstr>
      <vt:lpstr>Calibri</vt:lpstr>
      <vt:lpstr>Calibri Light</vt:lpstr>
      <vt:lpstr>Speak Pro</vt:lpstr>
      <vt:lpstr>Verdana</vt:lpstr>
      <vt:lpstr>Wingdings</vt:lpstr>
      <vt:lpstr>RetrospectVTI</vt:lpstr>
      <vt:lpstr>Custom Design</vt:lpstr>
      <vt:lpstr>Ενίσχυση δεξιοτήτων των τεχνιτών οικοδομικών εργασιών στις μεθόδους ξύλινων κατασκευών για ενεργειακά αποδοτικά κτίρια</vt:lpstr>
      <vt:lpstr>ΣΚΟΠΟΣ</vt:lpstr>
      <vt:lpstr>ΣΕ ΠΟΙΟΥΣ ΑΠΕΥΘΥΝΕΤΑΙ</vt:lpstr>
      <vt:lpstr>Η ΚΟΙΝΟΠΡΑΞΙΑ</vt:lpstr>
      <vt:lpstr>3η  ΔΙΑΔΙΚΤΥΑΚΗ ΣΥΝΑΝΤΗΣΗ </vt:lpstr>
      <vt:lpstr>PowerPoint Presentation</vt:lpstr>
      <vt:lpstr>ΕΡΕΥΝΗΤΙΚΕΣ ΔΡΑΣΤΗΡΙΟΤΗΤΕΣ</vt:lpstr>
      <vt:lpstr>ΕΡΕΥΝΗΤΙΚΕΣ ΔΡΑΣΤΗΡΙΟΤΗΤΕΣ</vt:lpstr>
      <vt:lpstr>ΕΡΕΥΝΗΤΙΚΕΣ ΔΡΑΣΤΗΡΙΟΤΗΤΕΣ</vt:lpstr>
      <vt:lpstr>ΕΡΕΥΝΗΤΙΚΕΣ ΔΡΑΣΤΗΡΙΟΤΗΤΕΣ</vt:lpstr>
      <vt:lpstr>ΕΡΕΥΝΗΤΙΚΕΣ ΔΡΑΣΤΗΡΙΟΤΗΤΕΣ</vt:lpstr>
      <vt:lpstr>                                                                                                                                                                                                   Υπεύθυνη Επικοινωνίας: Μαρία Παυλοπούλου             Email: pavlopoulou@exelia.gr                                                                                                    linkedin.com/company/upwoodeu/                                                                                                                                                                                                facebook.com/upwoodproject                                            twitter.com/upwoodeu                            upwood2019@gmail.com                                               instagram.com/upwoodproject/?hl=ru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2021-05-05T20:14:40Z</dcterms:modified>
</cp:coreProperties>
</file>