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1" r:id="rId5"/>
    <p:sldId id="260" r:id="rId6"/>
    <p:sldId id="265" r:id="rId7"/>
    <p:sldId id="266"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D82"/>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4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PERFORMANCE AND DURABILITY </a:t>
            </a:r>
            <a:r>
              <a:rPr lang="en-US" sz="1600" spc="80">
                <a:solidFill>
                  <a:srgbClr val="52584D"/>
                </a:solidFill>
                <a:latin typeface="Glacial Indifference"/>
              </a:rPr>
              <a:t>OF WOODEN </a:t>
            </a:r>
            <a:r>
              <a:rPr lang="en-US" sz="1600" spc="80" dirty="0">
                <a:solidFill>
                  <a:srgbClr val="52584D"/>
                </a:solidFill>
                <a:latin typeface="Glacial Indifference"/>
              </a:rPr>
              <a:t>STRUCTURES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ulko, rakennus, tie, katu&#10;&#10;Kuvaus luotu automaattisesti">
            <a:extLst>
              <a:ext uri="{FF2B5EF4-FFF2-40B4-BE49-F238E27FC236}">
                <a16:creationId xmlns:a16="http://schemas.microsoft.com/office/drawing/2014/main" id="{39B66B76-F41D-46E6-9EB8-BE1E01B8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8" y="-114300"/>
            <a:ext cx="14592000" cy="109440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en-US" sz="5400" spc="92" dirty="0">
                  <a:solidFill>
                    <a:srgbClr val="FEFFF8"/>
                  </a:solidFill>
                  <a:latin typeface="League Spartan"/>
                </a:rPr>
                <a:t>PERFORMANCE AND DURABILITY OF WOODEN STRUCTURES</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03-1/ LU2: </a:t>
              </a:r>
              <a:r>
                <a:rPr lang="fi-FI" sz="2400" spc="150" dirty="0">
                  <a:solidFill>
                    <a:srgbClr val="FEFFF8"/>
                  </a:solidFill>
                  <a:latin typeface="Glacial Indifference Bold"/>
                </a:rPr>
                <a:t>TIMBER CONSTRUCTION, RENOVATION AND DECONSTRUCTION</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
        <p:nvSpPr>
          <p:cNvPr id="2" name="Suorakulmio 1">
            <a:extLst>
              <a:ext uri="{FF2B5EF4-FFF2-40B4-BE49-F238E27FC236}">
                <a16:creationId xmlns:a16="http://schemas.microsoft.com/office/drawing/2014/main" id="{27E6D473-E6AF-4B8F-8124-FBB796220E40}"/>
              </a:ext>
            </a:extLst>
          </p:cNvPr>
          <p:cNvSpPr/>
          <p:nvPr/>
        </p:nvSpPr>
        <p:spPr>
          <a:xfrm rot="243973">
            <a:off x="15621103" y="9587197"/>
            <a:ext cx="684841" cy="146805"/>
          </a:xfrm>
          <a:prstGeom prst="rect">
            <a:avLst/>
          </a:prstGeom>
          <a:solidFill>
            <a:srgbClr val="7A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8" y="1694973"/>
              <a:ext cx="10198556"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PRESENTATION OVERVIEW</a:t>
              </a:r>
            </a:p>
          </p:txBody>
        </p:sp>
        <p:sp>
          <p:nvSpPr>
            <p:cNvPr id="6" name="TextBox 6"/>
            <p:cNvSpPr txBox="1"/>
            <p:nvPr/>
          </p:nvSpPr>
          <p:spPr>
            <a:xfrm>
              <a:off x="979528" y="7276623"/>
              <a:ext cx="9214823" cy="3445388"/>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Introduction</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Environmental aspects</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Benefits</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Durability of wood structure</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EN &amp; Eurocode standards</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Frequently asked questions</a:t>
              </a:r>
            </a:p>
          </p:txBody>
        </p:sp>
        <p:sp>
          <p:nvSpPr>
            <p:cNvPr id="7" name="TextBox 7"/>
            <p:cNvSpPr txBox="1"/>
            <p:nvPr/>
          </p:nvSpPr>
          <p:spPr>
            <a:xfrm>
              <a:off x="1027100" y="6249407"/>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1" name="Kuva 10" descr="Kuva, joka sisältää kohteen rakennus, sisä, pöytä, puinen&#10;&#10;Kuvaus luotu automaattisesti">
            <a:extLst>
              <a:ext uri="{FF2B5EF4-FFF2-40B4-BE49-F238E27FC236}">
                <a16:creationId xmlns:a16="http://schemas.microsoft.com/office/drawing/2014/main" id="{FF7CCC37-A0DF-4A36-8DD7-150B5F593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08762" y="1137938"/>
            <a:ext cx="9103500" cy="6827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8769" y="1083579"/>
            <a:ext cx="7533372" cy="69442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The basic function of a load-bearing timber structure is to transfer the unladen load, payload, snow load and wind load to the foundation of the building.</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joining methods used in wooden structures must be determined in accordance with the above-mentioned loads, and the joining methods are therefore of key technical and architectural importance.</a:t>
            </a: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In wooden joints, two or more structural parts are connected to each other in such a way that, under the action of an external force, the joint resists the parts coming apart or sliding relative to each other.</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3346" y="957263"/>
            <a:ext cx="6914273" cy="3816429"/>
            <a:chOff x="-2479" y="-95249"/>
            <a:chExt cx="9219030" cy="5088574"/>
          </a:xfrm>
        </p:grpSpPr>
        <p:sp>
          <p:nvSpPr>
            <p:cNvPr id="8" name="TextBox 8"/>
            <p:cNvSpPr txBox="1"/>
            <p:nvPr/>
          </p:nvSpPr>
          <p:spPr>
            <a:xfrm>
              <a:off x="0" y="-95249"/>
              <a:ext cx="9216551" cy="1395254"/>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Introduction</a:t>
              </a:r>
            </a:p>
          </p:txBody>
        </p:sp>
        <p:sp>
          <p:nvSpPr>
            <p:cNvPr id="9" name="TextBox 9"/>
            <p:cNvSpPr txBox="1"/>
            <p:nvPr/>
          </p:nvSpPr>
          <p:spPr>
            <a:xfrm>
              <a:off x="-2479" y="4172587"/>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6363319" y="419100"/>
            <a:ext cx="11696081" cy="9726685"/>
            <a:chOff x="-134181" y="-3114570"/>
            <a:chExt cx="13634511" cy="5252531"/>
          </a:xfrm>
        </p:grpSpPr>
        <p:sp>
          <p:nvSpPr>
            <p:cNvPr id="5" name="TextBox 5"/>
            <p:cNvSpPr txBox="1"/>
            <p:nvPr/>
          </p:nvSpPr>
          <p:spPr>
            <a:xfrm>
              <a:off x="0" y="-3114570"/>
              <a:ext cx="13500330" cy="565091"/>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Environmental aspects</a:t>
              </a:r>
            </a:p>
          </p:txBody>
        </p:sp>
        <p:sp>
          <p:nvSpPr>
            <p:cNvPr id="6" name="TextBox 6"/>
            <p:cNvSpPr txBox="1"/>
            <p:nvPr/>
          </p:nvSpPr>
          <p:spPr>
            <a:xfrm>
              <a:off x="-134181" y="-2318361"/>
              <a:ext cx="13634511" cy="4456322"/>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As a natural material, wood has a strength that depends on moisture and stress time, so the strength of wood is greatest when dry and with a short-term load.</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Wood has good construction technical properties and the versatility of wood as a building material is well illustrated by the fact that it can be used as both a load-bearing and surface-forming material, but the wood material also acts as a thermal insulator.</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The wooden surface is felt to be pleasant and warm. Wood as a building material is light and easy to work with.</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Many wood structures are more economical than massive structures made of other materials, and no substances that are hazardous to health evaporate from the wood.</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Wood is a clean, renewable natural product whose by-products during production, but also the construction waste at the end of its life cycle, return to their environment without polluting nature.</a:t>
              </a:r>
              <a:endParaRPr lang="fi-FI" sz="2400" spc="120" dirty="0">
                <a:solidFill>
                  <a:srgbClr val="456A2C"/>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4</a:t>
            </a:fld>
            <a:endParaRPr lang="en-US" sz="2400" spc="120" dirty="0">
              <a:solidFill>
                <a:srgbClr val="1E4D65"/>
              </a:solidFill>
              <a:latin typeface="Glacial Indifference"/>
            </a:endParaRPr>
          </a:p>
        </p:txBody>
      </p:sp>
      <p:pic>
        <p:nvPicPr>
          <p:cNvPr id="7" name="Kuva 6" descr="Kuva, joka sisältää kohteen sisä, lattia, rakennus, sisäkatto&#10;&#10;Kuvaus luotu automaattisesti">
            <a:extLst>
              <a:ext uri="{FF2B5EF4-FFF2-40B4-BE49-F238E27FC236}">
                <a16:creationId xmlns:a16="http://schemas.microsoft.com/office/drawing/2014/main" id="{46AA6495-7E43-4577-8B5D-960D8E48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89499"/>
            <a:ext cx="5525119" cy="370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n-US" sz="5000" spc="100" dirty="0">
                <a:solidFill>
                  <a:srgbClr val="456A2C"/>
                </a:solidFill>
                <a:latin typeface="League Spartan"/>
              </a:rPr>
              <a:t>Benefits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ENVIRONMENT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Wood is an easy-to-process material with waste and side streams that can be further processed.</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incorporation of wood material by different methods brings speed to the production process.</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EFFICIENCY</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processing of raw wood material has a long history. Based on its expertise, more efficient new technology processing solutions can be created.</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competitiveness of wood in the cost comparison has remained fairly good. Wood structures use wood produced nearby, which reduces transport costs.</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3543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Durability of wood structure</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943100"/>
            <a:ext cx="16268700" cy="76200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524000" y="2208579"/>
            <a:ext cx="15735300" cy="6124754"/>
          </a:xfrm>
          <a:prstGeom prst="rect">
            <a:avLst/>
          </a:prstGeom>
          <a:noFill/>
        </p:spPr>
        <p:txBody>
          <a:bodyPr wrap="square" rtlCol="0">
            <a:spAutoFit/>
          </a:bodyPr>
          <a:lstStyle/>
          <a:p>
            <a:pPr marL="457200" indent="-457200">
              <a:buFont typeface="Arial" panose="020B0604020202020204" pitchFamily="34" charset="0"/>
              <a:buChar char="•"/>
            </a:pPr>
            <a:r>
              <a:rPr lang="en-US" sz="2800" spc="120" dirty="0">
                <a:solidFill>
                  <a:srgbClr val="456A2C"/>
                </a:solidFill>
                <a:latin typeface="Glacial Indifference"/>
              </a:rPr>
              <a:t>The wooden structure, when protected and installed correctly, has good durability and service life.</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n-US" sz="2800" spc="120" dirty="0">
                <a:solidFill>
                  <a:srgbClr val="456A2C"/>
                </a:solidFill>
                <a:latin typeface="Glacial Indifference"/>
              </a:rPr>
              <a:t>It is possible to protect against water by protecting the wooden structure, for example with a waterproof roof, so that the wood material cannot get wet, at the same time this reduces damage to biological factors, because dry wood is more resistant to exposure.</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n-US" sz="2800" spc="120" dirty="0">
                <a:solidFill>
                  <a:srgbClr val="456A2C"/>
                </a:solidFill>
                <a:latin typeface="Glacial Indifference"/>
              </a:rPr>
              <a:t>The wooden structure should also be protected from weather conditions such as sunshine, wind or rain.</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n-US" sz="2800" spc="120" dirty="0">
                <a:solidFill>
                  <a:srgbClr val="456A2C"/>
                </a:solidFill>
                <a:latin typeface="Glacial Indifference"/>
              </a:rPr>
              <a:t>The durability of a wooden structure can be significantly affected by choosing the right type of wood for the right target. For example, spruce is suitable for exterior cladding, or larch for easily wet areas such as patios or exterior stairs, but poorly indoors due to numerous resin pockets.</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179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62687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EN &amp; Eurocode standards</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002009"/>
            <a:ext cx="16268700" cy="7027691"/>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028700" y="2267540"/>
            <a:ext cx="16040100" cy="3853171"/>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n-US" sz="2400" spc="120" dirty="0">
                <a:solidFill>
                  <a:srgbClr val="456A2C"/>
                </a:solidFill>
                <a:latin typeface="Glacial Indifference" panose="020B0604020202020204" charset="0"/>
              </a:rPr>
              <a:t>Timber structures are designed in accordance with standard EN 1990: 2002 so that the relevant national basic requirements are also met.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dirty="0">
                <a:solidFill>
                  <a:srgbClr val="456A2C"/>
                </a:solidFill>
                <a:latin typeface="Glacial Indifference" panose="020B0604020202020204" charset="0"/>
              </a:rPr>
              <a:t>The basic requirements are considered to be met when using the limit state dimensioning and the partial safety factor method according to the national annex of Eurocode 0.</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n-US" sz="2400" dirty="0">
                <a:solidFill>
                  <a:srgbClr val="456A2C"/>
                </a:solidFill>
                <a:latin typeface="Glacial Indifference" panose="020B0604020202020204" charset="0"/>
              </a:rPr>
              <a:t>The loads and their combinations are determined according to Eurocode 1 and its national annex.</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n-US" sz="2400" dirty="0">
                <a:solidFill>
                  <a:srgbClr val="456A2C"/>
                </a:solidFill>
                <a:latin typeface="Glacial Indifference" panose="020B0604020202020204" charset="0"/>
              </a:rPr>
              <a:t>For durability, serviceability and shelf life, Eurocode 5 and its national annex shall be followed.</a:t>
            </a:r>
            <a:endParaRPr lang="fi-FI" sz="2400" dirty="0">
              <a:solidFill>
                <a:srgbClr val="456A2C"/>
              </a:solidFill>
              <a:latin typeface="Glacial Indifference" panose="020B0604020202020204" charset="0"/>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7</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3745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626</Words>
  <Application>Microsoft Office PowerPoint</Application>
  <PresentationFormat>Mukautettu</PresentationFormat>
  <Paragraphs>57</Paragraphs>
  <Slides>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7</vt:i4>
      </vt:variant>
    </vt:vector>
  </HeadingPairs>
  <TitlesOfParts>
    <vt:vector size="13" baseType="lpstr">
      <vt:lpstr>Arial</vt:lpstr>
      <vt:lpstr>League Spartan</vt:lpstr>
      <vt:lpstr>Glacial Indifference Bold</vt:lpstr>
      <vt:lpstr>Calibri</vt:lpstr>
      <vt:lpstr>Glacial Indifference</vt:lpstr>
      <vt:lpstr>Office Theme</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39</cp:revision>
  <dcterms:created xsi:type="dcterms:W3CDTF">2006-08-16T00:00:00Z</dcterms:created>
  <dcterms:modified xsi:type="dcterms:W3CDTF">2021-02-15T15:44:00Z</dcterms:modified>
  <dc:identifier>DAD7Xzioke4</dc:identifier>
</cp:coreProperties>
</file>