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0" r:id="rId5"/>
  </p:sldIdLst>
  <p:sldSz cx="18288000" cy="10287000"/>
  <p:notesSz cx="6858000" cy="9144000"/>
  <p:embeddedFontLst>
    <p:embeddedFont>
      <p:font typeface="Glacial Indifferenc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eague Spartan" panose="020B0604020202020204" charset="-7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3A3ED-6765-462F-ABE4-0B3BED83981E}" v="2" dt="2020-12-15T16:08:1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ulko, tie, rekka, perävaunu&#10;&#10;Kuvaus luotu automaattisesti">
            <a:extLst>
              <a:ext uri="{FF2B5EF4-FFF2-40B4-BE49-F238E27FC236}">
                <a16:creationId xmlns:a16="http://schemas.microsoft.com/office/drawing/2014/main" id="{7BF05D58-9592-4125-9B1D-BDC9DF53A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82128"/>
            <a:ext cx="19800000" cy="1485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7958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lv-LV" sz="6000" b="1" dirty="0">
                  <a:solidFill>
                    <a:srgbClr val="FEFFF8"/>
                  </a:solidFill>
                  <a:latin typeface="GloS"/>
                </a:rPr>
                <a:t>VADLĪNIJAS TRANSPORTĒŠANAI UN UZGLABĀŠANAI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dirty="0">
                  <a:solidFill>
                    <a:srgbClr val="FEFFF8"/>
                  </a:solidFill>
                  <a:latin typeface="GloS"/>
                </a:rPr>
                <a:t>02-3/ LU3: KOKA KONSTRUKCIJU MONTĀŽAS VADĪBA OBJEKTĀ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ulko, rekka, kuljetus, tie&#10;&#10;Kuvaus luotu automaattisesti">
            <a:extLst>
              <a:ext uri="{FF2B5EF4-FFF2-40B4-BE49-F238E27FC236}">
                <a16:creationId xmlns:a16="http://schemas.microsoft.com/office/drawing/2014/main" id="{1B454BC7-787F-4909-AA10-73CFCDD2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9"/>
          <a:stretch/>
        </p:blipFill>
        <p:spPr>
          <a:xfrm>
            <a:off x="6211549" y="577974"/>
            <a:ext cx="12076451" cy="829932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dirty="0">
                  <a:solidFill>
                    <a:srgbClr val="456A2C"/>
                  </a:solidFill>
                  <a:latin typeface="GloS"/>
                </a:rPr>
                <a:t>PREZENTĀCIJAS </a:t>
              </a:r>
              <a:r>
                <a:rPr lang="lv-LV" sz="6200" b="1" dirty="0" smtClean="0">
                  <a:solidFill>
                    <a:srgbClr val="456A2C"/>
                  </a:solidFill>
                  <a:latin typeface="GloS"/>
                </a:rPr>
                <a:t>SATURS</a:t>
              </a:r>
              <a:endParaRPr lang="lv-LV" sz="6200" b="1" dirty="0">
                <a:solidFill>
                  <a:srgbClr val="456A2C"/>
                </a:solidFill>
                <a:latin typeface="Glo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116271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Aizsardzība un uzglabāšana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visos posmos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Ieguvumi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595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b="1" dirty="0">
                  <a:solidFill>
                    <a:srgbClr val="456A2C"/>
                  </a:solidFill>
                  <a:latin typeface="GloS"/>
                </a:rPr>
                <a:t>Apskatītās tēmas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2937088D-86F1-4A73-9793-AFE3C2077EF4}"/>
              </a:ext>
            </a:extLst>
          </p:cNvPr>
          <p:cNvSpPr txBox="1"/>
          <p:nvPr/>
        </p:nvSpPr>
        <p:spPr>
          <a:xfrm>
            <a:off x="9651560" y="9596088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>
                <a:solidFill>
                  <a:srgbClr val="456A2C"/>
                </a:solidFill>
                <a:latin typeface="Glacial Indifference"/>
              </a:rPr>
              <a:t>VADLĪNIJAS KONSTRUKCIJU TRANSPORTĒŠANAI UN UZGLABĀŠANAI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45028" y="419100"/>
            <a:ext cx="7114272" cy="741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</a:rPr>
              <a:t>Kokmateriālu aizsardzība uzglabāšanas, transportēšanas un pagaidu uzglabāšanas laikā ir svarīga, jo kokmateriāliem ir tendence </a:t>
            </a:r>
            <a:r>
              <a:rPr lang="lv-LV" sz="2400" dirty="0" smtClean="0">
                <a:solidFill>
                  <a:srgbClr val="456A2C"/>
                </a:solidFill>
              </a:rPr>
              <a:t>ieņemt </a:t>
            </a:r>
            <a:r>
              <a:rPr lang="lv-LV" sz="2400" dirty="0">
                <a:solidFill>
                  <a:srgbClr val="456A2C"/>
                </a:solidFill>
              </a:rPr>
              <a:t>līdzsvara mitrumu atkarībā no apkārtējiem apstākļiem</a:t>
            </a:r>
            <a:r>
              <a:rPr lang="lv-LV" sz="2400" dirty="0" smtClean="0">
                <a:solidFill>
                  <a:srgbClr val="456A2C"/>
                </a:solidFill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</a:rPr>
              <a:t>Slikti piestiprināts vai caurs lietus </a:t>
            </a:r>
            <a:r>
              <a:rPr lang="lv-LV" sz="2400" dirty="0" smtClean="0">
                <a:solidFill>
                  <a:srgbClr val="456A2C"/>
                </a:solidFill>
              </a:rPr>
              <a:t>aizsargpārklājs </a:t>
            </a:r>
            <a:r>
              <a:rPr lang="lv-LV" sz="2400" dirty="0">
                <a:solidFill>
                  <a:srgbClr val="456A2C"/>
                </a:solidFill>
              </a:rPr>
              <a:t>var būt par iemeslu, lai </a:t>
            </a:r>
            <a:r>
              <a:rPr lang="lv-LV" sz="2400" dirty="0" smtClean="0">
                <a:solidFill>
                  <a:srgbClr val="456A2C"/>
                </a:solidFill>
              </a:rPr>
              <a:t>it kā aizsargātā kokmateriālu </a:t>
            </a:r>
            <a:r>
              <a:rPr lang="lv-LV" sz="2400" dirty="0">
                <a:solidFill>
                  <a:srgbClr val="456A2C"/>
                </a:solidFill>
              </a:rPr>
              <a:t>virsma samitrinātos, un vēlāk mitrums nonāktu </a:t>
            </a:r>
            <a:r>
              <a:rPr lang="lv-LV" sz="2400" dirty="0" smtClean="0">
                <a:solidFill>
                  <a:srgbClr val="456A2C"/>
                </a:solidFill>
              </a:rPr>
              <a:t>kokmateriālos dziļāk</a:t>
            </a:r>
            <a:r>
              <a:rPr lang="lv-LV" sz="2400" dirty="0">
                <a:solidFill>
                  <a:srgbClr val="456A2C"/>
                </a:solidFill>
              </a:rPr>
              <a:t>. </a:t>
            </a:r>
            <a:endParaRPr lang="lv-LV" sz="2400" dirty="0" smtClean="0">
              <a:solidFill>
                <a:srgbClr val="456A2C"/>
              </a:solidFill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lv-LV" sz="2400" dirty="0">
              <a:solidFill>
                <a:srgbClr val="456A2C"/>
              </a:solidFill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rgbClr val="456A2C"/>
                </a:solidFill>
              </a:rPr>
              <a:t>Slīpa </a:t>
            </a:r>
            <a:r>
              <a:rPr lang="lv-LV" sz="2400" dirty="0">
                <a:solidFill>
                  <a:srgbClr val="456A2C"/>
                </a:solidFill>
              </a:rPr>
              <a:t>pamatne var radīt materiālos savērpumu un pēc šī fakta konstatēšanas radušās deformācijas materiālos var būt </a:t>
            </a:r>
            <a:r>
              <a:rPr lang="lv-LV" sz="2400" dirty="0" smtClean="0">
                <a:solidFill>
                  <a:srgbClr val="456A2C"/>
                </a:solidFill>
              </a:rPr>
              <a:t>neatgriezeniskas.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lv-LV" sz="2400" dirty="0" smtClean="0">
              <a:solidFill>
                <a:srgbClr val="456A2C"/>
              </a:solidFill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 smtClean="0">
                <a:solidFill>
                  <a:srgbClr val="456A2C"/>
                </a:solidFill>
              </a:rPr>
              <a:t>Jāatceras </a:t>
            </a:r>
            <a:r>
              <a:rPr lang="lv-LV" sz="2400" dirty="0">
                <a:solidFill>
                  <a:srgbClr val="456A2C"/>
                </a:solidFill>
              </a:rPr>
              <a:t>arī, ka kokmateriāliem virsma ir viegli absorbējoša, tāpēc netīrs vai iekrāsojies ūdens var iekrāsot kokmateriāla virsmu un ne tikai. </a:t>
            </a:r>
            <a:endParaRPr lang="lv-LV" sz="240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231654"/>
            <a:chOff x="0" y="-95249"/>
            <a:chExt cx="9216551" cy="4308873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430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dirty="0">
                  <a:solidFill>
                    <a:schemeClr val="bg1"/>
                  </a:solidFill>
                  <a:latin typeface="GloS"/>
                </a:rPr>
                <a:t>Aizsardzība un uzglabāšana </a:t>
              </a:r>
              <a:r>
                <a:rPr lang="lv-LV" sz="6200" b="1" dirty="0" smtClean="0">
                  <a:solidFill>
                    <a:schemeClr val="bg1"/>
                  </a:solidFill>
                  <a:latin typeface="GloS"/>
                </a:rPr>
                <a:t>visos posmos</a:t>
              </a:r>
              <a:endParaRPr lang="lv-LV" sz="6200" b="1" dirty="0">
                <a:solidFill>
                  <a:schemeClr val="bg1"/>
                </a:solidFill>
                <a:latin typeface="Glo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smtClean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09FED48-1034-4F6E-94FB-8960AB946A1C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dirty="0">
                <a:solidFill>
                  <a:srgbClr val="456A2C"/>
                </a:solidFill>
                <a:latin typeface="Glacial Indifference"/>
              </a:rPr>
              <a:t>VADLĪNIJAS KONSTRUKCIJU TRANSPORTĒŠANAI UN UZGLABĀŠANAI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398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708550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>
                <a:solidFill>
                  <a:srgbClr val="456A2C"/>
                </a:solidFill>
                <a:latin typeface="League Spartan"/>
              </a:rPr>
              <a:t>Ieguvumi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>
                  <a:solidFill>
                    <a:srgbClr val="456A2C"/>
                  </a:solidFill>
                  <a:latin typeface="Glacial Indifference"/>
                </a:rPr>
                <a:t>APKĀRTĒJĀ VIDE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>
                  <a:solidFill>
                    <a:srgbClr val="456A2C"/>
                  </a:solidFill>
                  <a:latin typeface="Glacial Indifference"/>
                </a:rPr>
                <a:t>Pareizi uzglabātas sagataves un pienācīgi sagatavoti un veikti pārvadājumi samazina materiālu zudumus.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79398"/>
            <a:chOff x="0" y="-19050"/>
            <a:chExt cx="9013889" cy="3305863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>
                  <a:solidFill>
                    <a:srgbClr val="456A2C"/>
                  </a:solidFill>
                  <a:latin typeface="Glacial Indifference"/>
                </a:rPr>
                <a:t>PRODUKTIVITĀTE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Pareizi sastādīts transportēšanas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un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piegādes grafiks, kas saistīts ar būvniecības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kopējo grafiku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, palielinās produktivitāti un samazinās gaidīšanas laiku.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479398"/>
            <a:chOff x="0" y="-19050"/>
            <a:chExt cx="9013889" cy="3305863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>
                  <a:solidFill>
                    <a:srgbClr val="456A2C"/>
                  </a:solidFill>
                  <a:latin typeface="Glacial Indifference"/>
                </a:rPr>
                <a:t>EFEKTIVITĀTE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23254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Pareizās procedūras sagatavju uzglabāšanai un transportēšanai, rada efektivitāti un nodrošina kvalitātes </a:t>
              </a:r>
              <a:r>
                <a:rPr lang="lv-LV" sz="2400" dirty="0" smtClean="0">
                  <a:solidFill>
                    <a:srgbClr val="456A2C"/>
                  </a:solidFill>
                  <a:latin typeface="Glacial Indifference"/>
                </a:rPr>
                <a:t>saglabāšanu visos materiālu plūsmas posmos.</a:t>
              </a:r>
              <a:endParaRPr lang="lv-LV" sz="240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43381"/>
            <a:chOff x="0" y="-19050"/>
            <a:chExt cx="9013889" cy="2724507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>
                  <a:solidFill>
                    <a:srgbClr val="456A2C"/>
                  </a:solidFill>
                  <a:latin typeface="Glacial Indifference"/>
                </a:rPr>
                <a:t>IZMAKSAS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440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Iepriekš izstrādāti un pienācīgi noteikti aizsardzības pasākumi dažādiem materiāliem </a:t>
              </a:r>
              <a:r>
                <a:rPr lang="lv-LV" sz="2400">
                  <a:solidFill>
                    <a:srgbClr val="456A2C"/>
                  </a:solidFill>
                  <a:latin typeface="Glacial Indifference"/>
                </a:rPr>
                <a:t>samazina </a:t>
              </a:r>
              <a:r>
                <a:rPr lang="lv-LV" sz="2400" smtClean="0">
                  <a:solidFill>
                    <a:srgbClr val="456A2C"/>
                  </a:solidFill>
                  <a:latin typeface="Glacial Indifference"/>
                </a:rPr>
                <a:t>kopējās būvniecības 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izmaksas.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E7C0CA72-04D2-4770-A08F-5A0F3C250BC6}"/>
              </a:ext>
            </a:extLst>
          </p:cNvPr>
          <p:cNvSpPr txBox="1"/>
          <p:nvPr/>
        </p:nvSpPr>
        <p:spPr>
          <a:xfrm>
            <a:off x="9651560" y="9596088"/>
            <a:ext cx="7607740" cy="827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dirty="0">
                <a:solidFill>
                  <a:srgbClr val="456A2C"/>
                </a:solidFill>
                <a:latin typeface="Glacial Indifference"/>
              </a:rPr>
              <a:t>VADLĪNIJAS KONSTRUKCIJU TRANSPORTĒŠANAI UN UZGLABĀŠANAI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209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Glacial Indifference</vt:lpstr>
      <vt:lpstr>Arial</vt:lpstr>
      <vt:lpstr>Calibri</vt:lpstr>
      <vt:lpstr>GloS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43</cp:revision>
  <dcterms:created xsi:type="dcterms:W3CDTF">2006-08-16T00:00:00Z</dcterms:created>
  <dcterms:modified xsi:type="dcterms:W3CDTF">2021-11-17T18:25:02Z</dcterms:modified>
  <dc:identifier>DAD7Xzioke4</dc:identifier>
</cp:coreProperties>
</file>