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9" r:id="rId4"/>
    <p:sldId id="266" r:id="rId5"/>
    <p:sldId id="259" r:id="rId6"/>
    <p:sldId id="268" r:id="rId7"/>
    <p:sldId id="260" r:id="rId8"/>
  </p:sldIdLst>
  <p:sldSz cx="18288000" cy="10287000"/>
  <p:notesSz cx="6858000" cy="9144000"/>
  <p:embeddedFontLst>
    <p:embeddedFont>
      <p:font typeface="Glacial Indifference Bold" panose="020B0604020202020204" charset="0"/>
      <p:regular r:id="rId10"/>
    </p:embeddedFont>
    <p:embeddedFont>
      <p:font typeface="League Spartan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lacial Indifference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0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l-GR" sz="1600" spc="80" dirty="0" smtClean="0">
                <a:solidFill>
                  <a:srgbClr val="52584D"/>
                </a:solidFill>
                <a:latin typeface="Glacial Indifference"/>
              </a:rPr>
              <a:t>ΕΡΓΟΝΟΜΙΑ ΚΑΙ ΑΣΦΑΛΕΙΑ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Rakennustyöntekijä leikkaamassa metallia">
            <a:extLst>
              <a:ext uri="{FF2B5EF4-FFF2-40B4-BE49-F238E27FC236}">
                <a16:creationId xmlns="" xmlns:a16="http://schemas.microsoft.com/office/drawing/2014/main" id="{F6095BCC-E4B1-41C1-932A-856B7ADE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114300"/>
            <a:ext cx="19874107" cy="106745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181246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580"/>
                </a:lnSpc>
              </a:pPr>
              <a:r>
                <a:rPr lang="el-GR" sz="6600" spc="92" dirty="0">
                  <a:solidFill>
                    <a:srgbClr val="FEFFF8"/>
                  </a:solidFill>
                  <a:latin typeface="League Spartan"/>
                </a:rPr>
                <a:t>ΕΡΓΟΝΟΜΙΑ ΚΑΙ </a:t>
              </a:r>
              <a:r>
                <a:rPr lang="el-GR" sz="6600" spc="92" dirty="0" smtClean="0">
                  <a:solidFill>
                    <a:srgbClr val="FEFFF8"/>
                  </a:solidFill>
                  <a:latin typeface="League Spartan"/>
                </a:rPr>
                <a:t>ΑΣΦΑΛΕΙΑ</a:t>
              </a:r>
              <a:endParaRPr lang="en-US" sz="66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0027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02-2/ </a:t>
              </a:r>
              <a:r>
                <a:rPr lang="el-GR" sz="2400" spc="150" dirty="0" smtClean="0">
                  <a:solidFill>
                    <a:srgbClr val="FEFFF8"/>
                  </a:solidFill>
                  <a:latin typeface="Glacial Indifference Bold"/>
                </a:rPr>
                <a:t>ΜΕ</a:t>
              </a:r>
              <a:r>
                <a:rPr lang="en-US" sz="2400" spc="150" dirty="0" smtClean="0">
                  <a:solidFill>
                    <a:srgbClr val="FEFFF8"/>
                  </a:solidFill>
                  <a:latin typeface="Glacial Indifference Bold"/>
                </a:rPr>
                <a:t>3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: 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Εποπτεία, </a:t>
              </a:r>
              <a:r>
                <a:rPr lang="el-GR" sz="2400" spc="150" dirty="0">
                  <a:solidFill>
                    <a:srgbClr val="FEFFF8"/>
                  </a:solidFill>
                </a:rPr>
                <a:t>διαχείριση και συναρμολόγηση ξύλινων κατασκευών στο εργοτάξιο</a:t>
              </a:r>
              <a:endParaRPr lang="en-GB" sz="2400" spc="150" dirty="0">
                <a:solidFill>
                  <a:srgbClr val="FEFFF8"/>
                </a:solidFill>
                <a:latin typeface="Glacial Indifference Bold"/>
              </a:endParaRPr>
            </a:p>
            <a:p>
              <a:pPr>
                <a:lnSpc>
                  <a:spcPts val="3000"/>
                </a:lnSpc>
              </a:pP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yöntekijä suojavarusteissa katsomassa ylöspäin työmaalla">
            <a:extLst>
              <a:ext uri="{FF2B5EF4-FFF2-40B4-BE49-F238E27FC236}">
                <a16:creationId xmlns="" xmlns:a16="http://schemas.microsoft.com/office/drawing/2014/main" id="{C9A077FD-12B2-4F5E-89DC-BB9065F9F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4952" y="595399"/>
            <a:ext cx="12483048" cy="832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88"/>
            <a:ext cx="8385423" cy="8119650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</a:pPr>
              <a:r>
                <a:rPr lang="el-GR" sz="6200" spc="310" dirty="0">
                  <a:solidFill>
                    <a:srgbClr val="456A2C"/>
                  </a:solidFill>
                  <a:latin typeface="League Spartan"/>
                </a:rPr>
                <a:t>ΕΠΙΣΚΟΠΗΣΗ ΠΑΡΟΥΣΙΑΣΗΣ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29067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Νομοθεσία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Εργονομία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Κίνδυνοι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Η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ασφάλεια ως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κοινός σκοπός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Οφέλη</a:t>
              </a:r>
              <a:endParaRPr lang="en-US" sz="2400" spc="120" dirty="0" smtClean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10"/>
                </a:lnSpc>
              </a:pPr>
              <a:r>
                <a:rPr lang="el-GR" sz="3700" spc="185" dirty="0">
                  <a:solidFill>
                    <a:srgbClr val="456A2C"/>
                  </a:solidFill>
                  <a:latin typeface="League Spartan"/>
                </a:rPr>
                <a:t>ΘΕΜΑΤΑ</a:t>
              </a: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22953" y="163218"/>
            <a:ext cx="8385423" cy="6976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Στην Ευρωπαϊκή Ένωση,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η εργασιακή ασφάλεια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ρυθμίζεται από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μια οδηγία.</a:t>
            </a: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Η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οδηγία αποτελεί μέρος του εθνικού δικαίου και μια πράξη που εκδόθηκε βάσει της Συνθήκης για την Ευρωπαϊκή Ένωση είναι δεσμευτική στο σύνολό της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Ένα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κράτος μέλος της ΕΕ μπορεί να έχει εθνικούς νόμους για την ασφάλεια στην εργασία, οι οποίοι πρέπει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να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είναι σύμφωνοι με την οδηγία της ΕΕ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Ένα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κράτος μέλος μπορεί να εκδίδει κανονισμούς του Προέδρου της Δημοκρατίας ή του Συμβουλίου της Επικρατείας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Επιπλέον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, ένα κράτος μέλος μπορεί να λάβει απόφαση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προσδιορίζοντας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νόμο ή κανονισμό.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765205" y="957263"/>
            <a:ext cx="6912414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l-GR" sz="6200" spc="310" dirty="0" smtClean="0">
                <a:solidFill>
                  <a:schemeClr val="bg1"/>
                </a:solidFill>
                <a:latin typeface="League Spartan"/>
              </a:rPr>
              <a:t>Νομοθεσία</a:t>
            </a:r>
            <a:endParaRPr lang="en-US" sz="6200" spc="310" dirty="0">
              <a:solidFill>
                <a:schemeClr val="bg1"/>
              </a:solidFill>
              <a:latin typeface="League Spartan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6813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53600" y="278222"/>
            <a:ext cx="8305800" cy="566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Η εργονομία σκοπεύει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να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βελτιώσει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τον τρόπο με τον οποίο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πραγματοποιείται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η εργασία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ώστε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να είναι όσο το δυνατόν πιο κατάλληλος για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τον καθένα,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όσον αφορά τον αριθμό των επαναλήψεων και τις ανάγκες δύναμης και ότι η θέση εργασίας και το περιβάλλον εργασίας θα υποστηρίζουν την απόδοση της εργασίας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>
              <a:lnSpc>
                <a:spcPts val="3359"/>
              </a:lnSpc>
            </a:pP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Η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απαίτηση ισχύος της εργασίας μπορεί να ρυθμιστεί μέσω της εργονομίας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>
              <a:lnSpc>
                <a:spcPts val="3359"/>
              </a:lnSpc>
            </a:pP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Για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να αυξηθεί η εργονομία, μπορούν να χρησιμοποιηθούν τεχνικά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μέσα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όπως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συγκεκριμένα μηχανήματα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και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εξοπλισμός.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765205" y="957263"/>
            <a:ext cx="6912414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l-GR" sz="6200" spc="310" dirty="0" smtClean="0">
                <a:solidFill>
                  <a:schemeClr val="bg1"/>
                </a:solidFill>
                <a:latin typeface="League Spartan"/>
              </a:rPr>
              <a:t>Εργονομία</a:t>
            </a:r>
            <a:endParaRPr lang="en-US" sz="6200" spc="310" dirty="0">
              <a:solidFill>
                <a:schemeClr val="bg1"/>
              </a:solidFill>
              <a:latin typeface="League Spartan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7634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736631" y="345248"/>
            <a:ext cx="8385422" cy="959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Κίνδυνοι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λόγω συνθηκών εργασίας </a:t>
            </a:r>
            <a:r>
              <a:rPr lang="en-US" sz="2400" spc="120" dirty="0" smtClean="0">
                <a:solidFill>
                  <a:srgbClr val="456A2C"/>
                </a:solidFill>
                <a:latin typeface="Glacial Indifference"/>
              </a:rPr>
              <a:t>: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Σκόνη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μούχλα,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βακτήρια, πτητικές οργανικές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ενώσεις (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VOCs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)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και αέρια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Θόρυβος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, κραδασμοί, ζέστη, κρύο και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βάρη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Φωτισμός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, λάμψη, ομίχλη ή καυσαέρια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Εκθέσεις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, τοξίνες, αέρια και διαλύτες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Κίνδυνοι που σχετίζονται με το εργασιακό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περιβάλλον</a:t>
            </a:r>
            <a:r>
              <a:rPr lang="en-US" sz="2400" spc="120" dirty="0" smtClean="0">
                <a:solidFill>
                  <a:srgbClr val="456A2C"/>
                </a:solidFill>
                <a:latin typeface="Glacial Indifference"/>
              </a:rPr>
              <a:t>: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Εσωτερική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και εξωτερική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κίνηση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στον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εργοτάξιο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Χρήση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εργαλείων </a:t>
            </a:r>
            <a:endParaRPr lang="el-GR" sz="2400" spc="120" dirty="0" smtClean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Αποθήκευση και χειρισμός αποβλήτων και επικίνδυνων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ουσιών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Εξωτερικά πρόσωπτα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(π.χ. κάτοικοι, περίεργοι κ.λπ.)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Χρήση σταθμών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εργασίας κατά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και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κινούμενα μέρη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μηχανημάτων</a:t>
            </a:r>
            <a:endParaRPr lang="el-GR" sz="2400" spc="120" dirty="0">
              <a:solidFill>
                <a:srgbClr val="456A2C"/>
              </a:solidFill>
              <a:latin typeface="Glacial Indifference"/>
            </a:endParaRPr>
          </a:p>
          <a:p>
            <a:pPr lvl="1">
              <a:lnSpc>
                <a:spcPts val="3359"/>
              </a:lnSpc>
            </a:pPr>
            <a:endParaRPr lang="en-US" sz="12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Κίνδυνοι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που προκύπτουν από τον προγραμματισμό και τη διαχείριση της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εργασίας</a:t>
            </a:r>
            <a:r>
              <a:rPr lang="en-US" sz="2400" spc="120" dirty="0" smtClean="0">
                <a:solidFill>
                  <a:srgbClr val="456A2C"/>
                </a:solidFill>
                <a:latin typeface="Glacial Indifference"/>
              </a:rPr>
              <a:t>: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Πρόγραμμα και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χρονοδιάγραμμα των φάσεων εργασίας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Ταυτόχρονη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εργασία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Ασυνεπής διαχείριση και υποβάθμιση ποιότητας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24110" y="-277325"/>
            <a:ext cx="8385423" cy="4008151"/>
            <a:chOff x="-6120" y="48856"/>
            <a:chExt cx="11180564" cy="5344200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-6120" y="48856"/>
              <a:ext cx="11180564" cy="5344200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457200" y="1721908"/>
              <a:ext cx="10717244" cy="139525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spc="310" dirty="0" smtClean="0">
                  <a:solidFill>
                    <a:srgbClr val="FEFFF8"/>
                  </a:solidFill>
                  <a:latin typeface="League Spartan"/>
                </a:rPr>
                <a:t>Κίνδυνοι</a:t>
              </a:r>
              <a:endParaRPr lang="en-US" sz="6200" spc="310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8251BD57-DF4A-4786-9DA0-D4F84A416FEC}"/>
              </a:ext>
            </a:extLst>
          </p:cNvPr>
          <p:cNvSpPr txBox="1"/>
          <p:nvPr/>
        </p:nvSpPr>
        <p:spPr>
          <a:xfrm>
            <a:off x="1024110" y="4000500"/>
            <a:ext cx="7967490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Κίνδυνοι που σχετίζονται με την εκτέλεση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εργασίας</a:t>
            </a:r>
            <a:r>
              <a:rPr lang="en-US" sz="2400" spc="120" dirty="0" smtClean="0">
                <a:solidFill>
                  <a:srgbClr val="456A2C"/>
                </a:solidFill>
                <a:latin typeface="Glacial Indifference"/>
              </a:rPr>
              <a:t>: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Αγορές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και μεταφορές υλικών και προσωπικού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Εργασίες με σκαλωσιές 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Τοποθέτηση στοιχείων και καλουπιών</a:t>
            </a:r>
            <a:endParaRPr lang="en-US" sz="2400" spc="120" dirty="0" smtClean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Εργασίες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κατεδάφισης και εκσκαφής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Ηλεκτρολογικές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εργασίες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Εργασίες με φωτιά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Εργασίες στο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δρόμο ή 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σε εξωτερικούς χώρους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Εργασία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με Αμίαντο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Εργασία κοντά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σε γραμμή βιομηχανικής διεργασίας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23" name="Θέση αριθμού διαφάνειας 12">
            <a:extLst>
              <a:ext uri="{FF2B5EF4-FFF2-40B4-BE49-F238E27FC236}">
                <a16:creationId xmlns=""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53600" y="278222"/>
            <a:ext cx="8305800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Κοινό εργοτάξιο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Μηδενικά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ατυχήματα (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Zero Accident Vision</a:t>
            </a: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)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Παρατήρηση ασφαλείας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Ζώνη ασφαλείας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Προστατευτικός εξοπλισμός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smtClean="0">
                <a:solidFill>
                  <a:srgbClr val="456A2C"/>
                </a:solidFill>
                <a:latin typeface="Glacial Indifference"/>
              </a:rPr>
              <a:t>Ανυψωτικά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βοηθήματα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Ένταξη</a:t>
            </a:r>
          </a:p>
          <a:p>
            <a:pPr marL="342900" indent="-3429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l-GR" sz="2400" spc="120" dirty="0" smtClean="0">
                <a:solidFill>
                  <a:srgbClr val="456A2C"/>
                </a:solidFill>
                <a:latin typeface="Glacial Indifference"/>
              </a:rPr>
              <a:t>Καθοδήγηση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εργασίας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765205" y="957263"/>
            <a:ext cx="6912414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l-GR" sz="6200" spc="310" dirty="0" smtClean="0">
                <a:solidFill>
                  <a:schemeClr val="bg1"/>
                </a:solidFill>
                <a:latin typeface="League Spartan"/>
              </a:rPr>
              <a:t>Η ασφάλεια ως κοινός στόχος</a:t>
            </a:r>
            <a:endParaRPr lang="en-US" sz="6200" spc="310" dirty="0">
              <a:solidFill>
                <a:schemeClr val="bg1"/>
              </a:solidFill>
              <a:latin typeface="League Spartan"/>
            </a:endParaRPr>
          </a:p>
        </p:txBody>
      </p: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8302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l-GR" sz="5000" spc="100" dirty="0" smtClean="0">
                <a:solidFill>
                  <a:srgbClr val="456A2C"/>
                </a:solidFill>
                <a:latin typeface="League Spartan"/>
              </a:rPr>
              <a:t>Οφέλη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4656"/>
            <a:chOff x="0" y="-19050"/>
            <a:chExt cx="9013889" cy="2686207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 smtClean="0">
                  <a:solidFill>
                    <a:srgbClr val="456A2C"/>
                  </a:solidFill>
                  <a:latin typeface="Glacial Indifference"/>
                </a:rPr>
                <a:t>ΑΝΤΟΧΕΣ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smtClean="0">
                  <a:solidFill>
                    <a:srgbClr val="456A2C"/>
                  </a:solidFill>
                  <a:latin typeface="Glacial Indifference"/>
                </a:rPr>
                <a:t>Οι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εργονομικοί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σταθμοί και θέσεις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εργασίας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την κάνουν ευκολότερη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,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πιο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γρήγορη και μειώνουν τους τραυματισμούς από το στρες.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23259" y="3090408"/>
            <a:ext cx="6794464" cy="2269852"/>
            <a:chOff x="-45396" y="-19050"/>
            <a:chExt cx="9059285" cy="3026468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701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 smtClean="0">
                  <a:solidFill>
                    <a:srgbClr val="456A2C"/>
                  </a:solidFill>
                  <a:latin typeface="Glacial Indifference"/>
                </a:rPr>
                <a:t>ΠΑΡΑΓΩΓΙΚΟΤΗΤΑ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45396" y="681996"/>
              <a:ext cx="9013889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Οι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απουσίες μειώνονται,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οι αντοχές βελτιώνονται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και οι μεγαλύτεροι σε ηλικία εργαζόμενοι μπορούν να παραμείνουν στην εργασία τους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για μεγαλύτερο διάστημα.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43381"/>
            <a:chOff x="0" y="-19050"/>
            <a:chExt cx="9013889" cy="2724507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 smtClean="0">
                  <a:solidFill>
                    <a:srgbClr val="456A2C"/>
                  </a:solidFill>
                  <a:latin typeface="Glacial Indifference"/>
                </a:rPr>
                <a:t>ΕΥΕΞΙΑ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Σε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ένα ασφαλές εργασιακό περιβάλλον, η ικανοποίηση </a:t>
              </a:r>
              <a:r>
                <a:rPr lang="el-GR" sz="2400" spc="120" dirty="0" smtClean="0">
                  <a:solidFill>
                    <a:srgbClr val="456A2C"/>
                  </a:solidFill>
                  <a:latin typeface="Glacial Indifference"/>
                </a:rPr>
                <a:t>αυξάνεται και ο κίνδυνος ατυχήματος μειώνεται.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84102"/>
            <a:ext cx="6760417" cy="2032025"/>
            <a:chOff x="0" y="-6813"/>
            <a:chExt cx="9013889" cy="2189734"/>
          </a:xfrm>
        </p:grpSpPr>
        <p:sp>
          <p:nvSpPr>
            <p:cNvPr id="17" name="TextBox 17"/>
            <p:cNvSpPr txBox="1"/>
            <p:nvPr/>
          </p:nvSpPr>
          <p:spPr>
            <a:xfrm>
              <a:off x="552" y="-6813"/>
              <a:ext cx="9012784" cy="566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l-GR" sz="3300" b="1" spc="165" dirty="0" smtClean="0">
                  <a:solidFill>
                    <a:srgbClr val="456A2C"/>
                  </a:solidFill>
                  <a:latin typeface="Glacial Indifference"/>
                </a:rPr>
                <a:t>ΚΟΣΤΗ</a:t>
              </a:r>
              <a:endParaRPr lang="en-US" sz="3300" b="1" spc="165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73351"/>
              <a:ext cx="9013889" cy="1409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altLang="fi-FI" sz="2400" dirty="0" smtClean="0">
                  <a:solidFill>
                    <a:srgbClr val="456A2C"/>
                  </a:solidFill>
                  <a:latin typeface="Glacial Indifference" panose="020B0604020202020204" charset="0"/>
                </a:rPr>
                <a:t>Η </a:t>
              </a:r>
              <a:r>
                <a:rPr lang="el-GR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παραγωγικότητα βελτιώνεται καθώς μειώνονται οι αναρρωτικές άδειες και ταυτόχρονα μειώνονται τα έξοδα υγειονομικής περίθαλψης.</a:t>
              </a:r>
              <a:endPara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456A2C"/>
                </a:solidFill>
                <a:effectLst/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=""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473</Words>
  <Application>Microsoft Office PowerPoint</Application>
  <PresentationFormat>Custom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Glacial Indifference Bold</vt:lpstr>
      <vt:lpstr>League Spartan</vt:lpstr>
      <vt:lpstr>Arial</vt:lpstr>
      <vt:lpstr>Calibri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Maria-Ioanna Pavlopoulou</cp:lastModifiedBy>
  <cp:revision>82</cp:revision>
  <dcterms:created xsi:type="dcterms:W3CDTF">2006-08-16T00:00:00Z</dcterms:created>
  <dcterms:modified xsi:type="dcterms:W3CDTF">2022-05-13T10:49:07Z</dcterms:modified>
  <dc:identifier>DAD7Xzioke4</dc:identifier>
</cp:coreProperties>
</file>