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79" r:id="rId5"/>
    <p:sldId id="281" r:id="rId6"/>
    <p:sldId id="260" r:id="rId7"/>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Glacial Indifference" panose="020B0604020202020204" charset="0"/>
      <p:regular r:id="rId13"/>
    </p:embeddedFont>
    <p:embeddedFont>
      <p:font typeface="Glacial Indifference Bold" panose="020B0604020202020204" charset="0"/>
      <p:regular r:id="rId14"/>
    </p:embeddedFont>
    <p:embeddedFont>
      <p:font typeface="League Spartan" panose="00000800000000000000" pitchFamily="50"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82BC47-84C6-4B05-B06F-A67F1D1086F4}" v="3" dt="2020-12-17T17:48:38.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2" d="100"/>
          <a:sy n="32" d="100"/>
        </p:scale>
        <p:origin x="53" y="7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1/10/2022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‹Nº›</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363200" y="978360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CONECTORES Y ADHESIVOS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12" name="Kuva 11" descr="Henkilö työskentelee pöydän ääressä">
            <a:extLst>
              <a:ext uri="{FF2B5EF4-FFF2-40B4-BE49-F238E27FC236}">
                <a16:creationId xmlns:a16="http://schemas.microsoft.com/office/drawing/2014/main" id="{58A1F716-C84F-4080-9811-E748EB56F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6930" y="-533400"/>
            <a:ext cx="17549334" cy="11696700"/>
          </a:xfrm>
          <a:prstGeom prst="rect">
            <a:avLst/>
          </a:prstGeom>
        </p:spPr>
      </p:pic>
      <p:grpSp>
        <p:nvGrpSpPr>
          <p:cNvPr id="3" name="Group 3"/>
          <p:cNvGrpSpPr/>
          <p:nvPr/>
        </p:nvGrpSpPr>
        <p:grpSpPr>
          <a:xfrm>
            <a:off x="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714932" cy="1697901"/>
            </a:xfrm>
            <a:prstGeom prst="rect">
              <a:avLst/>
            </a:prstGeom>
            <a:grpFill/>
          </p:spPr>
          <p:txBody>
            <a:bodyPr wrap="square" lIns="0" tIns="0" rIns="0" bIns="0" rtlCol="0" anchor="t">
              <a:spAutoFit/>
            </a:bodyPr>
            <a:lstStyle/>
            <a:p>
              <a:pPr algn="l">
                <a:lnSpc>
                  <a:spcPts val="10580"/>
                </a:lnSpc>
              </a:pPr>
              <a:r>
                <a:rPr lang="en-US" sz="6600" spc="92" dirty="0">
                  <a:solidFill>
                    <a:srgbClr val="FEFFF8"/>
                  </a:solidFill>
                  <a:latin typeface="League Spartan"/>
                </a:rPr>
                <a:t>CONECTORES Y ADHESIVOS</a:t>
              </a: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7294580" cy="487313"/>
            </a:xfrm>
            <a:prstGeom prst="rect">
              <a:avLst/>
            </a:prstGeom>
            <a:grpFill/>
          </p:spPr>
          <p:txBody>
            <a:bodyPr wrap="square" lIns="0" tIns="0" rIns="0" bIns="0" rtlCol="0" anchor="t">
              <a:spAutoFit/>
            </a:bodyPr>
            <a:lstStyle/>
            <a:p>
              <a:pPr algn="l">
                <a:lnSpc>
                  <a:spcPts val="3000"/>
                </a:lnSpc>
              </a:pPr>
              <a:r>
                <a:rPr lang="es-ES" sz="2400" spc="150" dirty="0">
                  <a:solidFill>
                    <a:srgbClr val="FEFFF8"/>
                  </a:solidFill>
                  <a:latin typeface="Glacial Indifference Bold"/>
                </a:rPr>
                <a:t>02-5 / LU2: CONSTRUCCIÓN, RENOVACIÓN Y DECONSTRUCCIÓN DE MADERA</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8B8D28FE-C4C0-451A-9E8D-05C3BD1C1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495300"/>
            <a:ext cx="12797307" cy="8531539"/>
          </a:xfrm>
          <a:prstGeom prst="rect">
            <a:avLst/>
          </a:prstGeom>
        </p:spPr>
      </p:pic>
      <p:grpSp>
        <p:nvGrpSpPr>
          <p:cNvPr id="3" name="Group 3"/>
          <p:cNvGrpSpPr/>
          <p:nvPr/>
        </p:nvGrpSpPr>
        <p:grpSpPr>
          <a:xfrm>
            <a:off x="1219200" y="-472888"/>
            <a:ext cx="8385423" cy="8119650"/>
            <a:chOff x="254000" y="-211895"/>
            <a:chExt cx="11180564" cy="10826200"/>
          </a:xfrm>
          <a:solidFill>
            <a:schemeClr val="bg1">
              <a:lumMod val="95000"/>
            </a:schemeClr>
          </a:solidFill>
        </p:grpSpPr>
        <p:sp>
          <p:nvSpPr>
            <p:cNvPr id="4" name="AutoShape 4"/>
            <p:cNvSpPr/>
            <p:nvPr/>
          </p:nvSpPr>
          <p:spPr>
            <a:xfrm>
              <a:off x="254000" y="-211895"/>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079022"/>
              <a:ext cx="10143193" cy="2831544"/>
            </a:xfrm>
            <a:prstGeom prst="rect">
              <a:avLst/>
            </a:prstGeom>
            <a:grpFill/>
          </p:spPr>
          <p:txBody>
            <a:bodyPr wrap="square" lIns="0" tIns="0" rIns="0" bIns="0" rtlCol="0" anchor="t">
              <a:spAutoFit/>
            </a:bodyPr>
            <a:lstStyle/>
            <a:p>
              <a:pPr algn="l">
                <a:lnSpc>
                  <a:spcPts val="8370"/>
                </a:lnSpc>
              </a:pPr>
              <a:r>
                <a:rPr lang="en-US" sz="6200" spc="310" dirty="0">
                  <a:solidFill>
                    <a:srgbClr val="456A2C"/>
                  </a:solidFill>
                  <a:latin typeface="League Spartan"/>
                </a:rPr>
                <a:t>RESUMEN DE LA PRESENTACI</a:t>
              </a:r>
              <a:r>
                <a:rPr lang="en-US" sz="6200" b="1" spc="310" dirty="0">
                  <a:solidFill>
                    <a:srgbClr val="456A2C"/>
                  </a:solidFill>
                  <a:latin typeface="League Spartan"/>
                </a:rPr>
                <a:t>Ó</a:t>
              </a:r>
              <a:r>
                <a:rPr lang="en-US" sz="6200" spc="310" dirty="0">
                  <a:solidFill>
                    <a:srgbClr val="456A2C"/>
                  </a:solidFill>
                  <a:latin typeface="League Spartan"/>
                </a:rPr>
                <a:t>N</a:t>
              </a:r>
            </a:p>
          </p:txBody>
        </p:sp>
        <p:sp>
          <p:nvSpPr>
            <p:cNvPr id="6" name="TextBox 6"/>
            <p:cNvSpPr txBox="1"/>
            <p:nvPr/>
          </p:nvSpPr>
          <p:spPr>
            <a:xfrm>
              <a:off x="828188" y="7110678"/>
              <a:ext cx="9214823" cy="2864032"/>
            </a:xfrm>
            <a:prstGeom prst="rect">
              <a:avLst/>
            </a:prstGeom>
            <a:grpFill/>
          </p:spPr>
          <p:txBody>
            <a:bodyPr lIns="0" tIns="0" rIns="0" bIns="0" rtlCol="0" anchor="t">
              <a:spAutoFit/>
            </a:bodyPr>
            <a:lstStyle/>
            <a:p>
              <a:pPr marL="342900" indent="-342900">
                <a:lnSpc>
                  <a:spcPts val="3359"/>
                </a:lnSpc>
                <a:buFontTx/>
                <a:buChar char="-"/>
              </a:pPr>
              <a:r>
                <a:rPr lang="es-ES" sz="2400" spc="120" dirty="0">
                  <a:solidFill>
                    <a:srgbClr val="456A2C"/>
                  </a:solidFill>
                  <a:latin typeface="Glacial Indifference"/>
                </a:rPr>
                <a:t>Fijaciones con tornillería</a:t>
              </a:r>
            </a:p>
            <a:p>
              <a:pPr marL="342900" indent="-342900">
                <a:lnSpc>
                  <a:spcPts val="3359"/>
                </a:lnSpc>
                <a:buFontTx/>
                <a:buChar char="-"/>
              </a:pPr>
              <a:r>
                <a:rPr lang="es-ES" sz="2400" spc="120" dirty="0">
                  <a:solidFill>
                    <a:srgbClr val="456A2C"/>
                  </a:solidFill>
                  <a:latin typeface="Glacial Indifference"/>
                </a:rPr>
                <a:t>Adhesivos</a:t>
              </a:r>
            </a:p>
            <a:p>
              <a:pPr marL="342900" indent="-342900">
                <a:lnSpc>
                  <a:spcPts val="3359"/>
                </a:lnSpc>
                <a:buFontTx/>
                <a:buChar char="-"/>
              </a:pPr>
              <a:r>
                <a:rPr lang="es-ES" sz="2400" spc="120" dirty="0">
                  <a:solidFill>
                    <a:srgbClr val="456A2C"/>
                  </a:solidFill>
                  <a:latin typeface="Glacial Indifference"/>
                </a:rPr>
                <a:t>Diferentes adhesivos</a:t>
              </a:r>
            </a:p>
            <a:p>
              <a:pPr marL="342900" indent="-342900">
                <a:lnSpc>
                  <a:spcPts val="3359"/>
                </a:lnSpc>
                <a:buFontTx/>
                <a:buChar char="-"/>
              </a:pPr>
              <a:r>
                <a:rPr lang="es-ES" sz="2400" spc="120" dirty="0">
                  <a:solidFill>
                    <a:srgbClr val="456A2C"/>
                  </a:solidFill>
                  <a:latin typeface="Glacial Indifference"/>
                </a:rPr>
                <a:t>Uso de conectores y adhesivos</a:t>
              </a:r>
            </a:p>
            <a:p>
              <a:pPr marL="342900" indent="-342900">
                <a:lnSpc>
                  <a:spcPts val="3359"/>
                </a:lnSpc>
                <a:buFontTx/>
                <a:buChar char="-"/>
              </a:pPr>
              <a:r>
                <a:rPr lang="es-ES" sz="2400" spc="120" dirty="0">
                  <a:solidFill>
                    <a:srgbClr val="456A2C"/>
                  </a:solidFill>
                  <a:latin typeface="Glacial Indifference"/>
                </a:rPr>
                <a:t>Preguntas frecuentes</a:t>
              </a:r>
              <a:endParaRPr lang="en-US" sz="2400" spc="120" dirty="0">
                <a:solidFill>
                  <a:srgbClr val="456A2C"/>
                </a:solidFill>
                <a:latin typeface="Glacial Indifference"/>
              </a:endParaRPr>
            </a:p>
          </p:txBody>
        </p:sp>
        <p:sp>
          <p:nvSpPr>
            <p:cNvPr id="7" name="TextBox 7"/>
            <p:cNvSpPr txBox="1"/>
            <p:nvPr/>
          </p:nvSpPr>
          <p:spPr>
            <a:xfrm>
              <a:off x="827235" y="5651022"/>
              <a:ext cx="9215776" cy="820737"/>
            </a:xfrm>
            <a:prstGeom prst="rect">
              <a:avLst/>
            </a:prstGeom>
            <a:grpFill/>
          </p:spPr>
          <p:txBody>
            <a:bodyPr lIns="0" tIns="0" rIns="0" bIns="0" rtlCol="0" anchor="t">
              <a:spAutoFit/>
            </a:bodyPr>
            <a:lstStyle/>
            <a:p>
              <a:pPr algn="l">
                <a:lnSpc>
                  <a:spcPts val="4810"/>
                </a:lnSpc>
              </a:pPr>
              <a:r>
                <a:rPr lang="en-US" sz="3700" spc="185" dirty="0" err="1">
                  <a:solidFill>
                    <a:srgbClr val="456A2C"/>
                  </a:solidFill>
                  <a:latin typeface="League Spartan"/>
                </a:rPr>
                <a:t>Temas</a:t>
              </a:r>
              <a:r>
                <a:rPr lang="en-US" sz="3700" spc="185" dirty="0">
                  <a:solidFill>
                    <a:srgbClr val="456A2C"/>
                  </a:solidFill>
                  <a:latin typeface="League Spartan"/>
                </a:rPr>
                <a:t> </a:t>
              </a:r>
              <a:r>
                <a:rPr lang="en-US" sz="3700" spc="185" dirty="0" err="1">
                  <a:solidFill>
                    <a:srgbClr val="456A2C"/>
                  </a:solidFill>
                  <a:latin typeface="League Spartan"/>
                </a:rPr>
                <a:t>tratados</a:t>
              </a:r>
              <a:endParaRPr lang="en-US" sz="3700" spc="185" dirty="0">
                <a:solidFill>
                  <a:srgbClr val="456A2C"/>
                </a:solidFill>
                <a:latin typeface="League Spartan"/>
              </a:endParaRP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868164" y="953576"/>
            <a:ext cx="8385423" cy="7380225"/>
          </a:xfrm>
          <a:prstGeom prst="rect">
            <a:avLst/>
          </a:prstGeom>
        </p:spPr>
        <p:txBody>
          <a:bodyPr wrap="square" lIns="0" tIns="0" rIns="0" bIns="0" rtlCol="0" anchor="t">
            <a:spAutoFit/>
          </a:bodyPr>
          <a:lstStyle/>
          <a:p>
            <a:pPr>
              <a:lnSpc>
                <a:spcPts val="3359"/>
              </a:lnSpc>
            </a:pPr>
            <a:r>
              <a:rPr lang="es-ES" sz="2400" b="1" u="sng" spc="120" dirty="0">
                <a:solidFill>
                  <a:srgbClr val="456A2C"/>
                </a:solidFill>
                <a:latin typeface="Glacial Indifference"/>
              </a:rPr>
              <a:t>Para </a:t>
            </a:r>
            <a:r>
              <a:rPr lang="es-ES" sz="2400" b="1" u="sng" spc="120" dirty="0" err="1">
                <a:solidFill>
                  <a:srgbClr val="456A2C"/>
                </a:solidFill>
                <a:latin typeface="Glacial Indifference"/>
              </a:rPr>
              <a:t>atornillamientos</a:t>
            </a:r>
            <a:endParaRPr lang="es-ES" sz="2400" b="1" u="sng" spc="120" dirty="0">
              <a:solidFill>
                <a:srgbClr val="456A2C"/>
              </a:solidFill>
              <a:latin typeface="Glacial Indifference"/>
            </a:endParaRPr>
          </a:p>
          <a:p>
            <a:pPr>
              <a:lnSpc>
                <a:spcPts val="3359"/>
              </a:lnSpc>
            </a:pPr>
            <a:endParaRPr lang="es-ES" sz="2400" b="1" spc="120" dirty="0">
              <a:solidFill>
                <a:srgbClr val="456A2C"/>
              </a:solidFill>
              <a:latin typeface="Glacial Indifference"/>
            </a:endParaRPr>
          </a:p>
          <a:p>
            <a:pPr>
              <a:lnSpc>
                <a:spcPts val="3359"/>
              </a:lnSpc>
            </a:pPr>
            <a:r>
              <a:rPr lang="es-ES" sz="2400" b="1" spc="120" dirty="0">
                <a:solidFill>
                  <a:srgbClr val="456A2C"/>
                </a:solidFill>
                <a:latin typeface="Glacial Indifference"/>
              </a:rPr>
              <a:t>Primero se debe establecer:</a:t>
            </a:r>
          </a:p>
          <a:p>
            <a:pPr marL="342900" indent="-342900">
              <a:lnSpc>
                <a:spcPts val="3359"/>
              </a:lnSpc>
              <a:buFont typeface="Arial" panose="020B0604020202020204" pitchFamily="34" charset="0"/>
              <a:buChar char="•"/>
            </a:pPr>
            <a:r>
              <a:rPr lang="es-ES" sz="2400" b="1" spc="120" dirty="0">
                <a:solidFill>
                  <a:srgbClr val="456A2C"/>
                </a:solidFill>
                <a:latin typeface="Glacial Indifference"/>
              </a:rPr>
              <a:t>¿A qué material de construcción se adhiere?</a:t>
            </a:r>
          </a:p>
          <a:p>
            <a:pPr marL="342900" indent="-342900">
              <a:lnSpc>
                <a:spcPts val="3359"/>
              </a:lnSpc>
              <a:buFont typeface="Arial" panose="020B0604020202020204" pitchFamily="34" charset="0"/>
              <a:buChar char="•"/>
            </a:pPr>
            <a:r>
              <a:rPr lang="es-ES" sz="2400" b="1" spc="120" dirty="0">
                <a:solidFill>
                  <a:srgbClr val="456A2C"/>
                </a:solidFill>
                <a:latin typeface="Glacial Indifference"/>
              </a:rPr>
              <a:t>¿Qué condiciones debe soportar la instalación?</a:t>
            </a:r>
          </a:p>
          <a:p>
            <a:pPr marL="342900" indent="-342900">
              <a:lnSpc>
                <a:spcPts val="3359"/>
              </a:lnSpc>
              <a:buFont typeface="Arial" panose="020B0604020202020204" pitchFamily="34" charset="0"/>
              <a:buChar char="•"/>
            </a:pPr>
            <a:r>
              <a:rPr lang="es-ES" sz="2400" b="1" spc="120" dirty="0">
                <a:solidFill>
                  <a:srgbClr val="456A2C"/>
                </a:solidFill>
                <a:latin typeface="Glacial Indifference"/>
              </a:rPr>
              <a:t>¿Qué tipo de carga se aplica a la instalación?</a:t>
            </a:r>
          </a:p>
          <a:p>
            <a:pPr>
              <a:lnSpc>
                <a:spcPts val="3359"/>
              </a:lnSpc>
            </a:pPr>
            <a:endParaRPr lang="es-ES" sz="2400" b="1" spc="120" dirty="0">
              <a:solidFill>
                <a:srgbClr val="456A2C"/>
              </a:solidFill>
              <a:latin typeface="Glacial Indifference"/>
            </a:endParaRPr>
          </a:p>
          <a:p>
            <a:pPr>
              <a:lnSpc>
                <a:spcPts val="3359"/>
              </a:lnSpc>
            </a:pPr>
            <a:r>
              <a:rPr lang="es-ES" sz="2400" b="1" spc="120" dirty="0">
                <a:solidFill>
                  <a:srgbClr val="456A2C"/>
                </a:solidFill>
                <a:latin typeface="Glacial Indifference"/>
              </a:rPr>
              <a:t>Realice el trabajo de instalación con cuidado:</a:t>
            </a:r>
          </a:p>
          <a:p>
            <a:pPr marL="342900" indent="-342900">
              <a:lnSpc>
                <a:spcPts val="3359"/>
              </a:lnSpc>
              <a:buFont typeface="Arial" panose="020B0604020202020204" pitchFamily="34" charset="0"/>
              <a:buChar char="•"/>
            </a:pPr>
            <a:r>
              <a:rPr lang="es-ES" sz="2400" b="1" spc="120" dirty="0">
                <a:solidFill>
                  <a:srgbClr val="456A2C"/>
                </a:solidFill>
                <a:latin typeface="Glacial Indifference"/>
              </a:rPr>
              <a:t>Taladre el orificio del tamaño correcto.</a:t>
            </a:r>
          </a:p>
          <a:p>
            <a:pPr marL="342900" indent="-342900">
              <a:lnSpc>
                <a:spcPts val="3359"/>
              </a:lnSpc>
              <a:buFont typeface="Arial" panose="020B0604020202020204" pitchFamily="34" charset="0"/>
              <a:buChar char="•"/>
            </a:pPr>
            <a:r>
              <a:rPr lang="es-ES" sz="2400" b="1" spc="120" dirty="0">
                <a:solidFill>
                  <a:srgbClr val="456A2C"/>
                </a:solidFill>
                <a:latin typeface="Glacial Indifference"/>
              </a:rPr>
              <a:t>Limpie el orificio con un cepillo y aire.</a:t>
            </a:r>
          </a:p>
          <a:p>
            <a:pPr marL="342900" indent="-342900">
              <a:lnSpc>
                <a:spcPts val="3359"/>
              </a:lnSpc>
              <a:buFont typeface="Arial" panose="020B0604020202020204" pitchFamily="34" charset="0"/>
              <a:buChar char="•"/>
            </a:pPr>
            <a:r>
              <a:rPr lang="es-ES" sz="2400" b="1" spc="120" dirty="0">
                <a:solidFill>
                  <a:srgbClr val="456A2C"/>
                </a:solidFill>
                <a:latin typeface="Glacial Indifference"/>
              </a:rPr>
              <a:t>Compruebe la profundidad especificada para la instalación.</a:t>
            </a:r>
          </a:p>
          <a:p>
            <a:pPr marL="342900" indent="-342900">
              <a:lnSpc>
                <a:spcPts val="3359"/>
              </a:lnSpc>
              <a:buFont typeface="Arial" panose="020B0604020202020204" pitchFamily="34" charset="0"/>
              <a:buChar char="•"/>
            </a:pPr>
            <a:r>
              <a:rPr lang="es-ES" sz="2400" b="1" spc="120" dirty="0">
                <a:solidFill>
                  <a:srgbClr val="456A2C"/>
                </a:solidFill>
                <a:latin typeface="Glacial Indifference"/>
              </a:rPr>
              <a:t>Apriete el producto con cuidado.</a:t>
            </a:r>
          </a:p>
          <a:p>
            <a:pPr>
              <a:lnSpc>
                <a:spcPts val="3359"/>
              </a:lnSpc>
            </a:pPr>
            <a:endParaRPr lang="es-ES" sz="2400" b="1" spc="120" dirty="0">
              <a:solidFill>
                <a:srgbClr val="456A2C"/>
              </a:solidFill>
              <a:latin typeface="Glacial Indifference"/>
            </a:endParaRPr>
          </a:p>
          <a:p>
            <a:pPr>
              <a:lnSpc>
                <a:spcPts val="3359"/>
              </a:lnSpc>
            </a:pPr>
            <a:r>
              <a:rPr lang="es-ES" sz="2400" b="1" spc="120" dirty="0">
                <a:solidFill>
                  <a:srgbClr val="456A2C"/>
                </a:solidFill>
                <a:latin typeface="Glacial Indifference"/>
              </a:rPr>
              <a:t>Utilice solo productos de fijación con la marca CE.</a:t>
            </a:r>
          </a:p>
          <a:p>
            <a:pPr>
              <a:lnSpc>
                <a:spcPts val="3359"/>
              </a:lnSpc>
            </a:pPr>
            <a:endParaRPr lang="es-ES" sz="2400" b="1" spc="120" dirty="0">
              <a:solidFill>
                <a:srgbClr val="456A2C"/>
              </a:solidFill>
              <a:latin typeface="Glacial Indifference"/>
            </a:endParaRPr>
          </a:p>
          <a:p>
            <a:pPr>
              <a:lnSpc>
                <a:spcPts val="3359"/>
              </a:lnSpc>
            </a:pPr>
            <a:r>
              <a:rPr lang="es-ES" sz="2400" b="1" spc="120" dirty="0">
                <a:solidFill>
                  <a:srgbClr val="456A2C"/>
                </a:solidFill>
                <a:latin typeface="Glacial Indifference"/>
              </a:rPr>
              <a:t>Use equipo de protección.</a:t>
            </a:r>
            <a:endParaRPr lang="fi-FI"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912414" cy="3001313"/>
            <a:chOff x="0" y="-95249"/>
            <a:chExt cx="9216551" cy="4001751"/>
          </a:xfrm>
        </p:grpSpPr>
        <p:sp>
          <p:nvSpPr>
            <p:cNvPr id="8" name="TextBox 8"/>
            <p:cNvSpPr txBox="1"/>
            <p:nvPr/>
          </p:nvSpPr>
          <p:spPr>
            <a:xfrm>
              <a:off x="0" y="-95249"/>
              <a:ext cx="9216551" cy="2831544"/>
            </a:xfrm>
            <a:prstGeom prst="rect">
              <a:avLst/>
            </a:prstGeom>
          </p:spPr>
          <p:txBody>
            <a:bodyPr lIns="0" tIns="0" rIns="0" bIns="0" rtlCol="0" anchor="t">
              <a:spAutoFit/>
            </a:bodyPr>
            <a:lstStyle/>
            <a:p>
              <a:pPr algn="l">
                <a:lnSpc>
                  <a:spcPts val="8370"/>
                </a:lnSpc>
              </a:pPr>
              <a:r>
                <a:rPr lang="en-US" sz="6200" spc="310" dirty="0" err="1">
                  <a:solidFill>
                    <a:schemeClr val="bg1"/>
                  </a:solidFill>
                  <a:latin typeface="League Spartan"/>
                </a:rPr>
                <a:t>Fijaci</a:t>
              </a:r>
              <a:r>
                <a:rPr lang="en-US" sz="6200" b="1" spc="310" dirty="0" err="1">
                  <a:solidFill>
                    <a:schemeClr val="bg1"/>
                  </a:solidFill>
                  <a:latin typeface="League Spartan"/>
                </a:rPr>
                <a:t>ones</a:t>
              </a:r>
              <a:r>
                <a:rPr lang="en-US" sz="6200" b="1" spc="310" dirty="0">
                  <a:solidFill>
                    <a:schemeClr val="bg1"/>
                  </a:solidFill>
                  <a:latin typeface="League Spartan"/>
                </a:rPr>
                <a:t> con</a:t>
              </a:r>
              <a:r>
                <a:rPr lang="en-US" sz="6200" spc="310" dirty="0">
                  <a:solidFill>
                    <a:schemeClr val="bg1"/>
                  </a:solidFill>
                  <a:latin typeface="League Spartan"/>
                </a:rPr>
                <a:t> tornillos</a:t>
              </a:r>
            </a:p>
          </p:txBody>
        </p:sp>
        <p:sp>
          <p:nvSpPr>
            <p:cNvPr id="9" name="TextBox 9"/>
            <p:cNvSpPr txBox="1"/>
            <p:nvPr/>
          </p:nvSpPr>
          <p:spPr>
            <a:xfrm>
              <a:off x="0" y="3167838"/>
              <a:ext cx="9215776" cy="738664"/>
            </a:xfrm>
            <a:prstGeom prst="rect">
              <a:avLst/>
            </a:prstGeom>
          </p:spPr>
          <p:txBody>
            <a:bodyPr lIns="0" tIns="0" rIns="0" bIns="0" rtlCol="0" anchor="t">
              <a:spAutoFit/>
            </a:bodyPr>
            <a:lstStyle/>
            <a:p>
              <a:pPr algn="l">
                <a:lnSpc>
                  <a:spcPts val="4810"/>
                </a:lnSpc>
              </a:pPr>
              <a:endParaRPr lang="en-US" sz="24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pic>
        <p:nvPicPr>
          <p:cNvPr id="5" name="Kuva 4" descr="Kuva, joka sisältää kohteen ulko&#10;&#10;Kuvaus luotu automaattisesti">
            <a:extLst>
              <a:ext uri="{FF2B5EF4-FFF2-40B4-BE49-F238E27FC236}">
                <a16:creationId xmlns:a16="http://schemas.microsoft.com/office/drawing/2014/main" id="{36B193BD-D313-4BE6-ADD6-AF923C31DEBD}"/>
              </a:ext>
            </a:extLst>
          </p:cNvPr>
          <p:cNvPicPr>
            <a:picLocks noChangeAspect="1"/>
          </p:cNvPicPr>
          <p:nvPr/>
        </p:nvPicPr>
        <p:blipFill rotWithShape="1">
          <a:blip r:embed="rId2">
            <a:extLst>
              <a:ext uri="{28A0092B-C50C-407E-A947-70E740481C1C}">
                <a14:useLocalDpi xmlns:a14="http://schemas.microsoft.com/office/drawing/2010/main" val="0"/>
              </a:ext>
            </a:extLst>
          </a:blip>
          <a:srcRect l="11194" t="19940" b="10975"/>
          <a:stretch/>
        </p:blipFill>
        <p:spPr>
          <a:xfrm>
            <a:off x="1904998" y="3681576"/>
            <a:ext cx="7728567" cy="45099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50627" y="515007"/>
            <a:ext cx="8057749" cy="8494633"/>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s-ES" sz="2400" spc="120" dirty="0">
                <a:solidFill>
                  <a:srgbClr val="456A2C"/>
                </a:solidFill>
                <a:latin typeface="Glacial Indifference"/>
              </a:rPr>
              <a:t>Los elementos de madera rara vez se componen de una sola pieza de madera, ya que la madera es dependiente de la humedad y no es tan fuerte en todas las direcciones, por lo que los objetos de madera siempre se ensamblan a partir de varias piezas conjuntas.</a:t>
            </a:r>
          </a:p>
          <a:p>
            <a:pPr marL="342900" indent="-342900">
              <a:buFont typeface="Arial" panose="020B0604020202020204" pitchFamily="34" charset="0"/>
              <a:buChar char="•"/>
            </a:pPr>
            <a:endParaRPr lang="es-ES" sz="2400" spc="120" dirty="0">
              <a:solidFill>
                <a:srgbClr val="456A2C"/>
              </a:solidFill>
              <a:latin typeface="Glacial Indifference"/>
            </a:endParaRPr>
          </a:p>
          <a:p>
            <a:pPr marL="342900" indent="-342900">
              <a:buFont typeface="Arial" panose="020B0604020202020204" pitchFamily="34" charset="0"/>
              <a:buChar char="•"/>
            </a:pPr>
            <a:r>
              <a:rPr lang="es-ES" sz="2400" spc="120" dirty="0">
                <a:solidFill>
                  <a:srgbClr val="456A2C"/>
                </a:solidFill>
                <a:latin typeface="Glacial Indifference"/>
              </a:rPr>
              <a:t>Las juntas se ven afectadas por la calidad de los adhesivos, las superficies a unir y el área de la superficie adhesiva.</a:t>
            </a:r>
          </a:p>
          <a:p>
            <a:pPr marL="342900" indent="-342900">
              <a:buFont typeface="Arial" panose="020B0604020202020204" pitchFamily="34" charset="0"/>
              <a:buChar char="•"/>
            </a:pPr>
            <a:endParaRPr lang="es-ES" sz="2400" spc="120" dirty="0">
              <a:solidFill>
                <a:srgbClr val="456A2C"/>
              </a:solidFill>
              <a:latin typeface="Glacial Indifference"/>
            </a:endParaRPr>
          </a:p>
          <a:p>
            <a:pPr marL="342900" indent="-342900">
              <a:buFont typeface="Arial" panose="020B0604020202020204" pitchFamily="34" charset="0"/>
              <a:buChar char="•"/>
            </a:pPr>
            <a:r>
              <a:rPr lang="es-ES" sz="2400" spc="120" dirty="0">
                <a:solidFill>
                  <a:srgbClr val="456A2C"/>
                </a:solidFill>
                <a:latin typeface="Glacial Indifference"/>
              </a:rPr>
              <a:t>La soldadura de madera es un método que reemplaza al encolado. En él, dos trozos de madera se unen por fricción con mucha fuerza durante un rato, lo que hace que se calienten por el roce. Como resultado, los extremos de las fibras celulósicas se abren y pueden adherirse a fibras celulósicas similares de la pieza de acoplamiento.</a:t>
            </a:r>
          </a:p>
          <a:p>
            <a:pPr marL="342900" indent="-342900">
              <a:buFont typeface="Arial" panose="020B0604020202020204" pitchFamily="34" charset="0"/>
              <a:buChar char="•"/>
            </a:pPr>
            <a:endParaRPr lang="es-ES" sz="2400" spc="120" dirty="0">
              <a:solidFill>
                <a:srgbClr val="456A2C"/>
              </a:solidFill>
              <a:latin typeface="Glacial Indifference"/>
            </a:endParaRPr>
          </a:p>
          <a:p>
            <a:pPr marL="342900" indent="-342900">
              <a:buFont typeface="Arial" panose="020B0604020202020204" pitchFamily="34" charset="0"/>
              <a:buChar char="•"/>
            </a:pPr>
            <a:r>
              <a:rPr lang="es-ES" sz="2400" spc="120" dirty="0">
                <a:solidFill>
                  <a:srgbClr val="456A2C"/>
                </a:solidFill>
                <a:latin typeface="Glacial Indifference"/>
              </a:rPr>
              <a:t>Los árboles de hoja caduca forman una unión que corresponde en fuerza al pegado, pero la unión no resiste la humedad. En las coníferas, tal articulación es débil.</a:t>
            </a:r>
            <a:endParaRPr lang="fi-FI" sz="2400" spc="120" dirty="0">
              <a:solidFill>
                <a:srgbClr val="456A2C"/>
              </a:solidFill>
              <a:latin typeface="Glacial Indifference"/>
            </a:endParaRPr>
          </a:p>
        </p:txBody>
      </p:sp>
      <p:sp>
        <p:nvSpPr>
          <p:cNvPr id="3" name="AutoShape 3"/>
          <p:cNvSpPr/>
          <p:nvPr/>
        </p:nvSpPr>
        <p:spPr>
          <a:xfrm>
            <a:off x="9906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912414" cy="3062868"/>
            <a:chOff x="0" y="-95249"/>
            <a:chExt cx="9216551" cy="4083824"/>
          </a:xfrm>
        </p:grpSpPr>
        <p:sp>
          <p:nvSpPr>
            <p:cNvPr id="8" name="TextBox 8"/>
            <p:cNvSpPr txBox="1"/>
            <p:nvPr/>
          </p:nvSpPr>
          <p:spPr>
            <a:xfrm>
              <a:off x="0" y="-95249"/>
              <a:ext cx="9216551" cy="1395253"/>
            </a:xfrm>
            <a:prstGeom prst="rect">
              <a:avLst/>
            </a:prstGeom>
          </p:spPr>
          <p:txBody>
            <a:bodyPr lIns="0" tIns="0" rIns="0" bIns="0" rtlCol="0" anchor="t">
              <a:spAutoFit/>
            </a:bodyPr>
            <a:lstStyle/>
            <a:p>
              <a:pPr algn="l">
                <a:lnSpc>
                  <a:spcPts val="8370"/>
                </a:lnSpc>
              </a:pPr>
              <a:r>
                <a:rPr lang="en-US" sz="6200" spc="310" dirty="0" err="1">
                  <a:solidFill>
                    <a:schemeClr val="bg1"/>
                  </a:solidFill>
                  <a:latin typeface="League Spartan"/>
                </a:rPr>
                <a:t>Adhesivos</a:t>
              </a:r>
              <a:endParaRPr lang="en-US" sz="6200" spc="310" dirty="0">
                <a:solidFill>
                  <a:schemeClr val="bg1"/>
                </a:solidFill>
                <a:latin typeface="League Spartan"/>
              </a:endParaRPr>
            </a:p>
          </p:txBody>
        </p:sp>
        <p:sp>
          <p:nvSpPr>
            <p:cNvPr id="9" name="TextBox 9"/>
            <p:cNvSpPr txBox="1"/>
            <p:nvPr/>
          </p:nvSpPr>
          <p:spPr>
            <a:xfrm>
              <a:off x="0" y="3167838"/>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4</a:t>
            </a:fld>
            <a:endParaRPr lang="en-US" sz="2400" spc="120" dirty="0">
              <a:solidFill>
                <a:srgbClr val="D9D9D9"/>
              </a:solidFill>
              <a:latin typeface="Glacial Indifference"/>
            </a:endParaRPr>
          </a:p>
        </p:txBody>
      </p:sp>
      <p:pic>
        <p:nvPicPr>
          <p:cNvPr id="16" name="Kuva 15" descr="Kuva, joka sisältää kohteen teksti, työkalu&#10;&#10;Kuvaus luotu automaattisesti">
            <a:extLst>
              <a:ext uri="{FF2B5EF4-FFF2-40B4-BE49-F238E27FC236}">
                <a16:creationId xmlns:a16="http://schemas.microsoft.com/office/drawing/2014/main" id="{6C932510-4807-4C9E-BDD4-B4D30359EB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444" t="9305" r="18333"/>
          <a:stretch/>
        </p:blipFill>
        <p:spPr>
          <a:xfrm rot="5400000">
            <a:off x="4430288" y="3167416"/>
            <a:ext cx="4500000" cy="5861370"/>
          </a:xfrm>
          <a:prstGeom prst="rect">
            <a:avLst/>
          </a:prstGeom>
        </p:spPr>
      </p:pic>
    </p:spTree>
    <p:extLst>
      <p:ext uri="{BB962C8B-B14F-4D97-AF65-F5344CB8AC3E}">
        <p14:creationId xmlns:p14="http://schemas.microsoft.com/office/powerpoint/2010/main" val="3059211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673977" y="515007"/>
            <a:ext cx="8534400" cy="8494633"/>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s-ES" sz="2400" spc="120" dirty="0">
                <a:solidFill>
                  <a:srgbClr val="456A2C"/>
                </a:solidFill>
                <a:latin typeface="Glacial Indifference"/>
              </a:rPr>
              <a:t>Al elegir el adhesivo, se deben tener en cuenta las condiciones en las que se expone la junta adhesiva terminada.</a:t>
            </a:r>
          </a:p>
          <a:p>
            <a:pPr marL="342900" indent="-342900">
              <a:buFont typeface="Arial" panose="020B0604020202020204" pitchFamily="34" charset="0"/>
              <a:buChar char="•"/>
            </a:pPr>
            <a:endParaRPr lang="es-ES" sz="2400" spc="120" dirty="0">
              <a:solidFill>
                <a:srgbClr val="456A2C"/>
              </a:solidFill>
              <a:latin typeface="Glacial Indifference"/>
            </a:endParaRPr>
          </a:p>
          <a:p>
            <a:pPr marL="342900" indent="-342900">
              <a:buFont typeface="Arial" panose="020B0604020202020204" pitchFamily="34" charset="0"/>
              <a:buChar char="•"/>
            </a:pPr>
            <a:r>
              <a:rPr lang="es-ES" sz="2400" spc="120" dirty="0">
                <a:solidFill>
                  <a:srgbClr val="456A2C"/>
                </a:solidFill>
                <a:latin typeface="Glacial Indifference"/>
              </a:rPr>
              <a:t>A grandes rasgos, los adhesivos se pueden dividir en tres grupos según su durabilidad:</a:t>
            </a:r>
          </a:p>
          <a:p>
            <a:pPr marL="914400" lvl="1" indent="-457200">
              <a:buFont typeface="+mj-lt"/>
              <a:buAutoNum type="arabicPeriod"/>
            </a:pPr>
            <a:r>
              <a:rPr lang="es-ES" sz="2400" spc="120" dirty="0">
                <a:solidFill>
                  <a:srgbClr val="456A2C"/>
                </a:solidFill>
                <a:latin typeface="Glacial Indifference"/>
              </a:rPr>
              <a:t>Adhesivos resistentes a la intemperie: los adhesivos deben ser más duraderos que la madera en todas las condiciones. La unión debe ser capaz de soportar las condiciones climáticas, la humedad y los microorganismos. Estos requisitos los cumplen los adhesivos fenólicos y de resorcinol y sus mezclas.</a:t>
            </a:r>
          </a:p>
          <a:p>
            <a:pPr marL="914400" lvl="1" indent="-457200">
              <a:buFont typeface="+mj-lt"/>
              <a:buAutoNum type="arabicPeriod"/>
            </a:pPr>
            <a:r>
              <a:rPr lang="es-ES" sz="2400" spc="120" dirty="0">
                <a:solidFill>
                  <a:srgbClr val="456A2C"/>
                </a:solidFill>
                <a:latin typeface="Glacial Indifference"/>
              </a:rPr>
              <a:t>Adhesivos resistentes a la humedad: los adhesivos son adecuados para uso en interiores donde la humedad relativa puede ser bastante alta. Este grupo incluye adhesivos de melamina, así como algunos adhesivos de urea y adhesivos </a:t>
            </a:r>
            <a:r>
              <a:rPr lang="es-ES" sz="2400" spc="120" dirty="0" err="1">
                <a:solidFill>
                  <a:srgbClr val="456A2C"/>
                </a:solidFill>
                <a:latin typeface="Glacial Indifference"/>
              </a:rPr>
              <a:t>PVAc</a:t>
            </a:r>
            <a:r>
              <a:rPr lang="es-ES" sz="2400" spc="120" dirty="0">
                <a:solidFill>
                  <a:srgbClr val="456A2C"/>
                </a:solidFill>
                <a:latin typeface="Glacial Indifference"/>
              </a:rPr>
              <a:t>.</a:t>
            </a:r>
          </a:p>
          <a:p>
            <a:pPr marL="914400" lvl="1" indent="-457200">
              <a:buFont typeface="+mj-lt"/>
              <a:buAutoNum type="arabicPeriod"/>
            </a:pPr>
            <a:r>
              <a:rPr lang="es-ES" sz="2400" spc="120" dirty="0">
                <a:solidFill>
                  <a:srgbClr val="456A2C"/>
                </a:solidFill>
                <a:latin typeface="Glacial Indifference"/>
              </a:rPr>
              <a:t>Adhesivos adecuados para uso en interiores: los adhesivos no resisten el remojo en agua y duran un tiempo limitado en estancias húmedas. A este grupo pertenecen los adhesivos para madera, urea y </a:t>
            </a:r>
            <a:r>
              <a:rPr lang="es-ES" sz="2400" spc="120" dirty="0" err="1">
                <a:solidFill>
                  <a:srgbClr val="456A2C"/>
                </a:solidFill>
                <a:latin typeface="Glacial Indifference"/>
              </a:rPr>
              <a:t>PVAc</a:t>
            </a:r>
            <a:r>
              <a:rPr lang="es-ES" sz="2400" spc="120" dirty="0">
                <a:solidFill>
                  <a:srgbClr val="456A2C"/>
                </a:solidFill>
                <a:latin typeface="Glacial Indifference"/>
              </a:rPr>
              <a:t> más utilizados.</a:t>
            </a:r>
            <a:endParaRPr lang="fi-FI"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912414" cy="3062868"/>
            <a:chOff x="0" y="-95249"/>
            <a:chExt cx="9216551" cy="4083824"/>
          </a:xfrm>
        </p:grpSpPr>
        <p:sp>
          <p:nvSpPr>
            <p:cNvPr id="8" name="TextBox 8"/>
            <p:cNvSpPr txBox="1"/>
            <p:nvPr/>
          </p:nvSpPr>
          <p:spPr>
            <a:xfrm>
              <a:off x="0" y="-95249"/>
              <a:ext cx="9216551" cy="2831544"/>
            </a:xfrm>
            <a:prstGeom prst="rect">
              <a:avLst/>
            </a:prstGeom>
          </p:spPr>
          <p:txBody>
            <a:bodyPr lIns="0" tIns="0" rIns="0" bIns="0" rtlCol="0" anchor="t">
              <a:spAutoFit/>
            </a:bodyPr>
            <a:lstStyle/>
            <a:p>
              <a:pPr algn="l">
                <a:lnSpc>
                  <a:spcPts val="8370"/>
                </a:lnSpc>
              </a:pPr>
              <a:r>
                <a:rPr lang="en-US" sz="6200" spc="310" dirty="0" err="1">
                  <a:solidFill>
                    <a:schemeClr val="bg1"/>
                  </a:solidFill>
                  <a:latin typeface="League Spartan"/>
                </a:rPr>
                <a:t>Diferentes</a:t>
              </a:r>
              <a:r>
                <a:rPr lang="en-US" sz="6200" spc="310" dirty="0">
                  <a:solidFill>
                    <a:schemeClr val="bg1"/>
                  </a:solidFill>
                  <a:latin typeface="League Spartan"/>
                </a:rPr>
                <a:t> </a:t>
              </a:r>
              <a:r>
                <a:rPr lang="en-US" sz="6200" spc="310" dirty="0" err="1">
                  <a:solidFill>
                    <a:schemeClr val="bg1"/>
                  </a:solidFill>
                  <a:latin typeface="League Spartan"/>
                </a:rPr>
                <a:t>adhesivos</a:t>
              </a:r>
              <a:endParaRPr lang="en-US" sz="6200" spc="310" dirty="0">
                <a:solidFill>
                  <a:schemeClr val="bg1"/>
                </a:solidFill>
                <a:latin typeface="League Spartan"/>
              </a:endParaRPr>
            </a:p>
          </p:txBody>
        </p:sp>
        <p:sp>
          <p:nvSpPr>
            <p:cNvPr id="9" name="TextBox 9"/>
            <p:cNvSpPr txBox="1"/>
            <p:nvPr/>
          </p:nvSpPr>
          <p:spPr>
            <a:xfrm>
              <a:off x="0" y="3167838"/>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5</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1940409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16192500" cy="859210"/>
          </a:xfrm>
          <a:prstGeom prst="rect">
            <a:avLst/>
          </a:prstGeom>
        </p:spPr>
        <p:txBody>
          <a:bodyPr wrap="square" lIns="0" tIns="0" rIns="0" bIns="0" rtlCol="0" anchor="t">
            <a:spAutoFit/>
          </a:bodyPr>
          <a:lstStyle/>
          <a:p>
            <a:pPr algn="l">
              <a:lnSpc>
                <a:spcPts val="6682"/>
              </a:lnSpc>
            </a:pPr>
            <a:r>
              <a:rPr lang="es-ES" sz="5000" spc="100" dirty="0">
                <a:solidFill>
                  <a:srgbClr val="456A2C"/>
                </a:solidFill>
                <a:latin typeface="League Spartan"/>
              </a:rPr>
              <a:t>Uso de conectores y adhesivos</a:t>
            </a:r>
            <a:endParaRPr lang="en-US" sz="5000" spc="100" dirty="0">
              <a:solidFill>
                <a:srgbClr val="456A2C"/>
              </a:solidFill>
              <a:latin typeface="League Spartan"/>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011321"/>
            <a:chOff x="0" y="-19050"/>
            <a:chExt cx="9013889" cy="2681760"/>
          </a:xfrm>
        </p:grpSpPr>
        <p:sp>
          <p:nvSpPr>
            <p:cNvPr id="5" name="TextBox 5"/>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MEDIO AMBIENTE</a:t>
              </a:r>
            </a:p>
          </p:txBody>
        </p:sp>
        <p:sp>
          <p:nvSpPr>
            <p:cNvPr id="6" name="TextBox 6"/>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s-ES" sz="2400" spc="120" dirty="0">
                  <a:solidFill>
                    <a:srgbClr val="456A2C"/>
                  </a:solidFill>
                  <a:latin typeface="Glacial Indifference"/>
                </a:rPr>
                <a:t>Los materiales de los soportes seleccionados correctamente soportan incluso las condiciones más difíciles.</a:t>
              </a:r>
              <a:endParaRPr lang="en-US" sz="2400" spc="120" dirty="0">
                <a:solidFill>
                  <a:srgbClr val="456A2C"/>
                </a:solidFill>
                <a:latin typeface="Glacial Indifference"/>
              </a:endParaRP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447338"/>
            <a:chOff x="0" y="-19050"/>
            <a:chExt cx="9013889" cy="3263116"/>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PRODUCTIVIDAD</a:t>
              </a:r>
            </a:p>
          </p:txBody>
        </p:sp>
        <p:sp>
          <p:nvSpPr>
            <p:cNvPr id="10" name="TextBox 10"/>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s-ES" sz="2400" spc="120" dirty="0">
                  <a:solidFill>
                    <a:srgbClr val="456A2C"/>
                  </a:solidFill>
                  <a:latin typeface="Glacial Indifference"/>
                </a:rPr>
                <a:t>La elección del pegamento o conector adecuado acorta el tiempo de producción y mejora la funcionalidad del proceso de producción.</a:t>
              </a:r>
              <a:endParaRPr lang="en-US" sz="2400" spc="120" dirty="0">
                <a:solidFill>
                  <a:srgbClr val="456A2C"/>
                </a:solidFill>
                <a:latin typeface="Glacial Indifference"/>
              </a:endParaRP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011321"/>
            <a:chOff x="0" y="-19050"/>
            <a:chExt cx="9013889" cy="2681760"/>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EFICIENCIA</a:t>
              </a:r>
            </a:p>
          </p:txBody>
        </p:sp>
        <p:sp>
          <p:nvSpPr>
            <p:cNvPr id="14" name="TextBox 14"/>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s-ES" sz="2400" spc="120" dirty="0">
                  <a:solidFill>
                    <a:srgbClr val="456A2C"/>
                  </a:solidFill>
                  <a:latin typeface="Glacial Indifference"/>
                </a:rPr>
                <a:t>El uso </a:t>
              </a:r>
              <a:r>
                <a:rPr lang="es-ES" sz="2400" spc="120">
                  <a:solidFill>
                    <a:srgbClr val="456A2C"/>
                  </a:solidFill>
                  <a:latin typeface="Glacial Indifference"/>
                </a:rPr>
                <a:t>adecuado de los </a:t>
              </a:r>
              <a:r>
                <a:rPr lang="es-ES" sz="2400" spc="120" dirty="0">
                  <a:solidFill>
                    <a:srgbClr val="456A2C"/>
                  </a:solidFill>
                  <a:latin typeface="Glacial Indifference"/>
                </a:rPr>
                <a:t>medios de sujeción adecuados mejoran la eficiencia del trabajo y reducen la pérdida de material.</a:t>
              </a:r>
              <a:endParaRPr lang="en-US" sz="2400" spc="120" dirty="0">
                <a:solidFill>
                  <a:srgbClr val="456A2C"/>
                </a:solidFill>
                <a:latin typeface="Glacial Indifference"/>
              </a:endParaRP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2581991"/>
            <a:chOff x="0" y="-19050"/>
            <a:chExt cx="9013889" cy="2782385"/>
          </a:xfrm>
        </p:grpSpPr>
        <p:sp>
          <p:nvSpPr>
            <p:cNvPr id="17" name="TextBox 17"/>
            <p:cNvSpPr txBox="1"/>
            <p:nvPr/>
          </p:nvSpPr>
          <p:spPr>
            <a:xfrm>
              <a:off x="1105" y="-19050"/>
              <a:ext cx="9012784" cy="538954"/>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COSTOS</a:t>
              </a:r>
            </a:p>
          </p:txBody>
        </p:sp>
        <p:sp>
          <p:nvSpPr>
            <p:cNvPr id="18" name="TextBox 18"/>
            <p:cNvSpPr txBox="1"/>
            <p:nvPr/>
          </p:nvSpPr>
          <p:spPr>
            <a:xfrm>
              <a:off x="0" y="773352"/>
              <a:ext cx="9013889" cy="1989983"/>
            </a:xfrm>
            <a:prstGeom prst="rect">
              <a:avLst/>
            </a:prstGeom>
          </p:spPr>
          <p:txBody>
            <a:bodyPr lIns="0" tIns="0" rIns="0" bIns="0" rtlCol="0" anchor="t">
              <a:spAutoFit/>
            </a:bodyPr>
            <a:lstStyle/>
            <a:p>
              <a:pPr lvl="0" algn="ctr" eaLnBrk="0" fontAlgn="base" hangingPunct="0">
                <a:spcBef>
                  <a:spcPct val="0"/>
                </a:spcBef>
                <a:spcAft>
                  <a:spcPct val="0"/>
                </a:spcAft>
              </a:pPr>
              <a:r>
                <a:rPr lang="es-ES" altLang="fi-FI" sz="2400" dirty="0">
                  <a:solidFill>
                    <a:srgbClr val="456A2C"/>
                  </a:solidFill>
                  <a:latin typeface="Glacial Indifference" panose="020B0604020202020204" charset="0"/>
                </a:rPr>
                <a:t>El precio del pegamento o sujetador puede ser más alto en el momento de la compra para las estructuras requeridas para condiciones difíciles, pero una mayor durabilidad resulta en una vida útil más larga.</a:t>
              </a:r>
              <a:endParaRPr lang="en-US" sz="2400" spc="120" dirty="0">
                <a:solidFill>
                  <a:srgbClr val="456A2C"/>
                </a:solidFill>
                <a:latin typeface="Glacial Indifference" panose="020B0604020202020204" charset="0"/>
              </a:endParaRP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6</a:t>
            </a:fld>
            <a:endParaRPr lang="en-US" sz="2400" spc="120" dirty="0">
              <a:solidFill>
                <a:srgbClr val="1E4D65"/>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3379</TotalTime>
  <Words>573</Words>
  <Application>Microsoft Office PowerPoint</Application>
  <PresentationFormat>Personalizado</PresentationFormat>
  <Paragraphs>55</Paragraphs>
  <Slides>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Glacial Indifference</vt:lpstr>
      <vt:lpstr>Calibri</vt:lpstr>
      <vt:lpstr>League Spartan</vt:lpstr>
      <vt:lpstr>Arial</vt:lpstr>
      <vt:lpstr>Glacial Indifference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Alonso García García</cp:lastModifiedBy>
  <cp:revision>58</cp:revision>
  <dcterms:created xsi:type="dcterms:W3CDTF">2006-08-16T00:00:00Z</dcterms:created>
  <dcterms:modified xsi:type="dcterms:W3CDTF">2022-01-10T18:31:03Z</dcterms:modified>
  <dc:identifier>DAD7Xzioke4</dc:identifier>
</cp:coreProperties>
</file>