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57" r:id="rId6"/>
    <p:sldId id="279" r:id="rId7"/>
    <p:sldId id="282" r:id="rId8"/>
    <p:sldId id="281" r:id="rId9"/>
    <p:sldId id="267" r:id="rId10"/>
    <p:sldId id="26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0000800000000000000" pitchFamily="50"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a:p>
        </p:txBody>
      </p:sp>
    </p:spTree>
    <p:extLst>
      <p:ext uri="{BB962C8B-B14F-4D97-AF65-F5344CB8AC3E}">
        <p14:creationId xmlns:p14="http://schemas.microsoft.com/office/powerpoint/2010/main" val="202469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24040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188922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RESTAURACIÓN, RENOVACIÓN Y DESMONTAJE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Kuva 8" descr="Kuva, joka sisältää kohteen rakennus, pöytä&#10;&#10;Kuvaus luotu automaattisesti">
            <a:extLst>
              <a:ext uri="{FF2B5EF4-FFF2-40B4-BE49-F238E27FC236}">
                <a16:creationId xmlns:a16="http://schemas.microsoft.com/office/drawing/2014/main" id="{6AA1EBE2-49E0-405A-950A-D4E8CB87B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796" y="-179439"/>
            <a:ext cx="16078328" cy="10733139"/>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448808"/>
            </a:xfrm>
            <a:prstGeom prst="rect">
              <a:avLst/>
            </a:prstGeom>
            <a:grpFill/>
          </p:spPr>
          <p:txBody>
            <a:bodyPr wrap="square" lIns="0" tIns="0" rIns="0" bIns="0" rtlCol="0" anchor="t">
              <a:spAutoFit/>
            </a:bodyPr>
            <a:lstStyle/>
            <a:p>
              <a:pPr algn="l">
                <a:lnSpc>
                  <a:spcPts val="10580"/>
                </a:lnSpc>
              </a:pPr>
              <a:r>
                <a:rPr lang="en-US" sz="5400" spc="92" dirty="0">
                  <a:solidFill>
                    <a:srgbClr val="FEFFF8"/>
                  </a:solidFill>
                  <a:latin typeface="League Spartan"/>
                </a:rPr>
                <a:t>RESTAURACI</a:t>
              </a:r>
              <a:r>
                <a:rPr lang="en-US" sz="5400" b="1" spc="92" dirty="0">
                  <a:solidFill>
                    <a:srgbClr val="FEFFF8"/>
                  </a:solidFill>
                  <a:latin typeface="League Spartan"/>
                </a:rPr>
                <a:t>Ó</a:t>
              </a:r>
              <a:r>
                <a:rPr lang="en-US" sz="5400" spc="92" dirty="0">
                  <a:solidFill>
                    <a:srgbClr val="FEFFF8"/>
                  </a:solidFill>
                  <a:latin typeface="League Spartan"/>
                </a:rPr>
                <a:t>N, RECONSTRUCCIÓN Y DESMONTAJE</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s-ES" sz="2400" spc="150" dirty="0">
                  <a:solidFill>
                    <a:srgbClr val="FEFFF8"/>
                  </a:solidFill>
                  <a:latin typeface="Glacial Indifference Bold"/>
                </a:rPr>
                <a:t>02-6 / LU2: CONSTRUCCIÓN, RENOVACIÓN Y DECONSTRUCCIÓN DE MADERA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330" y="533400"/>
            <a:ext cx="12557670" cy="8382000"/>
          </a:xfrm>
          <a:prstGeom prst="rect">
            <a:avLst/>
          </a:prstGeom>
        </p:spPr>
      </p:pic>
      <p:grpSp>
        <p:nvGrpSpPr>
          <p:cNvPr id="3" name="Group 3"/>
          <p:cNvGrpSpPr/>
          <p:nvPr/>
        </p:nvGrpSpPr>
        <p:grpSpPr>
          <a:xfrm>
            <a:off x="1219200" y="-472889"/>
            <a:ext cx="8385423" cy="9576389"/>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838393" cy="2400816"/>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RESUMEN DE LA PRESENTACI</a:t>
              </a:r>
              <a:r>
                <a:rPr lang="en-US" sz="6200" b="1" spc="310" dirty="0">
                  <a:solidFill>
                    <a:srgbClr val="456A2C"/>
                  </a:solidFill>
                  <a:latin typeface="League Spartan"/>
                </a:rPr>
                <a:t>Ó</a:t>
              </a:r>
              <a:r>
                <a:rPr lang="en-US" sz="6200" spc="310" dirty="0">
                  <a:solidFill>
                    <a:srgbClr val="456A2C"/>
                  </a:solidFill>
                  <a:latin typeface="League Spartan"/>
                </a:rPr>
                <a:t>N</a:t>
              </a:r>
            </a:p>
          </p:txBody>
        </p:sp>
        <p:sp>
          <p:nvSpPr>
            <p:cNvPr id="6" name="TextBox 6"/>
            <p:cNvSpPr txBox="1"/>
            <p:nvPr/>
          </p:nvSpPr>
          <p:spPr>
            <a:xfrm>
              <a:off x="1002624" y="7574685"/>
              <a:ext cx="9214823" cy="2428362"/>
            </a:xfrm>
            <a:prstGeom prst="rect">
              <a:avLst/>
            </a:prstGeom>
            <a:grpFill/>
          </p:spPr>
          <p:txBody>
            <a:bodyPr lIns="0" tIns="0" rIns="0" bIns="0" rtlCol="0" anchor="t">
              <a:spAutoFit/>
            </a:bodyPr>
            <a:lstStyle/>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Terminología</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Ciclo</a:t>
              </a:r>
              <a:r>
                <a:rPr lang="en-US" sz="2400" spc="120" dirty="0">
                  <a:solidFill>
                    <a:srgbClr val="456A2C"/>
                  </a:solidFill>
                  <a:latin typeface="Glacial Indifference"/>
                </a:rPr>
                <a:t> de </a:t>
              </a:r>
              <a:r>
                <a:rPr lang="en-US" sz="2400" spc="120" dirty="0" err="1">
                  <a:solidFill>
                    <a:srgbClr val="456A2C"/>
                  </a:solidFill>
                  <a:latin typeface="Glacial Indifference"/>
                </a:rPr>
                <a:t>vida</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Desmantelado de edificios</a:t>
              </a: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Beneficios</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err="1">
                  <a:solidFill>
                    <a:srgbClr val="456A2C"/>
                  </a:solidFill>
                  <a:latin typeface="Glacial Indifference"/>
                </a:rPr>
                <a:t>Preguntas</a:t>
              </a:r>
              <a:r>
                <a:rPr lang="en-US" sz="2400" spc="120" dirty="0">
                  <a:solidFill>
                    <a:srgbClr val="456A2C"/>
                  </a:solidFill>
                  <a:latin typeface="Glacial Indifference"/>
                </a:rPr>
                <a:t> </a:t>
              </a:r>
              <a:r>
                <a:rPr lang="en-US" sz="2400" spc="120" dirty="0" err="1">
                  <a:solidFill>
                    <a:srgbClr val="456A2C"/>
                  </a:solidFill>
                  <a:latin typeface="Glacial Indifference"/>
                </a:rPr>
                <a:t>frecuentes</a:t>
              </a:r>
              <a:endParaRPr lang="en-US" sz="2400" spc="120" dirty="0">
                <a:solidFill>
                  <a:srgbClr val="456A2C"/>
                </a:solidFill>
                <a:latin typeface="Glacial Indifference"/>
              </a:endParaRPr>
            </a:p>
          </p:txBody>
        </p:sp>
        <p:sp>
          <p:nvSpPr>
            <p:cNvPr id="7" name="TextBox 7"/>
            <p:cNvSpPr txBox="1"/>
            <p:nvPr/>
          </p:nvSpPr>
          <p:spPr>
            <a:xfrm>
              <a:off x="1001671" y="6425817"/>
              <a:ext cx="9215776" cy="695889"/>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tratados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86801" y="163218"/>
            <a:ext cx="9521576" cy="9124293"/>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b="1" spc="120" dirty="0">
                <a:solidFill>
                  <a:srgbClr val="456A2C"/>
                </a:solidFill>
                <a:latin typeface="Glacial Indifference"/>
              </a:rPr>
              <a:t>Conservación: Corrección de defectos constructivos con loas medidas establecidas por un experto en conservación.</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Reparación: Reparar o reemplazar una estructura, pieza o aparato defectuoso por uno funcional, haciéndolo operativo.</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Renovación: La condición de un edificio se mantiene o mejora para adaptarse mejor a su propósito.</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Mantenimiento: Se trata de una actividad de mantenimiento en la que las propiedades de un objeto se conservan renovándolo.</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Rehabilitación: el elemento se reacondiciona de tal forma que está en condiciones de uso o de preservarse, por ejemplo.</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Evaluación del estado: Se determina el estado y las necesidades de reparación de una propiedad, edificio o parte de él.</a:t>
            </a:r>
            <a:endParaRPr lang="fi-FI" sz="2400" spc="120" dirty="0">
              <a:solidFill>
                <a:srgbClr val="456A2C"/>
              </a:solidFill>
              <a:latin typeface="Glacial Indifference"/>
            </a:endParaRPr>
          </a:p>
        </p:txBody>
      </p:sp>
      <p:sp>
        <p:nvSpPr>
          <p:cNvPr id="3" name="AutoShape 3"/>
          <p:cNvSpPr/>
          <p:nvPr/>
        </p:nvSpPr>
        <p:spPr>
          <a:xfrm>
            <a:off x="0" y="-49530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159596"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n-US" sz="6200" spc="310" dirty="0" err="1">
                  <a:solidFill>
                    <a:schemeClr val="bg1"/>
                  </a:solidFill>
                  <a:latin typeface="League Spartan"/>
                </a:rPr>
                <a:t>Terminolog</a:t>
              </a:r>
              <a:r>
                <a:rPr lang="en-US" sz="6200" b="1" spc="310" dirty="0" err="1">
                  <a:solidFill>
                    <a:schemeClr val="bg1"/>
                  </a:solidFill>
                  <a:latin typeface="League Spartan"/>
                </a:rPr>
                <a:t>í</a:t>
              </a:r>
              <a:r>
                <a:rPr lang="en-US" sz="6200" spc="310" dirty="0" err="1">
                  <a:solidFill>
                    <a:schemeClr val="bg1"/>
                  </a:solidFill>
                  <a:latin typeface="League Spartan"/>
                </a:rPr>
                <a:t>a</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99468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86801" y="163218"/>
            <a:ext cx="9521576" cy="868827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Renovación: La construcción de renovación se llevará a cabo como un proyecto relativamente grande.</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Mejora básica: el nivel de calidad del emplazamiento se elevará sustancialmente con respecto al original.</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Reconstrucción: Reconstrucción de un edificio o parte de él a partir de partes y / o documentos conservados.</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Restauración: Para mantener los valores de antigüedad y de arquitectura contenidos en la edificación o en el entorno construido.</a:t>
            </a:r>
          </a:p>
          <a:p>
            <a:pPr>
              <a:lnSpc>
                <a:spcPts val="3359"/>
              </a:lnSpc>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Renovación: Medida por la que un elemento o un número significativo de sus partes se reemplazan por otros nuevos.</a:t>
            </a:r>
          </a:p>
          <a:p>
            <a:pPr marL="342900" indent="-342900">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b="1" spc="120" dirty="0">
                <a:solidFill>
                  <a:srgbClr val="456A2C"/>
                </a:solidFill>
                <a:latin typeface="Glacial Indifference"/>
              </a:rPr>
              <a:t>Renovación anual: Se trata de una renovación estándar de propiedad incluida en el presupuesto anual. Las reparaciones pueden ser previstas o imprevistas según la evaluación de la condición del edificio.</a:t>
            </a:r>
            <a:endParaRPr lang="fi-FI" sz="2400" spc="120" dirty="0">
              <a:solidFill>
                <a:srgbClr val="456A2C"/>
              </a:solidFill>
              <a:latin typeface="Glacial Indifference"/>
            </a:endParaRPr>
          </a:p>
        </p:txBody>
      </p:sp>
      <p:sp>
        <p:nvSpPr>
          <p:cNvPr id="3" name="AutoShape 3"/>
          <p:cNvSpPr/>
          <p:nvPr/>
        </p:nvSpPr>
        <p:spPr>
          <a:xfrm>
            <a:off x="0" y="-548872"/>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219200" y="957263"/>
            <a:ext cx="6705601"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n-US" sz="6200" spc="310" dirty="0" err="1">
                  <a:solidFill>
                    <a:schemeClr val="bg1"/>
                  </a:solidFill>
                  <a:latin typeface="League Spartan"/>
                </a:rPr>
                <a:t>Terminolog</a:t>
              </a:r>
              <a:r>
                <a:rPr lang="en-US" sz="6200" b="1" spc="310" dirty="0" err="1">
                  <a:solidFill>
                    <a:schemeClr val="bg1"/>
                  </a:solidFill>
                  <a:latin typeface="League Spartan"/>
                </a:rPr>
                <a:t>í</a:t>
              </a:r>
              <a:r>
                <a:rPr lang="en-US" sz="6200" spc="310" dirty="0" err="1">
                  <a:solidFill>
                    <a:schemeClr val="bg1"/>
                  </a:solidFill>
                  <a:latin typeface="League Spartan"/>
                </a:rPr>
                <a:t>a</a:t>
              </a:r>
              <a:endParaRPr lang="en-US" sz="6200" spc="310" dirty="0">
                <a:solidFill>
                  <a:schemeClr val="bg1"/>
                </a:solidFill>
                <a:latin typeface="League Spartan"/>
              </a:endParaRP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44744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8677039" y="163218"/>
            <a:ext cx="9531338" cy="7816242"/>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La evaluación del ciclo de vida (LCA) es un método para evaluar el ciclo de vida completo de un producto o servicio, que consiste en obtener material de la naturaleza, manipular y transportar el material, fabricarlo, distribuirlo, usarlo, reutilizarlo, mantenerlo, reciclarlo y eliminarlo.</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El ciclo de vida de un producto de madera comienza en el bosque o en la finca donde crece el árbol.</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 madera puede resistir el tiempo sin protección y el estrés mecánico solo si permanece seca.</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Cuanto menos madera se haya tratado, más fácil será encontrar un nuevo uso.</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 desventaja de reciclar materiales es que la cantidad, la calidad y el tamaño del material merman las posibilidades de uso del material.</a:t>
            </a:r>
            <a:endParaRPr lang="fi-FI" sz="1600" spc="120" dirty="0">
              <a:solidFill>
                <a:srgbClr val="456A2C"/>
              </a:solidFill>
              <a:latin typeface="Glacial Indifference"/>
            </a:endParaRPr>
          </a:p>
        </p:txBody>
      </p:sp>
      <p:sp>
        <p:nvSpPr>
          <p:cNvPr id="3" name="AutoShape 3"/>
          <p:cNvSpPr/>
          <p:nvPr/>
        </p:nvSpPr>
        <p:spPr>
          <a:xfrm>
            <a:off x="0" y="-49530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3001313"/>
            <a:chOff x="-1" y="-95249"/>
            <a:chExt cx="9838392" cy="4001751"/>
          </a:xfrm>
        </p:grpSpPr>
        <p:sp>
          <p:nvSpPr>
            <p:cNvPr id="8" name="TextBox 8"/>
            <p:cNvSpPr txBox="1"/>
            <p:nvPr/>
          </p:nvSpPr>
          <p:spPr>
            <a:xfrm>
              <a:off x="-1" y="-95249"/>
              <a:ext cx="9838392" cy="1395253"/>
            </a:xfrm>
            <a:prstGeom prst="rect">
              <a:avLst/>
            </a:prstGeom>
          </p:spPr>
          <p:txBody>
            <a:bodyPr wrap="square" lIns="0" tIns="0" rIns="0" bIns="0" rtlCol="0" anchor="t">
              <a:spAutoFit/>
            </a:bodyPr>
            <a:lstStyle/>
            <a:p>
              <a:pPr algn="l">
                <a:lnSpc>
                  <a:spcPts val="8370"/>
                </a:lnSpc>
              </a:pPr>
              <a:r>
                <a:rPr lang="en-US" sz="6200" spc="310" dirty="0" err="1">
                  <a:solidFill>
                    <a:schemeClr val="bg1"/>
                  </a:solidFill>
                  <a:latin typeface="League Spartan"/>
                </a:rPr>
                <a:t>Ciclo</a:t>
              </a:r>
              <a:r>
                <a:rPr lang="en-US" sz="6200" spc="310" dirty="0">
                  <a:solidFill>
                    <a:schemeClr val="bg1"/>
                  </a:solidFill>
                  <a:latin typeface="League Spartan"/>
                </a:rPr>
                <a:t> vital</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09800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71168" y="-352026"/>
            <a:ext cx="5052358" cy="10991051"/>
          </a:xfrm>
          <a:prstGeom prst="rect">
            <a:avLst/>
          </a:prstGeom>
          <a:solidFill>
            <a:srgbClr val="456A2C"/>
          </a:solidFill>
        </p:spPr>
      </p:sp>
      <p:grpSp>
        <p:nvGrpSpPr>
          <p:cNvPr id="4" name="Group 4"/>
          <p:cNvGrpSpPr/>
          <p:nvPr/>
        </p:nvGrpSpPr>
        <p:grpSpPr>
          <a:xfrm>
            <a:off x="4810434" y="419099"/>
            <a:ext cx="13325166" cy="8426666"/>
            <a:chOff x="-1" y="-3114570"/>
            <a:chExt cx="13500331" cy="5283631"/>
          </a:xfrm>
        </p:grpSpPr>
        <p:sp>
          <p:nvSpPr>
            <p:cNvPr id="5" name="TextBox 5"/>
            <p:cNvSpPr txBox="1"/>
            <p:nvPr/>
          </p:nvSpPr>
          <p:spPr>
            <a:xfrm>
              <a:off x="-1" y="-3114570"/>
              <a:ext cx="13500331" cy="656132"/>
            </a:xfrm>
            <a:prstGeom prst="rect">
              <a:avLst/>
            </a:prstGeom>
          </p:spPr>
          <p:txBody>
            <a:bodyPr wrap="square" lIns="0" tIns="0" rIns="0" bIns="0" rtlCol="0" anchor="t">
              <a:spAutoFit/>
            </a:bodyPr>
            <a:lstStyle/>
            <a:p>
              <a:pPr algn="l">
                <a:lnSpc>
                  <a:spcPts val="8370"/>
                </a:lnSpc>
              </a:pPr>
              <a:r>
                <a:rPr lang="es-ES" sz="6200" spc="310" dirty="0">
                  <a:solidFill>
                    <a:srgbClr val="456A2C"/>
                  </a:solidFill>
                  <a:latin typeface="League Spartan"/>
                </a:rPr>
                <a:t>Desmantelamiento de edificio</a:t>
              </a:r>
            </a:p>
          </p:txBody>
        </p:sp>
        <p:sp>
          <p:nvSpPr>
            <p:cNvPr id="6" name="TextBox 6"/>
            <p:cNvSpPr txBox="1"/>
            <p:nvPr/>
          </p:nvSpPr>
          <p:spPr>
            <a:xfrm>
              <a:off x="-1" y="-2458438"/>
              <a:ext cx="13500331" cy="4627499"/>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Si el edificio está protegido por la Ley de Patrimonio de la Construcción o las regulaciones de zonificación, o si tiene un potencial valor histórico, conviene ponerse en contacto con las autoridades de patrimonio en una etapa temprana de la planificación de las modificaciones.</a:t>
              </a:r>
            </a:p>
            <a:p>
              <a:pPr marL="342900" indent="-342900" algn="just">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Las responsabilidades y obligaciones de la persona que realiza el proyecto de construcción y desmantelamiento están definidas en la legislación de construcción y uso del suelo.</a:t>
              </a:r>
            </a:p>
            <a:p>
              <a:pPr marL="342900" indent="-342900" algn="just">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La clasificación de residuos debe realizarse prácticamente durante todo el trabajo de desmontaje. Requiere profesionalidad, herramientas viables y tiempo. Sin embargo, el trabajo de demolición en varias etapas y la clasificación cuidadosa se ven recompensados en los costos de gestión de residuos.</a:t>
              </a:r>
            </a:p>
            <a:p>
              <a:pPr marL="342900" indent="-342900" algn="just">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s-ES" sz="2400" spc="120" dirty="0">
                  <a:solidFill>
                    <a:srgbClr val="456A2C"/>
                  </a:solidFill>
                  <a:latin typeface="Glacial Indifference"/>
                </a:rPr>
                <a:t>La inspección de uralita es obligatoria en todos los edificios terminados antes de 1994, incluidas las renovaciones. Los trabajos de demolición de uralita también están estrictamente regulados.</a:t>
              </a:r>
              <a:endParaRPr lang="fi-FI" sz="2400" spc="120" dirty="0">
                <a:solidFill>
                  <a:srgbClr val="456A2C"/>
                </a:solidFill>
                <a:latin typeface="Glacial Indifference"/>
              </a:endParaRPr>
            </a:p>
          </p:txBody>
        </p:sp>
      </p:grpSp>
    </p:spTree>
    <p:extLst>
      <p:ext uri="{BB962C8B-B14F-4D97-AF65-F5344CB8AC3E}">
        <p14:creationId xmlns:p14="http://schemas.microsoft.com/office/powerpoint/2010/main" val="94679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352998"/>
            <a:ext cx="16192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Beneficios</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295400" y="6362700"/>
            <a:ext cx="7239000" cy="2883355"/>
            <a:chOff x="0" y="-19050"/>
            <a:chExt cx="9013889" cy="3844472"/>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MEDIO AMBIENTE</a:t>
              </a:r>
            </a:p>
          </p:txBody>
        </p:sp>
        <p:sp>
          <p:nvSpPr>
            <p:cNvPr id="6" name="TextBox 6"/>
            <p:cNvSpPr txBox="1"/>
            <p:nvPr/>
          </p:nvSpPr>
          <p:spPr>
            <a:xfrm>
              <a:off x="0" y="961391"/>
              <a:ext cx="9013889" cy="2864031"/>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El material de madera absorbe carbono durante el crecimiento, pero también cuando actúa como material de construcción para una estructura de madera. Al final de su ciclo de vida, la madera proporciona energía.</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El grado de domesticación de los elementos de madera es alto. La materia prima, la industria de procesos y la mano de obra se pueden encontrar en el país de destino.</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EFICIENCIA</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reparación del material de madera es eficaz gracias a los numerosos métodos de restauración, así como a las técnicas de fijación y unión.</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441673" y="6360121"/>
            <a:ext cx="7779528" cy="2885934"/>
            <a:chOff x="-704805" y="-355939"/>
            <a:chExt cx="10372704" cy="3109920"/>
          </a:xfrm>
        </p:grpSpPr>
        <p:sp>
          <p:nvSpPr>
            <p:cNvPr id="17" name="TextBox 17"/>
            <p:cNvSpPr txBox="1"/>
            <p:nvPr/>
          </p:nvSpPr>
          <p:spPr>
            <a:xfrm>
              <a:off x="1105" y="-355939"/>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COSTOS</a:t>
              </a:r>
            </a:p>
          </p:txBody>
        </p:sp>
        <p:sp>
          <p:nvSpPr>
            <p:cNvPr id="18" name="TextBox 18"/>
            <p:cNvSpPr txBox="1"/>
            <p:nvPr/>
          </p:nvSpPr>
          <p:spPr>
            <a:xfrm>
              <a:off x="-704805" y="439242"/>
              <a:ext cx="10372704" cy="2314739"/>
            </a:xfrm>
            <a:prstGeom prst="rect">
              <a:avLst/>
            </a:prstGeom>
          </p:spPr>
          <p:txBody>
            <a:bodyPr wrap="square" lIns="0" tIns="0" rIns="0" bIns="0" rtlCol="0" anchor="t">
              <a:spAutoFit/>
            </a:bodyPr>
            <a:lstStyle/>
            <a:p>
              <a:pPr lvl="0" algn="ctr" eaLnBrk="0" fontAlgn="base" hangingPunct="0">
                <a:lnSpc>
                  <a:spcPts val="3359"/>
                </a:lnSpc>
                <a:spcBef>
                  <a:spcPct val="0"/>
                </a:spcBef>
                <a:spcAft>
                  <a:spcPct val="0"/>
                </a:spcAft>
              </a:pPr>
              <a:r>
                <a:rPr lang="es-ES" altLang="fi-FI" sz="2400" dirty="0">
                  <a:solidFill>
                    <a:srgbClr val="456A2C"/>
                  </a:solidFill>
                  <a:latin typeface="Glacial Indifference" panose="020B0604020202020204" charset="0"/>
                </a:rPr>
                <a:t>Antiguamente, los costos de la construcción con madera eran más altos que en otras construcciones, pero a medida que la legislación, los conocimientos y la tecnología se han ido desarrollando en el </a:t>
              </a:r>
              <a:r>
                <a:rPr lang="es-ES" altLang="fi-FI" sz="2400">
                  <a:solidFill>
                    <a:srgbClr val="456A2C"/>
                  </a:solidFill>
                  <a:latin typeface="Glacial Indifference" panose="020B0604020202020204" charset="0"/>
                </a:rPr>
                <a:t>sector de la </a:t>
              </a:r>
              <a:r>
                <a:rPr lang="es-ES" altLang="fi-FI" sz="2400" dirty="0">
                  <a:solidFill>
                    <a:srgbClr val="456A2C"/>
                  </a:solidFill>
                  <a:latin typeface="Glacial Indifference" panose="020B0604020202020204" charset="0"/>
                </a:rPr>
                <a:t>construcción con madera, los costos han disminuido.</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7273497FECFA840B381477AA875FD96" ma:contentTypeVersion="13" ma:contentTypeDescription="Luo uusi asiakirja." ma:contentTypeScope="" ma:versionID="c0f63d8873ff35f837ec53615287f594">
  <xsd:schema xmlns:xsd="http://www.w3.org/2001/XMLSchema" xmlns:xs="http://www.w3.org/2001/XMLSchema" xmlns:p="http://schemas.microsoft.com/office/2006/metadata/properties" xmlns:ns3="1cc6191c-6909-4a73-8e19-1cb9511cdd07" xmlns:ns4="8952ce25-076f-40b9-9831-29aad45b40fe" targetNamespace="http://schemas.microsoft.com/office/2006/metadata/properties" ma:root="true" ma:fieldsID="ddbacf80b9744cb5ad7e4e6e29c21a21" ns3:_="" ns4:_="">
    <xsd:import namespace="1cc6191c-6909-4a73-8e19-1cb9511cdd07"/>
    <xsd:import namespace="8952ce25-076f-40b9-9831-29aad45b40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6191c-6909-4a73-8e19-1cb9511cdd07"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52ce25-076f-40b9-9831-29aad45b40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72FB1E-FE09-4C80-AE1C-28D3908F1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6191c-6909-4a73-8e19-1cb9511cdd07"/>
    <ds:schemaRef ds:uri="8952ce25-076f-40b9-9831-29aad45b40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087952-FF45-45D6-B941-A19415494F9D}">
  <ds:schemaRefs>
    <ds:schemaRef ds:uri="http://schemas.microsoft.com/office/2006/documentManagement/types"/>
    <ds:schemaRef ds:uri="http://schemas.openxmlformats.org/package/2006/metadata/core-properties"/>
    <ds:schemaRef ds:uri="8952ce25-076f-40b9-9831-29aad45b40fe"/>
    <ds:schemaRef ds:uri="http://schemas.microsoft.com/office/2006/metadata/properties"/>
    <ds:schemaRef ds:uri="http://purl.org/dc/terms/"/>
    <ds:schemaRef ds:uri="http://purl.org/dc/elements/1.1/"/>
    <ds:schemaRef ds:uri="http://schemas.microsoft.com/office/infopath/2007/PartnerControls"/>
    <ds:schemaRef ds:uri="http://www.w3.org/XML/1998/namespace"/>
    <ds:schemaRef ds:uri="1cc6191c-6909-4a73-8e19-1cb9511cdd07"/>
    <ds:schemaRef ds:uri="http://purl.org/dc/dcmitype/"/>
  </ds:schemaRefs>
</ds:datastoreItem>
</file>

<file path=customXml/itemProps3.xml><?xml version="1.0" encoding="utf-8"?>
<ds:datastoreItem xmlns:ds="http://schemas.openxmlformats.org/officeDocument/2006/customXml" ds:itemID="{2826A5DA-3EE6-4AA2-95E9-13887C4B8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3958</TotalTime>
  <Words>728</Words>
  <Application>Microsoft Office PowerPoint</Application>
  <PresentationFormat>Personalizado</PresentationFormat>
  <Paragraphs>68</Paragraphs>
  <Slides>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Calibri</vt:lpstr>
      <vt:lpstr>League Spartan</vt:lpstr>
      <vt:lpstr>Arial</vt:lpstr>
      <vt:lpstr>Glacial Indifference Bold</vt:lpstr>
      <vt:lpstr>Glacial Indifference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59</cp:revision>
  <dcterms:created xsi:type="dcterms:W3CDTF">2006-08-16T00:00:00Z</dcterms:created>
  <dcterms:modified xsi:type="dcterms:W3CDTF">2022-01-11T10:02:29Z</dcterms:modified>
  <dc:identifier>DAD7Xzioke4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0x01010077273497FECFA840B381477AA875FD96</vt:lpwstr>
  </property>
</Properties>
</file>