
<file path=[Content_Types].xml><?xml version="1.0" encoding="utf-8"?>
<Types xmlns="http://schemas.openxmlformats.org/package/2006/content-types">
  <Default Extension="jfif" ContentType="image/jpeg"/>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1.xml" ContentType="application/vnd.openxmlformats-officedocument.presentationml.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69" r:id="rId4"/>
    <p:sldId id="267" r:id="rId5"/>
    <p:sldId id="273" r:id="rId6"/>
    <p:sldId id="268" r:id="rId7"/>
    <p:sldId id="270" r:id="rId8"/>
    <p:sldId id="258" r:id="rId9"/>
    <p:sldId id="272" r:id="rId10"/>
    <p:sldId id="274" r:id="rId11"/>
    <p:sldId id="275" r:id="rId12"/>
    <p:sldId id="261" r:id="rId13"/>
    <p:sldId id="266" r:id="rId14"/>
    <p:sldId id="259" r:id="rId15"/>
    <p:sldId id="264" r:id="rId16"/>
  </p:sldIdLst>
  <p:sldSz cx="18288000" cy="10287000"/>
  <p:notesSz cx="6858000" cy="9144000"/>
  <p:embeddedFontLst>
    <p:embeddedFont>
      <p:font typeface="Glacial Indifference Bold" panose="020B0604020202020204" charset="0"/>
      <p:regular r:id="rId18"/>
    </p:embeddedFont>
    <p:embeddedFont>
      <p:font typeface="Verdana" panose="020B0604030504040204" pitchFamily="34" charset="0"/>
      <p:regular r:id="rId19"/>
      <p:bold r:id="rId20"/>
      <p:italic r:id="rId21"/>
      <p:boldItalic r:id="rId22"/>
    </p:embeddedFont>
    <p:embeddedFont>
      <p:font typeface="Glacial Indifference" panose="020B0604020202020204" charset="0"/>
      <p:regular r:id="rId23"/>
    </p:embeddedFont>
    <p:embeddedFont>
      <p:font typeface="Cambria Math" panose="02040503050406030204" pitchFamily="18" charset="0"/>
      <p:regular r:id="rId24"/>
    </p:embeddedFont>
    <p:embeddedFont>
      <p:font typeface="League Spartan" panose="020B0604020202020204" charset="-70"/>
      <p:regular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 id="2" name="Edvīns Grants" initials="EG" lastIdx="1" clrIdx="1">
    <p:extLst>
      <p:ext uri="{19B8F6BF-5375-455C-9EA6-DF929625EA0E}">
        <p15:presenceInfo xmlns:p15="http://schemas.microsoft.com/office/powerpoint/2012/main" userId="Edvīns Gran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D:\Dokumenti\MEKA_Files\02_Projekti\03_Lekcijas_prezentacijas\02_RTU_studentiem\jautajumu%20atbild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Dokumenti\MEKA_Files\02_Projekti\03_Lekcijas_prezentacijas\02_RTU_studentiem\jautajumu%20atbild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okumenti\MEKA_Files\02_Projekti\03_Lekcijas_prezentacijas\02_RTU_studentiem\jautajumu%20atbild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dvins\Documents\MEKA_Files\02_Projekti\01_LBN_201-15\Uguns%20slodzes%20aprekjin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000" b="0" i="0" u="none" strike="noStrike" kern="1200" spc="0" normalizeH="0" baseline="0">
                <a:solidFill>
                  <a:schemeClr val="tx1">
                    <a:lumMod val="65000"/>
                    <a:lumOff val="35000"/>
                  </a:schemeClr>
                </a:solidFill>
                <a:latin typeface="+mj-lt"/>
                <a:ea typeface="+mj-ea"/>
                <a:cs typeface="+mj-cs"/>
              </a:defRPr>
            </a:pPr>
            <a:r>
              <a:rPr lang="lv-LV" sz="2400" b="0" i="0" baseline="0" dirty="0" err="1">
                <a:effectLst/>
              </a:rPr>
              <a:t>Nominal</a:t>
            </a:r>
            <a:r>
              <a:rPr lang="lv-LV" sz="2400" b="0" i="0" baseline="0" dirty="0">
                <a:effectLst/>
              </a:rPr>
              <a:t> </a:t>
            </a:r>
            <a:r>
              <a:rPr lang="lv-LV" sz="2400" b="0" i="0" baseline="0" dirty="0" err="1">
                <a:effectLst/>
              </a:rPr>
              <a:t>temperature</a:t>
            </a:r>
            <a:r>
              <a:rPr lang="lv-LV" sz="2400" b="0" i="0" baseline="0" dirty="0">
                <a:effectLst/>
              </a:rPr>
              <a:t> </a:t>
            </a:r>
            <a:r>
              <a:rPr lang="lv-LV" sz="2400" b="0" i="0" baseline="0" dirty="0" err="1">
                <a:effectLst/>
              </a:rPr>
              <a:t>time</a:t>
            </a:r>
            <a:r>
              <a:rPr lang="lv-LV" sz="2400" b="0" i="0" baseline="0" dirty="0">
                <a:effectLst/>
              </a:rPr>
              <a:t> </a:t>
            </a:r>
            <a:r>
              <a:rPr lang="lv-LV" sz="2400" b="0" i="0" baseline="0" dirty="0" err="1">
                <a:effectLst/>
              </a:rPr>
              <a:t>curves</a:t>
            </a:r>
            <a:r>
              <a:rPr lang="lv-LV" sz="2400" b="0" i="0" baseline="0" dirty="0">
                <a:effectLst/>
              </a:rPr>
              <a:t> ISO 834 (EN 1991-1-2)</a:t>
            </a:r>
            <a:endParaRPr lang="lv-LV" sz="2400" dirty="0">
              <a:effectLst/>
            </a:endParaRPr>
          </a:p>
        </c:rich>
      </c:tx>
      <c:layout>
        <c:manualLayout>
          <c:xMode val="edge"/>
          <c:yMode val="edge"/>
          <c:x val="0.34193568314152822"/>
          <c:y val="8.7510995722159344E-3"/>
        </c:manualLayout>
      </c:layout>
      <c:overlay val="0"/>
      <c:spPr>
        <a:noFill/>
        <a:ln>
          <a:noFill/>
        </a:ln>
        <a:effectLst/>
      </c:spPr>
      <c:txPr>
        <a:bodyPr rot="0" spcFirstLastPara="1" vertOverflow="ellipsis" vert="horz" wrap="square" anchor="ctr" anchorCtr="1"/>
        <a:lstStyle/>
        <a:p>
          <a:pPr algn="ctr">
            <a:defRPr sz="2000" b="0" i="0" u="none" strike="noStrike" kern="1200" spc="0" normalizeH="0" baseline="0">
              <a:solidFill>
                <a:schemeClr val="tx1">
                  <a:lumMod val="65000"/>
                  <a:lumOff val="35000"/>
                </a:schemeClr>
              </a:solidFill>
              <a:latin typeface="+mj-lt"/>
              <a:ea typeface="+mj-ea"/>
              <a:cs typeface="+mj-cs"/>
            </a:defRPr>
          </a:pPr>
          <a:endParaRPr lang="lv-LV"/>
        </a:p>
      </c:txPr>
    </c:title>
    <c:autoTitleDeleted val="0"/>
    <c:plotArea>
      <c:layout/>
      <c:scatterChart>
        <c:scatterStyle val="smoothMarker"/>
        <c:varyColors val="0"/>
        <c:ser>
          <c:idx val="1"/>
          <c:order val="0"/>
          <c:tx>
            <c:strRef>
              <c:f>Risinājumi!$D$9</c:f>
              <c:strCache>
                <c:ptCount val="1"/>
                <c:pt idx="0">
                  <c:v>Normal fires</c:v>
                </c:pt>
              </c:strCache>
            </c:strRef>
          </c:tx>
          <c:spPr>
            <a:ln w="25400" cap="flat" cmpd="dbl" algn="ctr">
              <a:solidFill>
                <a:srgbClr val="00B050"/>
              </a:solidFill>
              <a:round/>
            </a:ln>
            <a:effectLst/>
          </c:spPr>
          <c:marker>
            <c:symbol val="none"/>
          </c:marker>
          <c:xVal>
            <c:numRef>
              <c:f>Risinājumi!$B$10:$B$130</c:f>
              <c:numCache>
                <c:formatCode>General</c:formatCode>
                <c:ptCount val="12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pt idx="101">
                  <c:v>50.5</c:v>
                </c:pt>
                <c:pt idx="102">
                  <c:v>51</c:v>
                </c:pt>
                <c:pt idx="103">
                  <c:v>51.5</c:v>
                </c:pt>
                <c:pt idx="104">
                  <c:v>52</c:v>
                </c:pt>
                <c:pt idx="105">
                  <c:v>52.5</c:v>
                </c:pt>
                <c:pt idx="106">
                  <c:v>53</c:v>
                </c:pt>
                <c:pt idx="107">
                  <c:v>53.5</c:v>
                </c:pt>
                <c:pt idx="108">
                  <c:v>54</c:v>
                </c:pt>
                <c:pt idx="109">
                  <c:v>54.5</c:v>
                </c:pt>
                <c:pt idx="110">
                  <c:v>55</c:v>
                </c:pt>
                <c:pt idx="111">
                  <c:v>55.5</c:v>
                </c:pt>
                <c:pt idx="112">
                  <c:v>56</c:v>
                </c:pt>
                <c:pt idx="113">
                  <c:v>56.5</c:v>
                </c:pt>
                <c:pt idx="114">
                  <c:v>57</c:v>
                </c:pt>
                <c:pt idx="115">
                  <c:v>57.5</c:v>
                </c:pt>
                <c:pt idx="116">
                  <c:v>58</c:v>
                </c:pt>
                <c:pt idx="117">
                  <c:v>58.5</c:v>
                </c:pt>
                <c:pt idx="118">
                  <c:v>59</c:v>
                </c:pt>
                <c:pt idx="119">
                  <c:v>59.5</c:v>
                </c:pt>
                <c:pt idx="120">
                  <c:v>60</c:v>
                </c:pt>
              </c:numCache>
            </c:numRef>
          </c:xVal>
          <c:yVal>
            <c:numRef>
              <c:f>Risinājumi!$D$10:$D$130</c:f>
              <c:numCache>
                <c:formatCode>0</c:formatCode>
                <c:ptCount val="121"/>
                <c:pt idx="0">
                  <c:v>20</c:v>
                </c:pt>
                <c:pt idx="1">
                  <c:v>261.1446514959265</c:v>
                </c:pt>
                <c:pt idx="2">
                  <c:v>349.21366575656708</c:v>
                </c:pt>
                <c:pt idx="3">
                  <c:v>404.31045654585864</c:v>
                </c:pt>
                <c:pt idx="4">
                  <c:v>444.50487787550446</c:v>
                </c:pt>
                <c:pt idx="5">
                  <c:v>476.16565668320214</c:v>
                </c:pt>
                <c:pt idx="6">
                  <c:v>502.28930299185299</c:v>
                </c:pt>
                <c:pt idx="7">
                  <c:v>524.52730927513983</c:v>
                </c:pt>
                <c:pt idx="8">
                  <c:v>543.88730925787115</c:v>
                </c:pt>
                <c:pt idx="9">
                  <c:v>561.02959480311324</c:v>
                </c:pt>
                <c:pt idx="10">
                  <c:v>576.4104305683087</c:v>
                </c:pt>
                <c:pt idx="11">
                  <c:v>590.35831725249363</c:v>
                </c:pt>
                <c:pt idx="12">
                  <c:v>603.11764760983715</c:v>
                </c:pt>
                <c:pt idx="13">
                  <c:v>614.87517501227217</c:v>
                </c:pt>
                <c:pt idx="14">
                  <c:v>625.77682520700955</c:v>
                </c:pt>
                <c:pt idx="15">
                  <c:v>635.93879307871464</c:v>
                </c:pt>
                <c:pt idx="16">
                  <c:v>645.45510804178514</c:v>
                </c:pt>
                <c:pt idx="17">
                  <c:v>654.40293630435303</c:v>
                </c:pt>
                <c:pt idx="18">
                  <c:v>662.84638674155724</c:v>
                </c:pt>
                <c:pt idx="19">
                  <c:v>670.83930018450621</c:v>
                </c:pt>
                <c:pt idx="20">
                  <c:v>678.42733151313416</c:v>
                </c:pt>
                <c:pt idx="21">
                  <c:v>685.64952937143096</c:v>
                </c:pt>
                <c:pt idx="22">
                  <c:v>692.53955229249493</c:v>
                </c:pt>
                <c:pt idx="23">
                  <c:v>699.12661725110763</c:v>
                </c:pt>
                <c:pt idx="24">
                  <c:v>705.43624832185446</c:v>
                </c:pt>
                <c:pt idx="25">
                  <c:v>711.49087395501169</c:v>
                </c:pt>
                <c:pt idx="26">
                  <c:v>717.3103081791287</c:v>
                </c:pt>
                <c:pt idx="27">
                  <c:v>722.9121417895152</c:v>
                </c:pt>
                <c:pt idx="28">
                  <c:v>728.31206300177973</c:v>
                </c:pt>
                <c:pt idx="29">
                  <c:v>733.52412230242578</c:v>
                </c:pt>
                <c:pt idx="30">
                  <c:v>738.56095275917539</c:v>
                </c:pt>
                <c:pt idx="31">
                  <c:v>743.43395448777937</c:v>
                </c:pt>
                <c:pt idx="32">
                  <c:v>748.15345005324082</c:v>
                </c:pt>
                <c:pt idx="33">
                  <c:v>752.72881613364461</c:v>
                </c:pt>
                <c:pt idx="34">
                  <c:v>757.16859566896028</c:v>
                </c:pt>
                <c:pt idx="35">
                  <c:v>761.48059386610601</c:v>
                </c:pt>
                <c:pt idx="36">
                  <c:v>765.67196077106632</c:v>
                </c:pt>
                <c:pt idx="37">
                  <c:v>769.74926260223458</c:v>
                </c:pt>
                <c:pt idx="38">
                  <c:v>773.7185436320716</c:v>
                </c:pt>
                <c:pt idx="39">
                  <c:v>777.58538008118558</c:v>
                </c:pt>
                <c:pt idx="40">
                  <c:v>781.3549272309881</c:v>
                </c:pt>
                <c:pt idx="41">
                  <c:v>785.03196075379765</c:v>
                </c:pt>
                <c:pt idx="42">
                  <c:v>788.62091309171728</c:v>
                </c:pt>
                <c:pt idx="43">
                  <c:v>792.1259055794344</c:v>
                </c:pt>
                <c:pt idx="44">
                  <c:v>795.55077689482334</c:v>
                </c:pt>
                <c:pt idx="45">
                  <c:v>798.89910832986868</c:v>
                </c:pt>
                <c:pt idx="46">
                  <c:v>802.17424629903974</c:v>
                </c:pt>
                <c:pt idx="47">
                  <c:v>805.37932243976923</c:v>
                </c:pt>
                <c:pt idx="48">
                  <c:v>808.51727160768201</c:v>
                </c:pt>
                <c:pt idx="49">
                  <c:v>811.59084802574955</c:v>
                </c:pt>
                <c:pt idx="50">
                  <c:v>814.60263981006869</c:v>
                </c:pt>
                <c:pt idx="51">
                  <c:v>817.55508206423519</c:v>
                </c:pt>
                <c:pt idx="52">
                  <c:v>820.45046870831368</c:v>
                </c:pt>
                <c:pt idx="53">
                  <c:v>823.29096318636448</c:v>
                </c:pt>
                <c:pt idx="54">
                  <c:v>826.07860817774269</c:v>
                </c:pt>
                <c:pt idx="55">
                  <c:v>828.8153344213631</c:v>
                </c:pt>
                <c:pt idx="56">
                  <c:v>831.50296874842013</c:v>
                </c:pt>
                <c:pt idx="57">
                  <c:v>834.14324140726137</c:v>
                </c:pt>
                <c:pt idx="58">
                  <c:v>836.73779275397646</c:v>
                </c:pt>
                <c:pt idx="59">
                  <c:v>839.28817937348583</c:v>
                </c:pt>
                <c:pt idx="60">
                  <c:v>841.79587968832959</c:v>
                </c:pt>
                <c:pt idx="61">
                  <c:v>844.26229910576376</c:v>
                </c:pt>
                <c:pt idx="62">
                  <c:v>846.688774748029</c:v>
                </c:pt>
                <c:pt idx="63">
                  <c:v>849.07657980565716</c:v>
                </c:pt>
                <c:pt idx="64">
                  <c:v>851.42692754929669</c:v>
                </c:pt>
                <c:pt idx="65">
                  <c:v>853.74097503170685</c:v>
                </c:pt>
                <c:pt idx="66">
                  <c:v>856.01982650819878</c:v>
                </c:pt>
                <c:pt idx="67">
                  <c:v>858.26453660083075</c:v>
                </c:pt>
                <c:pt idx="68">
                  <c:v>860.47611322906084</c:v>
                </c:pt>
                <c:pt idx="69">
                  <c:v>862.65552032723474</c:v>
                </c:pt>
                <c:pt idx="70">
                  <c:v>864.80368036725258</c:v>
                </c:pt>
                <c:pt idx="71">
                  <c:v>866.92147670293605</c:v>
                </c:pt>
                <c:pt idx="72">
                  <c:v>869.00975575100892</c:v>
                </c:pt>
                <c:pt idx="73">
                  <c:v>871.06932902216784</c:v>
                </c:pt>
                <c:pt idx="74">
                  <c:v>873.10097501443829</c:v>
                </c:pt>
                <c:pt idx="75">
                  <c:v>875.10544097987599</c:v>
                </c:pt>
                <c:pt idx="76">
                  <c:v>877.08344457464113</c:v>
                </c:pt>
                <c:pt idx="77">
                  <c:v>879.03567540156791</c:v>
                </c:pt>
                <c:pt idx="78">
                  <c:v>880.96279645352467</c:v>
                </c:pt>
                <c:pt idx="79">
                  <c:v>882.86544546512437</c:v>
                </c:pt>
                <c:pt idx="80">
                  <c:v>884.7442361796808</c:v>
                </c:pt>
                <c:pt idx="81">
                  <c:v>886.59975953771163</c:v>
                </c:pt>
                <c:pt idx="82">
                  <c:v>888.43258479274118</c:v>
                </c:pt>
                <c:pt idx="83">
                  <c:v>890.24326055968027</c:v>
                </c:pt>
                <c:pt idx="84">
                  <c:v>892.03231580061174</c:v>
                </c:pt>
                <c:pt idx="85">
                  <c:v>893.80026075241165</c:v>
                </c:pt>
                <c:pt idx="86">
                  <c:v>895.54758780027953</c:v>
                </c:pt>
                <c:pt idx="87">
                  <c:v>897.27477230091699</c:v>
                </c:pt>
                <c:pt idx="88">
                  <c:v>898.98227335879869</c:v>
                </c:pt>
                <c:pt idx="89">
                  <c:v>900.67053455870666</c:v>
                </c:pt>
                <c:pt idx="90">
                  <c:v>902.33998465745196</c:v>
                </c:pt>
                <c:pt idx="91">
                  <c:v>903.99103823748374</c:v>
                </c:pt>
                <c:pt idx="92">
                  <c:v>905.62409632487572</c:v>
                </c:pt>
                <c:pt idx="93">
                  <c:v>907.23954697399734</c:v>
                </c:pt>
                <c:pt idx="94">
                  <c:v>908.83776582099858</c:v>
                </c:pt>
                <c:pt idx="95">
                  <c:v>910.41911660808864</c:v>
                </c:pt>
                <c:pt idx="96">
                  <c:v>911.98395168043271</c:v>
                </c:pt>
                <c:pt idx="97">
                  <c:v>913.53261245736917</c:v>
                </c:pt>
                <c:pt idx="98">
                  <c:v>915.06542987952218</c:v>
                </c:pt>
                <c:pt idx="99">
                  <c:v>916.58272483327471</c:v>
                </c:pt>
                <c:pt idx="100">
                  <c:v>918.08480855396283</c:v>
                </c:pt>
                <c:pt idx="101">
                  <c:v>919.57198300906066</c:v>
                </c:pt>
                <c:pt idx="102">
                  <c:v>921.0445412625329</c:v>
                </c:pt>
                <c:pt idx="103">
                  <c:v>922.50276782145841</c:v>
                </c:pt>
                <c:pt idx="104">
                  <c:v>923.9469389659464</c:v>
                </c:pt>
                <c:pt idx="105">
                  <c:v>925.37732306330554</c:v>
                </c:pt>
                <c:pt idx="106">
                  <c:v>926.79418086735745</c:v>
                </c:pt>
                <c:pt idx="107">
                  <c:v>928.19776580372991</c:v>
                </c:pt>
                <c:pt idx="108">
                  <c:v>929.5883242419111</c:v>
                </c:pt>
                <c:pt idx="109">
                  <c:v>930.96609575479556</c:v>
                </c:pt>
                <c:pt idx="110">
                  <c:v>932.33131336640429</c:v>
                </c:pt>
                <c:pt idx="111">
                  <c:v>933.68420378842143</c:v>
                </c:pt>
                <c:pt idx="112">
                  <c:v>935.02498764614654</c:v>
                </c:pt>
                <c:pt idx="113">
                  <c:v>936.35387969442695</c:v>
                </c:pt>
                <c:pt idx="114">
                  <c:v>937.67108902409836</c:v>
                </c:pt>
                <c:pt idx="115">
                  <c:v>938.97681925942857</c:v>
                </c:pt>
                <c:pt idx="116">
                  <c:v>940.27126874703413</c:v>
                </c:pt>
                <c:pt idx="117">
                  <c:v>941.55463073670376</c:v>
                </c:pt>
                <c:pt idx="118">
                  <c:v>942.82709355454494</c:v>
                </c:pt>
                <c:pt idx="119">
                  <c:v>944.0888407688393</c:v>
                </c:pt>
                <c:pt idx="120">
                  <c:v>945.340051348972</c:v>
                </c:pt>
              </c:numCache>
            </c:numRef>
          </c:yVal>
          <c:smooth val="1"/>
          <c:extLst>
            <c:ext xmlns:c16="http://schemas.microsoft.com/office/drawing/2014/chart" uri="{C3380CC4-5D6E-409C-BE32-E72D297353CC}">
              <c16:uniqueId val="{00000001-0F18-4DC7-AA99-C65BB21895D9}"/>
            </c:ext>
          </c:extLst>
        </c:ser>
        <c:dLbls>
          <c:showLegendKey val="0"/>
          <c:showVal val="0"/>
          <c:showCatName val="0"/>
          <c:showSerName val="0"/>
          <c:showPercent val="0"/>
          <c:showBubbleSize val="0"/>
        </c:dLbls>
        <c:axId val="1557963967"/>
        <c:axId val="1435382111"/>
      </c:scatterChart>
      <c:valAx>
        <c:axId val="1557963967"/>
        <c:scaling>
          <c:orientation val="minMax"/>
          <c:max val="6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lv-LV" sz="1600"/>
                  <a:t>Time, </a:t>
                </a:r>
                <a:r>
                  <a:rPr lang="lv-LV" sz="1600" cap="none" baseline="0"/>
                  <a:t>t</a:t>
                </a:r>
                <a:r>
                  <a:rPr lang="lv-LV" sz="1600"/>
                  <a:t> [min.]</a:t>
                </a:r>
                <a:endParaRPr lang="en-US" sz="1600"/>
              </a:p>
            </c:rich>
          </c:tx>
          <c:layout/>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lv-LV"/>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lv-LV"/>
          </a:p>
        </c:txPr>
        <c:crossAx val="1435382111"/>
        <c:crosses val="autoZero"/>
        <c:crossBetween val="midCat"/>
        <c:majorUnit val="5"/>
      </c:valAx>
      <c:valAx>
        <c:axId val="143538211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lv-LV" sz="1600"/>
                  <a:t>Temperature, T [C°]</a:t>
                </a:r>
              </a:p>
            </c:rich>
          </c:tx>
          <c:layout/>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lv-L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1557963967"/>
        <c:crosses val="autoZero"/>
        <c:crossBetween val="midCat"/>
        <c:majorUnit val="100"/>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normalizeH="0" baseline="0">
                <a:solidFill>
                  <a:schemeClr val="tx1">
                    <a:lumMod val="65000"/>
                    <a:lumOff val="35000"/>
                  </a:schemeClr>
                </a:solidFill>
                <a:latin typeface="+mj-lt"/>
                <a:ea typeface="+mj-ea"/>
                <a:cs typeface="+mj-cs"/>
              </a:defRPr>
            </a:pPr>
            <a:r>
              <a:rPr lang="lv-LV" dirty="0" err="1"/>
              <a:t>Nominal</a:t>
            </a:r>
            <a:r>
              <a:rPr lang="lv-LV" dirty="0"/>
              <a:t> </a:t>
            </a:r>
            <a:r>
              <a:rPr lang="lv-LV" dirty="0" err="1"/>
              <a:t>temperature</a:t>
            </a:r>
            <a:r>
              <a:rPr lang="lv-LV" baseline="0" dirty="0"/>
              <a:t> </a:t>
            </a:r>
            <a:r>
              <a:rPr lang="lv-LV" baseline="0" dirty="0" err="1"/>
              <a:t>time</a:t>
            </a:r>
            <a:r>
              <a:rPr lang="lv-LV" baseline="0" dirty="0"/>
              <a:t> </a:t>
            </a:r>
            <a:r>
              <a:rPr lang="lv-LV" baseline="0" dirty="0" err="1"/>
              <a:t>curves</a:t>
            </a:r>
            <a:r>
              <a:rPr lang="lv-LV" dirty="0"/>
              <a:t> ISO 834 (EN 1991-1-2)</a:t>
            </a:r>
          </a:p>
        </c:rich>
      </c:tx>
      <c:layout/>
      <c:overlay val="0"/>
      <c:spPr>
        <a:noFill/>
        <a:ln>
          <a:noFill/>
        </a:ln>
        <a:effectLst/>
      </c:spPr>
      <c:txPr>
        <a:bodyPr rot="0" spcFirstLastPara="1" vertOverflow="ellipsis" vert="horz" wrap="square" anchor="ctr" anchorCtr="1"/>
        <a:lstStyle/>
        <a:p>
          <a:pPr>
            <a:defRPr sz="2000" b="0" i="0" u="none" strike="noStrike" kern="1200" spc="0" normalizeH="0" baseline="0">
              <a:solidFill>
                <a:schemeClr val="tx1">
                  <a:lumMod val="65000"/>
                  <a:lumOff val="35000"/>
                </a:schemeClr>
              </a:solidFill>
              <a:latin typeface="+mj-lt"/>
              <a:ea typeface="+mj-ea"/>
              <a:cs typeface="+mj-cs"/>
            </a:defRPr>
          </a:pPr>
          <a:endParaRPr lang="lv-LV"/>
        </a:p>
      </c:txPr>
    </c:title>
    <c:autoTitleDeleted val="0"/>
    <c:plotArea>
      <c:layout/>
      <c:scatterChart>
        <c:scatterStyle val="smoothMarker"/>
        <c:varyColors val="0"/>
        <c:ser>
          <c:idx val="2"/>
          <c:order val="0"/>
          <c:tx>
            <c:strRef>
              <c:f>Risinājumi!$E$9</c:f>
              <c:strCache>
                <c:ptCount val="1"/>
                <c:pt idx="0">
                  <c:v>External fires</c:v>
                </c:pt>
              </c:strCache>
            </c:strRef>
          </c:tx>
          <c:spPr>
            <a:ln w="25400" cap="flat" cmpd="dbl" algn="ctr">
              <a:solidFill>
                <a:srgbClr val="0070C0"/>
              </a:solidFill>
              <a:round/>
            </a:ln>
            <a:effectLst/>
          </c:spPr>
          <c:marker>
            <c:symbol val="none"/>
          </c:marker>
          <c:xVal>
            <c:numRef>
              <c:f>Risinājumi!$B$10:$B$130</c:f>
              <c:numCache>
                <c:formatCode>General</c:formatCode>
                <c:ptCount val="12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pt idx="101">
                  <c:v>50.5</c:v>
                </c:pt>
                <c:pt idx="102">
                  <c:v>51</c:v>
                </c:pt>
                <c:pt idx="103">
                  <c:v>51.5</c:v>
                </c:pt>
                <c:pt idx="104">
                  <c:v>52</c:v>
                </c:pt>
                <c:pt idx="105">
                  <c:v>52.5</c:v>
                </c:pt>
                <c:pt idx="106">
                  <c:v>53</c:v>
                </c:pt>
                <c:pt idx="107">
                  <c:v>53.5</c:v>
                </c:pt>
                <c:pt idx="108">
                  <c:v>54</c:v>
                </c:pt>
                <c:pt idx="109">
                  <c:v>54.5</c:v>
                </c:pt>
                <c:pt idx="110">
                  <c:v>55</c:v>
                </c:pt>
                <c:pt idx="111">
                  <c:v>55.5</c:v>
                </c:pt>
                <c:pt idx="112">
                  <c:v>56</c:v>
                </c:pt>
                <c:pt idx="113">
                  <c:v>56.5</c:v>
                </c:pt>
                <c:pt idx="114">
                  <c:v>57</c:v>
                </c:pt>
                <c:pt idx="115">
                  <c:v>57.5</c:v>
                </c:pt>
                <c:pt idx="116">
                  <c:v>58</c:v>
                </c:pt>
                <c:pt idx="117">
                  <c:v>58.5</c:v>
                </c:pt>
                <c:pt idx="118">
                  <c:v>59</c:v>
                </c:pt>
                <c:pt idx="119">
                  <c:v>59.5</c:v>
                </c:pt>
                <c:pt idx="120">
                  <c:v>60</c:v>
                </c:pt>
              </c:numCache>
            </c:numRef>
          </c:xVal>
          <c:yVal>
            <c:numRef>
              <c:f>Risinājumi!$E$10:$E$130</c:f>
              <c:numCache>
                <c:formatCode>0</c:formatCode>
                <c:ptCount val="121"/>
                <c:pt idx="0">
                  <c:v>19.999999999999964</c:v>
                </c:pt>
                <c:pt idx="1">
                  <c:v>262.72307784792849</c:v>
                </c:pt>
                <c:pt idx="2">
                  <c:v>346.12814956000028</c:v>
                </c:pt>
                <c:pt idx="3">
                  <c:v>398.74002494305518</c:v>
                </c:pt>
                <c:pt idx="4">
                  <c:v>440.81168583328076</c:v>
                </c:pt>
                <c:pt idx="5">
                  <c:v>476.24979819895117</c:v>
                </c:pt>
                <c:pt idx="6">
                  <c:v>506.38639487790584</c:v>
                </c:pt>
                <c:pt idx="7">
                  <c:v>532.05786960521425</c:v>
                </c:pt>
                <c:pt idx="8">
                  <c:v>553.93227549021344</c:v>
                </c:pt>
                <c:pt idx="9">
                  <c:v>572.57220791992631</c:v>
                </c:pt>
                <c:pt idx="10">
                  <c:v>588.45607965343765</c:v>
                </c:pt>
                <c:pt idx="11">
                  <c:v>601.99141767223796</c:v>
                </c:pt>
                <c:pt idx="12">
                  <c:v>613.52547120496411</c:v>
                </c:pt>
                <c:pt idx="13">
                  <c:v>623.35414318104597</c:v>
                </c:pt>
                <c:pt idx="14">
                  <c:v>631.72958494377997</c:v>
                </c:pt>
                <c:pt idx="15">
                  <c:v>638.86666561942798</c:v>
                </c:pt>
                <c:pt idx="16">
                  <c:v>644.94848458818603</c:v>
                </c:pt>
                <c:pt idx="17">
                  <c:v>650.13106884797844</c:v>
                </c:pt>
                <c:pt idx="18">
                  <c:v>654.54737583574683</c:v>
                </c:pt>
                <c:pt idx="19">
                  <c:v>658.31070440554049</c:v>
                </c:pt>
                <c:pt idx="20">
                  <c:v>661.51760147212917</c:v>
                </c:pt>
                <c:pt idx="21">
                  <c:v>664.25033888927658</c:v>
                </c:pt>
                <c:pt idx="22">
                  <c:v>666.57902410617442</c:v>
                </c:pt>
                <c:pt idx="23">
                  <c:v>668.56339875021126</c:v>
                </c:pt>
                <c:pt idx="24">
                  <c:v>670.25437127810937</c:v>
                </c:pt>
                <c:pt idx="25">
                  <c:v>671.69532301507013</c:v>
                </c:pt>
                <c:pt idx="26">
                  <c:v>672.92322108792132</c:v>
                </c:pt>
                <c:pt idx="27">
                  <c:v>673.96956680418509</c:v>
                </c:pt>
                <c:pt idx="28">
                  <c:v>674.86120380741067</c:v>
                </c:pt>
                <c:pt idx="29">
                  <c:v>675.62100674172177</c:v>
                </c:pt>
                <c:pt idx="30">
                  <c:v>676.26846809303333</c:v>
                </c:pt>
                <c:pt idx="31">
                  <c:v>676.82019826214912</c:v>
                </c:pt>
                <c:pt idx="32">
                  <c:v>677.29035169894644</c:v>
                </c:pt>
                <c:pt idx="33">
                  <c:v>677.69099002997427</c:v>
                </c:pt>
                <c:pt idx="34">
                  <c:v>678.0323914953816</c:v>
                </c:pt>
                <c:pt idx="35">
                  <c:v>678.32331463367234</c:v>
                </c:pt>
                <c:pt idx="36">
                  <c:v>678.57122297903334</c:v>
                </c:pt>
                <c:pt idx="37">
                  <c:v>678.78247653576557</c:v>
                </c:pt>
                <c:pt idx="38">
                  <c:v>678.96249494203198</c:v>
                </c:pt>
                <c:pt idx="39">
                  <c:v>679.11589650883161</c:v>
                </c:pt>
                <c:pt idx="40">
                  <c:v>679.24661670119747</c:v>
                </c:pt>
                <c:pt idx="41">
                  <c:v>679.35800910121463</c:v>
                </c:pt>
                <c:pt idx="42">
                  <c:v>679.45293144302718</c:v>
                </c:pt>
                <c:pt idx="43">
                  <c:v>679.53381892703692</c:v>
                </c:pt>
                <c:pt idx="44">
                  <c:v>679.60274669414082</c:v>
                </c:pt>
                <c:pt idx="45">
                  <c:v>679.6614830627658</c:v>
                </c:pt>
                <c:pt idx="46">
                  <c:v>679.71153489447602</c:v>
                </c:pt>
                <c:pt idx="47">
                  <c:v>679.75418625199427</c:v>
                </c:pt>
                <c:pt idx="48">
                  <c:v>679.7905313413944</c:v>
                </c:pt>
                <c:pt idx="49">
                  <c:v>679.82150258358615</c:v>
                </c:pt>
                <c:pt idx="50">
                  <c:v>679.8478945352565</c:v>
                </c:pt>
                <c:pt idx="51">
                  <c:v>679.87038427295101</c:v>
                </c:pt>
                <c:pt idx="52">
                  <c:v>679.88954876324283</c:v>
                </c:pt>
                <c:pt idx="53">
                  <c:v>679.90587966461374</c:v>
                </c:pt>
                <c:pt idx="54">
                  <c:v>679.91979594078521</c:v>
                </c:pt>
                <c:pt idx="55">
                  <c:v>679.93165460909017</c:v>
                </c:pt>
                <c:pt idx="56">
                  <c:v>679.94175989963173</c:v>
                </c:pt>
                <c:pt idx="57">
                  <c:v>679.95037106020243</c:v>
                </c:pt>
                <c:pt idx="58">
                  <c:v>679.95770900719856</c:v>
                </c:pt>
                <c:pt idx="59">
                  <c:v>679.96396199315495</c:v>
                </c:pt>
                <c:pt idx="60">
                  <c:v>679.9692904363003</c:v>
                </c:pt>
                <c:pt idx="61">
                  <c:v>679.97383103603147</c:v>
                </c:pt>
                <c:pt idx="62">
                  <c:v>679.97770027989054</c:v>
                </c:pt>
                <c:pt idx="63">
                  <c:v>679.98099743201306</c:v>
                </c:pt>
                <c:pt idx="64">
                  <c:v>679.98380707971546</c:v>
                </c:pt>
                <c:pt idx="65">
                  <c:v>679.98620130355425</c:v>
                </c:pt>
                <c:pt idx="66">
                  <c:v>679.98824152652799</c:v>
                </c:pt>
                <c:pt idx="67">
                  <c:v>679.98998008986314</c:v>
                </c:pt>
                <c:pt idx="68">
                  <c:v>679.99146159581085</c:v>
                </c:pt>
                <c:pt idx="69">
                  <c:v>679.99272405190254</c:v>
                </c:pt>
                <c:pt idx="70">
                  <c:v>679.9937998460199</c:v>
                </c:pt>
                <c:pt idx="71">
                  <c:v>679.99471657729521</c:v>
                </c:pt>
                <c:pt idx="72">
                  <c:v>679.99549776415768</c:v>
                </c:pt>
                <c:pt idx="73">
                  <c:v>679.99616344769049</c:v>
                </c:pt>
                <c:pt idx="74">
                  <c:v>679.99673070577842</c:v>
                </c:pt>
                <c:pt idx="75">
                  <c:v>679.9972140912347</c:v>
                </c:pt>
                <c:pt idx="76">
                  <c:v>679.99762600514907</c:v>
                </c:pt>
                <c:pt idx="77">
                  <c:v>679.99797701503269</c:v>
                </c:pt>
                <c:pt idx="78">
                  <c:v>679.99827612592492</c:v>
                </c:pt>
                <c:pt idx="79">
                  <c:v>679.998531011414</c:v>
                </c:pt>
                <c:pt idx="80">
                  <c:v>679.99874821050037</c:v>
                </c:pt>
                <c:pt idx="81">
                  <c:v>679.9989332953528</c:v>
                </c:pt>
                <c:pt idx="82">
                  <c:v>679.99909101426022</c:v>
                </c:pt>
                <c:pt idx="83">
                  <c:v>679.99922541344756</c:v>
                </c:pt>
                <c:pt idx="84">
                  <c:v>679.9993399408803</c:v>
                </c:pt>
                <c:pt idx="85">
                  <c:v>679.99943753472087</c:v>
                </c:pt>
                <c:pt idx="86">
                  <c:v>679.99952069870585</c:v>
                </c:pt>
                <c:pt idx="87">
                  <c:v>679.99959156637919</c:v>
                </c:pt>
                <c:pt idx="88">
                  <c:v>679.99965195582683</c:v>
                </c:pt>
                <c:pt idx="89">
                  <c:v>679.99970341631956</c:v>
                </c:pt>
                <c:pt idx="90">
                  <c:v>679.99974726805874</c:v>
                </c:pt>
                <c:pt idx="91">
                  <c:v>679.999784636046</c:v>
                </c:pt>
                <c:pt idx="92">
                  <c:v>679.99981647894424</c:v>
                </c:pt>
                <c:pt idx="93">
                  <c:v>679.99984361367217</c:v>
                </c:pt>
                <c:pt idx="94">
                  <c:v>679.99986673636204</c:v>
                </c:pt>
                <c:pt idx="95">
                  <c:v>679.99988644021857</c:v>
                </c:pt>
                <c:pt idx="96">
                  <c:v>679.99990323073757</c:v>
                </c:pt>
                <c:pt idx="97">
                  <c:v>679.99991753867414</c:v>
                </c:pt>
                <c:pt idx="98">
                  <c:v>679.9999297310934</c:v>
                </c:pt>
                <c:pt idx="99">
                  <c:v>679.99994012078764</c:v>
                </c:pt>
                <c:pt idx="100">
                  <c:v>679.99994897430111</c:v>
                </c:pt>
                <c:pt idx="101">
                  <c:v>679.99995651876759</c:v>
                </c:pt>
                <c:pt idx="102">
                  <c:v>679.9999629477378</c:v>
                </c:pt>
                <c:pt idx="103">
                  <c:v>679.99996842614496</c:v>
                </c:pt>
                <c:pt idx="104">
                  <c:v>679.99997309453556</c:v>
                </c:pt>
                <c:pt idx="105">
                  <c:v>679.99997707267551</c:v>
                </c:pt>
                <c:pt idx="106">
                  <c:v>679.99998046262283</c:v>
                </c:pt>
                <c:pt idx="107">
                  <c:v>679.99998335134535</c:v>
                </c:pt>
                <c:pt idx="108">
                  <c:v>679.99998581295233</c:v>
                </c:pt>
                <c:pt idx="109">
                  <c:v>679.99998791059556</c:v>
                </c:pt>
                <c:pt idx="110">
                  <c:v>679.99998969808905</c:v>
                </c:pt>
                <c:pt idx="111">
                  <c:v>679.99999122129054</c:v>
                </c:pt>
                <c:pt idx="112">
                  <c:v>679.99999251927727</c:v>
                </c:pt>
                <c:pt idx="113">
                  <c:v>679.99999362534857</c:v>
                </c:pt>
                <c:pt idx="114">
                  <c:v>679.99999456788044</c:v>
                </c:pt>
                <c:pt idx="115">
                  <c:v>679.99999537105305</c:v>
                </c:pt>
                <c:pt idx="116">
                  <c:v>679.99999605547157</c:v>
                </c:pt>
                <c:pt idx="117">
                  <c:v>679.9999966386946</c:v>
                </c:pt>
                <c:pt idx="118">
                  <c:v>679.99999713568445</c:v>
                </c:pt>
                <c:pt idx="119">
                  <c:v>679.99999755919134</c:v>
                </c:pt>
                <c:pt idx="120">
                  <c:v>679.99999792008009</c:v>
                </c:pt>
              </c:numCache>
            </c:numRef>
          </c:yVal>
          <c:smooth val="1"/>
          <c:extLst>
            <c:ext xmlns:c16="http://schemas.microsoft.com/office/drawing/2014/chart" uri="{C3380CC4-5D6E-409C-BE32-E72D297353CC}">
              <c16:uniqueId val="{00000002-611C-49FC-8108-63EC980EADCC}"/>
            </c:ext>
          </c:extLst>
        </c:ser>
        <c:dLbls>
          <c:showLegendKey val="0"/>
          <c:showVal val="0"/>
          <c:showCatName val="0"/>
          <c:showSerName val="0"/>
          <c:showPercent val="0"/>
          <c:showBubbleSize val="0"/>
        </c:dLbls>
        <c:axId val="1557963967"/>
        <c:axId val="1435382111"/>
      </c:scatterChart>
      <c:valAx>
        <c:axId val="1557963967"/>
        <c:scaling>
          <c:orientation val="minMax"/>
          <c:max val="6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lv-LV" sz="1600"/>
                  <a:t>Time, </a:t>
                </a:r>
                <a:r>
                  <a:rPr lang="lv-LV" sz="1600" cap="none" baseline="0"/>
                  <a:t>t</a:t>
                </a:r>
                <a:r>
                  <a:rPr lang="lv-LV" sz="1600"/>
                  <a:t> [min.]</a:t>
                </a:r>
                <a:endParaRPr lang="en-US" sz="1600"/>
              </a:p>
            </c:rich>
          </c:tx>
          <c:layout/>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lv-LV"/>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lv-LV"/>
          </a:p>
        </c:txPr>
        <c:crossAx val="1435382111"/>
        <c:crosses val="autoZero"/>
        <c:crossBetween val="midCat"/>
        <c:majorUnit val="5"/>
      </c:valAx>
      <c:valAx>
        <c:axId val="143538211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lv-LV" sz="1600"/>
                  <a:t>Temperature, T [C°]</a:t>
                </a:r>
              </a:p>
            </c:rich>
          </c:tx>
          <c:layout/>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lv-L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1557963967"/>
        <c:crosses val="autoZero"/>
        <c:crossBetween val="midCat"/>
        <c:majorUnit val="100"/>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normalizeH="0" baseline="0">
                <a:solidFill>
                  <a:schemeClr val="tx1">
                    <a:lumMod val="65000"/>
                    <a:lumOff val="35000"/>
                  </a:schemeClr>
                </a:solidFill>
                <a:latin typeface="+mj-lt"/>
                <a:ea typeface="+mj-ea"/>
                <a:cs typeface="+mj-cs"/>
              </a:defRPr>
            </a:pPr>
            <a:r>
              <a:rPr lang="lv-LV" sz="2400"/>
              <a:t>Nominal temperature</a:t>
            </a:r>
            <a:r>
              <a:rPr lang="lv-LV" sz="2400" baseline="0"/>
              <a:t> time curves</a:t>
            </a:r>
            <a:r>
              <a:rPr lang="lv-LV" sz="2400"/>
              <a:t> ISO 834 (EN 1991-1-2)</a:t>
            </a:r>
          </a:p>
        </c:rich>
      </c:tx>
      <c:layout/>
      <c:overlay val="0"/>
      <c:spPr>
        <a:noFill/>
        <a:ln>
          <a:noFill/>
        </a:ln>
        <a:effectLst/>
      </c:spPr>
      <c:txPr>
        <a:bodyPr rot="0" spcFirstLastPara="1" vertOverflow="ellipsis" vert="horz" wrap="square" anchor="ctr" anchorCtr="1"/>
        <a:lstStyle/>
        <a:p>
          <a:pPr>
            <a:defRPr sz="2400" b="0" i="0" u="none" strike="noStrike" kern="1200" spc="0" normalizeH="0" baseline="0">
              <a:solidFill>
                <a:schemeClr val="tx1">
                  <a:lumMod val="65000"/>
                  <a:lumOff val="35000"/>
                </a:schemeClr>
              </a:solidFill>
              <a:latin typeface="+mj-lt"/>
              <a:ea typeface="+mj-ea"/>
              <a:cs typeface="+mj-cs"/>
            </a:defRPr>
          </a:pPr>
          <a:endParaRPr lang="lv-LV"/>
        </a:p>
      </c:txPr>
    </c:title>
    <c:autoTitleDeleted val="0"/>
    <c:plotArea>
      <c:layout/>
      <c:scatterChart>
        <c:scatterStyle val="smoothMarker"/>
        <c:varyColors val="0"/>
        <c:ser>
          <c:idx val="0"/>
          <c:order val="0"/>
          <c:tx>
            <c:strRef>
              <c:f>Risinājumi!$C$9</c:f>
              <c:strCache>
                <c:ptCount val="1"/>
                <c:pt idx="0">
                  <c:v>Hydrocarbon fires</c:v>
                </c:pt>
              </c:strCache>
            </c:strRef>
          </c:tx>
          <c:spPr>
            <a:ln w="25400" cap="flat" cmpd="dbl" algn="ctr">
              <a:solidFill>
                <a:srgbClr val="FF0000"/>
              </a:solidFill>
              <a:round/>
            </a:ln>
            <a:effectLst/>
          </c:spPr>
          <c:marker>
            <c:symbol val="none"/>
          </c:marker>
          <c:xVal>
            <c:numRef>
              <c:f>Risinājumi!$B$10:$B$130</c:f>
              <c:numCache>
                <c:formatCode>General</c:formatCode>
                <c:ptCount val="12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pt idx="101">
                  <c:v>50.5</c:v>
                </c:pt>
                <c:pt idx="102">
                  <c:v>51</c:v>
                </c:pt>
                <c:pt idx="103">
                  <c:v>51.5</c:v>
                </c:pt>
                <c:pt idx="104">
                  <c:v>52</c:v>
                </c:pt>
                <c:pt idx="105">
                  <c:v>52.5</c:v>
                </c:pt>
                <c:pt idx="106">
                  <c:v>53</c:v>
                </c:pt>
                <c:pt idx="107">
                  <c:v>53.5</c:v>
                </c:pt>
                <c:pt idx="108">
                  <c:v>54</c:v>
                </c:pt>
                <c:pt idx="109">
                  <c:v>54.5</c:v>
                </c:pt>
                <c:pt idx="110">
                  <c:v>55</c:v>
                </c:pt>
                <c:pt idx="111">
                  <c:v>55.5</c:v>
                </c:pt>
                <c:pt idx="112">
                  <c:v>56</c:v>
                </c:pt>
                <c:pt idx="113">
                  <c:v>56.5</c:v>
                </c:pt>
                <c:pt idx="114">
                  <c:v>57</c:v>
                </c:pt>
                <c:pt idx="115">
                  <c:v>57.5</c:v>
                </c:pt>
                <c:pt idx="116">
                  <c:v>58</c:v>
                </c:pt>
                <c:pt idx="117">
                  <c:v>58.5</c:v>
                </c:pt>
                <c:pt idx="118">
                  <c:v>59</c:v>
                </c:pt>
                <c:pt idx="119">
                  <c:v>59.5</c:v>
                </c:pt>
                <c:pt idx="120">
                  <c:v>60</c:v>
                </c:pt>
              </c:numCache>
            </c:numRef>
          </c:xVal>
          <c:yVal>
            <c:numRef>
              <c:f>Risinājumi!$C$10:$C$130</c:f>
              <c:numCache>
                <c:formatCode>0</c:formatCode>
                <c:ptCount val="121"/>
                <c:pt idx="0">
                  <c:v>20</c:v>
                </c:pt>
                <c:pt idx="1">
                  <c:v>568.25623166731737</c:v>
                </c:pt>
                <c:pt idx="2">
                  <c:v>743.14397242382461</c:v>
                </c:pt>
                <c:pt idx="3">
                  <c:v>809.63313378614532</c:v>
                </c:pt>
                <c:pt idx="4">
                  <c:v>843.75315907591641</c:v>
                </c:pt>
                <c:pt idx="5">
                  <c:v>867.39198529602947</c:v>
                </c:pt>
                <c:pt idx="6">
                  <c:v>886.91732578592939</c:v>
                </c:pt>
                <c:pt idx="7">
                  <c:v>904.24252767207565</c:v>
                </c:pt>
                <c:pt idx="8">
                  <c:v>919.99761376749962</c:v>
                </c:pt>
                <c:pt idx="9">
                  <c:v>934.43837222541754</c:v>
                </c:pt>
                <c:pt idx="10">
                  <c:v>947.70734028685774</c:v>
                </c:pt>
                <c:pt idx="11">
                  <c:v>959.90906050406284</c:v>
                </c:pt>
                <c:pt idx="12">
                  <c:v>971.1320864344483</c:v>
                </c:pt>
                <c:pt idx="13">
                  <c:v>981.45569620004051</c:v>
                </c:pt>
                <c:pt idx="14">
                  <c:v>990.9521920266875</c:v>
                </c:pt>
                <c:pt idx="15">
                  <c:v>999.68790501856574</c:v>
                </c:pt>
                <c:pt idx="16">
                  <c:v>1007.7238012630692</c:v>
                </c:pt>
                <c:pt idx="17">
                  <c:v>1015.1159482217079</c:v>
                </c:pt>
                <c:pt idx="18">
                  <c:v>1021.9159176412801</c:v>
                </c:pt>
                <c:pt idx="19">
                  <c:v>1028.1711487054322</c:v>
                </c:pt>
                <c:pt idx="20">
                  <c:v>1033.9252799506755</c:v>
                </c:pt>
                <c:pt idx="21">
                  <c:v>1039.2184539787418</c:v>
                </c:pt>
                <c:pt idx="22">
                  <c:v>1044.0875975827844</c:v>
                </c:pt>
                <c:pt idx="23">
                  <c:v>1048.5666793825542</c:v>
                </c:pt>
                <c:pt idx="24">
                  <c:v>1052.6869468062587</c:v>
                </c:pt>
                <c:pt idx="25">
                  <c:v>1056.4771440839183</c:v>
                </c:pt>
                <c:pt idx="26">
                  <c:v>1059.9637127763324</c:v>
                </c:pt>
                <c:pt idx="27">
                  <c:v>1063.1709762395424</c:v>
                </c:pt>
                <c:pt idx="28">
                  <c:v>1066.1213093119527</c:v>
                </c:pt>
                <c:pt idx="29">
                  <c:v>1068.8352944079738</c:v>
                </c:pt>
                <c:pt idx="30">
                  <c:v>1071.331865107162</c:v>
                </c:pt>
                <c:pt idx="31">
                  <c:v>1073.6284382405897</c:v>
                </c:pt>
                <c:pt idx="32">
                  <c:v>1075.7410353959183</c:v>
                </c:pt>
                <c:pt idx="33">
                  <c:v>1077.6843946888323</c:v>
                </c:pt>
                <c:pt idx="34">
                  <c:v>1079.4720735805836</c:v>
                </c:pt>
                <c:pt idx="35">
                  <c:v>1081.1165434589357</c:v>
                </c:pt>
                <c:pt idx="36">
                  <c:v>1082.6292766423314</c:v>
                </c:pt>
                <c:pt idx="37">
                  <c:v>1084.0208264142489</c:v>
                </c:pt>
                <c:pt idx="38">
                  <c:v>1085.300900646095</c:v>
                </c:pt>
                <c:pt idx="39">
                  <c:v>1086.478429522248</c:v>
                </c:pt>
                <c:pt idx="40">
                  <c:v>1087.561627839719</c:v>
                </c:pt>
                <c:pt idx="41">
                  <c:v>1088.5580523170579</c:v>
                </c:pt>
                <c:pt idx="42">
                  <c:v>1089.4746543123028</c:v>
                </c:pt>
                <c:pt idx="43">
                  <c:v>1090.3178283177538</c:v>
                </c:pt>
                <c:pt idx="44">
                  <c:v>1091.093456569881</c:v>
                </c:pt>
                <c:pt idx="45">
                  <c:v>1091.8069500855834</c:v>
                </c:pt>
                <c:pt idx="46">
                  <c:v>1092.4632864110756</c:v>
                </c:pt>
                <c:pt idx="47">
                  <c:v>1093.0670443467543</c:v>
                </c:pt>
                <c:pt idx="48">
                  <c:v>1093.6224358902925</c:v>
                </c:pt>
                <c:pt idx="49">
                  <c:v>1094.1333356208056</c:v>
                </c:pt>
                <c:pt idx="50">
                  <c:v>1094.6033077290874</c:v>
                </c:pt>
                <c:pt idx="51">
                  <c:v>1095.0356308824801</c:v>
                </c:pt>
                <c:pt idx="52">
                  <c:v>1095.4333210978473</c:v>
                </c:pt>
                <c:pt idx="53">
                  <c:v>1095.7991527822203</c:v>
                </c:pt>
                <c:pt idx="54">
                  <c:v>1096.1356780878966</c:v>
                </c:pt>
                <c:pt idx="55">
                  <c:v>1096.4452447170279</c:v>
                </c:pt>
                <c:pt idx="56">
                  <c:v>1096.7300122998965</c:v>
                </c:pt>
                <c:pt idx="57">
                  <c:v>1096.9919674611501</c:v>
                </c:pt>
                <c:pt idx="58">
                  <c:v>1097.2329376790949</c:v>
                </c:pt>
                <c:pt idx="59">
                  <c:v>1097.4546040347357</c:v>
                </c:pt>
                <c:pt idx="60">
                  <c:v>1097.6585129395044</c:v>
                </c:pt>
                <c:pt idx="61">
                  <c:v>1097.8460869234941</c:v>
                </c:pt>
                <c:pt idx="62">
                  <c:v>1098.0186345594577</c:v>
                </c:pt>
                <c:pt idx="63">
                  <c:v>1098.1773595918066</c:v>
                </c:pt>
                <c:pt idx="64">
                  <c:v>1098.3233693342961</c:v>
                </c:pt>
                <c:pt idx="65">
                  <c:v>1098.4576823949794</c:v>
                </c:pt>
                <c:pt idx="66">
                  <c:v>1098.5812357823254</c:v>
                </c:pt>
                <c:pt idx="67">
                  <c:v>1098.694891442073</c:v>
                </c:pt>
                <c:pt idx="68">
                  <c:v>1098.7994422704246</c:v>
                </c:pt>
                <c:pt idx="69">
                  <c:v>1098.8956176455295</c:v>
                </c:pt>
                <c:pt idx="70">
                  <c:v>1098.9840885158453</c:v>
                </c:pt>
                <c:pt idx="71">
                  <c:v>1099.0654720808793</c:v>
                </c:pt>
                <c:pt idx="72">
                  <c:v>1099.1403360969555</c:v>
                </c:pt>
                <c:pt idx="73">
                  <c:v>1099.2092028380564</c:v>
                </c:pt>
                <c:pt idx="74">
                  <c:v>1099.2725527393629</c:v>
                </c:pt>
                <c:pt idx="75">
                  <c:v>1099.3308277489166</c:v>
                </c:pt>
                <c:pt idx="76">
                  <c:v>1099.3844344107806</c:v>
                </c:pt>
                <c:pt idx="77">
                  <c:v>1099.4337467012156</c:v>
                </c:pt>
                <c:pt idx="78">
                  <c:v>1099.4791086376501</c:v>
                </c:pt>
                <c:pt idx="79">
                  <c:v>1099.5208366786503</c:v>
                </c:pt>
                <c:pt idx="80">
                  <c:v>1099.5592219316306</c:v>
                </c:pt>
                <c:pt idx="81">
                  <c:v>1099.5945321837069</c:v>
                </c:pt>
                <c:pt idx="82">
                  <c:v>1099.6270137698598</c:v>
                </c:pt>
                <c:pt idx="83">
                  <c:v>1099.6568932914431</c:v>
                </c:pt>
                <c:pt idx="84">
                  <c:v>1099.6843791970214</c:v>
                </c:pt>
                <c:pt idx="85">
                  <c:v>1099.7096632365719</c:v>
                </c:pt>
                <c:pt idx="86">
                  <c:v>1099.7329217991894</c:v>
                </c:pt>
                <c:pt idx="87">
                  <c:v>1099.7543171436303</c:v>
                </c:pt>
                <c:pt idx="88">
                  <c:v>1099.7739985302776</c:v>
                </c:pt>
                <c:pt idx="89">
                  <c:v>1099.7921032624276</c:v>
                </c:pt>
                <c:pt idx="90">
                  <c:v>1099.8087576441592</c:v>
                </c:pt>
                <c:pt idx="91">
                  <c:v>1099.8240778614679</c:v>
                </c:pt>
                <c:pt idx="92">
                  <c:v>1099.8381707928163</c:v>
                </c:pt>
                <c:pt idx="93">
                  <c:v>1099.8511347547487</c:v>
                </c:pt>
                <c:pt idx="94">
                  <c:v>1099.8630601877783</c:v>
                </c:pt>
                <c:pt idx="95">
                  <c:v>1099.8740302873268</c:v>
                </c:pt>
                <c:pt idx="96">
                  <c:v>1099.8841215841212</c:v>
                </c:pt>
                <c:pt idx="97">
                  <c:v>1099.8934044780956</c:v>
                </c:pt>
                <c:pt idx="98">
                  <c:v>1099.901943729521</c:v>
                </c:pt>
                <c:pt idx="99">
                  <c:v>1099.9097989107941</c:v>
                </c:pt>
                <c:pt idx="100">
                  <c:v>1099.9170248220316</c:v>
                </c:pt>
                <c:pt idx="101">
                  <c:v>1099.9236718733719</c:v>
                </c:pt>
                <c:pt idx="102">
                  <c:v>1099.9297864366524</c:v>
                </c:pt>
                <c:pt idx="103">
                  <c:v>1099.9354111689131</c:v>
                </c:pt>
                <c:pt idx="104">
                  <c:v>1099.9405853099847</c:v>
                </c:pt>
                <c:pt idx="105">
                  <c:v>1099.9453449562377</c:v>
                </c:pt>
                <c:pt idx="106">
                  <c:v>1099.9497233124014</c:v>
                </c:pt>
                <c:pt idx="107">
                  <c:v>1099.9537509232107</c:v>
                </c:pt>
                <c:pt idx="108">
                  <c:v>1099.9574558864947</c:v>
                </c:pt>
                <c:pt idx="109">
                  <c:v>1099.9608640491961</c:v>
                </c:pt>
                <c:pt idx="110">
                  <c:v>1099.963999187687</c:v>
                </c:pt>
                <c:pt idx="111">
                  <c:v>1099.9668831736406</c:v>
                </c:pt>
                <c:pt idx="112">
                  <c:v>1099.9695361266131</c:v>
                </c:pt>
                <c:pt idx="113">
                  <c:v>1099.9719765544057</c:v>
                </c:pt>
                <c:pt idx="114">
                  <c:v>1099.9742214821802</c:v>
                </c:pt>
                <c:pt idx="115">
                  <c:v>1099.9762865712298</c:v>
                </c:pt>
                <c:pt idx="116">
                  <c:v>1099.97818622824</c:v>
                </c:pt>
                <c:pt idx="117">
                  <c:v>1099.9799337057912</c:v>
                </c:pt>
                <c:pt idx="118">
                  <c:v>1099.981541194815</c:v>
                </c:pt>
                <c:pt idx="119">
                  <c:v>1099.9830199096396</c:v>
                </c:pt>
                <c:pt idx="120">
                  <c:v>1099.9843801662266</c:v>
                </c:pt>
              </c:numCache>
            </c:numRef>
          </c:yVal>
          <c:smooth val="1"/>
          <c:extLst>
            <c:ext xmlns:c16="http://schemas.microsoft.com/office/drawing/2014/chart" uri="{C3380CC4-5D6E-409C-BE32-E72D297353CC}">
              <c16:uniqueId val="{00000000-A510-4089-9594-04ABFA5D2D04}"/>
            </c:ext>
          </c:extLst>
        </c:ser>
        <c:dLbls>
          <c:showLegendKey val="0"/>
          <c:showVal val="0"/>
          <c:showCatName val="0"/>
          <c:showSerName val="0"/>
          <c:showPercent val="0"/>
          <c:showBubbleSize val="0"/>
        </c:dLbls>
        <c:axId val="1557963967"/>
        <c:axId val="1435382111"/>
      </c:scatterChart>
      <c:valAx>
        <c:axId val="1557963967"/>
        <c:scaling>
          <c:orientation val="minMax"/>
          <c:max val="6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lv-LV" sz="1600"/>
                  <a:t>Time, </a:t>
                </a:r>
                <a:r>
                  <a:rPr lang="lv-LV" sz="1600" cap="none" baseline="0"/>
                  <a:t>t</a:t>
                </a:r>
                <a:r>
                  <a:rPr lang="lv-LV" sz="1600"/>
                  <a:t> [min.]</a:t>
                </a:r>
                <a:endParaRPr lang="en-US" sz="1600"/>
              </a:p>
            </c:rich>
          </c:tx>
          <c:layout/>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lv-LV"/>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lv-LV"/>
          </a:p>
        </c:txPr>
        <c:crossAx val="1435382111"/>
        <c:crosses val="autoZero"/>
        <c:crossBetween val="midCat"/>
        <c:majorUnit val="5"/>
      </c:valAx>
      <c:valAx>
        <c:axId val="143538211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lv-LV" sz="1600"/>
                  <a:t>Temperature, T [C°]</a:t>
                </a:r>
              </a:p>
            </c:rich>
          </c:tx>
          <c:layout/>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lv-L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1557963967"/>
        <c:crosses val="autoZero"/>
        <c:crossBetween val="midCat"/>
        <c:majorUnit val="100"/>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normalizeH="0" baseline="0">
                <a:solidFill>
                  <a:schemeClr val="tx1">
                    <a:lumMod val="65000"/>
                    <a:lumOff val="35000"/>
                  </a:schemeClr>
                </a:solidFill>
                <a:latin typeface="+mj-lt"/>
                <a:ea typeface="+mj-ea"/>
                <a:cs typeface="+mj-cs"/>
              </a:defRPr>
            </a:pPr>
            <a:r>
              <a:rPr lang="lv-LV" dirty="0" err="1"/>
              <a:t>Parametric</a:t>
            </a:r>
            <a:r>
              <a:rPr lang="lv-LV" dirty="0"/>
              <a:t> </a:t>
            </a:r>
            <a:r>
              <a:rPr lang="lv-LV" dirty="0" err="1"/>
              <a:t>temperature-time</a:t>
            </a:r>
            <a:r>
              <a:rPr lang="lv-LV" baseline="0" dirty="0"/>
              <a:t> </a:t>
            </a:r>
            <a:r>
              <a:rPr lang="lv-LV" baseline="0" dirty="0" err="1"/>
              <a:t>curve</a:t>
            </a:r>
            <a:r>
              <a:rPr lang="lv-LV" baseline="0" dirty="0"/>
              <a:t> (EN 1991-1-2) </a:t>
            </a:r>
            <a:r>
              <a:rPr lang="lv-LV" baseline="0" dirty="0" err="1"/>
              <a:t>and</a:t>
            </a:r>
            <a:r>
              <a:rPr lang="lv-LV" baseline="0" dirty="0"/>
              <a:t> </a:t>
            </a:r>
            <a:r>
              <a:rPr lang="lv-LV" baseline="0" dirty="0" err="1"/>
              <a:t>wood</a:t>
            </a:r>
            <a:r>
              <a:rPr lang="lv-LV" baseline="0" dirty="0"/>
              <a:t> </a:t>
            </a:r>
            <a:r>
              <a:rPr lang="lv-LV" baseline="0" dirty="0" err="1"/>
              <a:t>charring</a:t>
            </a:r>
            <a:r>
              <a:rPr lang="lv-LV" baseline="0" dirty="0"/>
              <a:t> </a:t>
            </a:r>
            <a:r>
              <a:rPr lang="lv-LV" baseline="0" dirty="0" err="1"/>
              <a:t>rates</a:t>
            </a:r>
            <a:r>
              <a:rPr lang="lv-LV" baseline="0" dirty="0"/>
              <a:t> (EN 1995-1-2)</a:t>
            </a:r>
            <a:endParaRPr lang="en-US" dirty="0"/>
          </a:p>
        </c:rich>
      </c:tx>
      <c:layout/>
      <c:overlay val="0"/>
      <c:spPr>
        <a:noFill/>
        <a:ln>
          <a:noFill/>
        </a:ln>
        <a:effectLst/>
      </c:spPr>
      <c:txPr>
        <a:bodyPr rot="0" spcFirstLastPara="1" vertOverflow="ellipsis" vert="horz" wrap="square" anchor="ctr" anchorCtr="1"/>
        <a:lstStyle/>
        <a:p>
          <a:pPr>
            <a:defRPr sz="2200" b="0" i="0" u="none" strike="noStrike" kern="1200" spc="0" normalizeH="0" baseline="0">
              <a:solidFill>
                <a:schemeClr val="tx1">
                  <a:lumMod val="65000"/>
                  <a:lumOff val="35000"/>
                </a:schemeClr>
              </a:solidFill>
              <a:latin typeface="+mj-lt"/>
              <a:ea typeface="+mj-ea"/>
              <a:cs typeface="+mj-cs"/>
            </a:defRPr>
          </a:pPr>
          <a:endParaRPr lang="lv-LV"/>
        </a:p>
      </c:txPr>
    </c:title>
    <c:autoTitleDeleted val="0"/>
    <c:plotArea>
      <c:layout>
        <c:manualLayout>
          <c:layoutTarget val="inner"/>
          <c:xMode val="edge"/>
          <c:yMode val="edge"/>
          <c:x val="8.6358705161854774E-2"/>
          <c:y val="0.13467592592592595"/>
          <c:w val="0.86486351706036746"/>
          <c:h val="0.72088764946048411"/>
        </c:manualLayout>
      </c:layout>
      <c:scatterChart>
        <c:scatterStyle val="lineMarker"/>
        <c:varyColors val="0"/>
        <c:ser>
          <c:idx val="0"/>
          <c:order val="0"/>
          <c:tx>
            <c:strRef>
              <c:f>'Natural Compartment Fires'!$A$70:$D$70</c:f>
              <c:strCache>
                <c:ptCount val="1"/>
                <c:pt idx="0">
                  <c:v>Gāzes temperatūra telpā</c:v>
                </c:pt>
              </c:strCache>
            </c:strRef>
          </c:tx>
          <c:spPr>
            <a:ln w="25400" cap="flat" cmpd="sng" algn="ctr">
              <a:solidFill>
                <a:schemeClr val="accent2"/>
              </a:solidFill>
              <a:prstDash val="solid"/>
              <a:round/>
            </a:ln>
            <a:effectLst/>
          </c:spPr>
          <c:marker>
            <c:symbol val="none"/>
          </c:marker>
          <c:xVal>
            <c:numRef>
              <c:f>'Natural Compartment Fires'!$A$72:$A$133</c:f>
              <c:numCache>
                <c:formatCode>General</c:formatCode>
                <c:ptCount val="6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formatCode="0">
                  <c:v>18</c:v>
                </c:pt>
                <c:pt idx="19" formatCode="0">
                  <c:v>19</c:v>
                </c:pt>
                <c:pt idx="20">
                  <c:v>20</c:v>
                </c:pt>
                <c:pt idx="21">
                  <c:v>21</c:v>
                </c:pt>
                <c:pt idx="22">
                  <c:v>22</c:v>
                </c:pt>
                <c:pt idx="23">
                  <c:v>23</c:v>
                </c:pt>
                <c:pt idx="24" formatCode="0.0">
                  <c:v>23.173601045957952</c:v>
                </c:pt>
                <c:pt idx="25">
                  <c:v>24</c:v>
                </c:pt>
                <c:pt idx="26">
                  <c:v>25</c:v>
                </c:pt>
                <c:pt idx="27">
                  <c:v>26</c:v>
                </c:pt>
                <c:pt idx="28">
                  <c:v>27</c:v>
                </c:pt>
                <c:pt idx="29">
                  <c:v>28</c:v>
                </c:pt>
                <c:pt idx="30">
                  <c:v>29</c:v>
                </c:pt>
                <c:pt idx="31">
                  <c:v>30</c:v>
                </c:pt>
                <c:pt idx="32">
                  <c:v>31</c:v>
                </c:pt>
                <c:pt idx="33">
                  <c:v>32</c:v>
                </c:pt>
                <c:pt idx="34">
                  <c:v>33</c:v>
                </c:pt>
                <c:pt idx="35">
                  <c:v>34</c:v>
                </c:pt>
                <c:pt idx="36">
                  <c:v>35</c:v>
                </c:pt>
                <c:pt idx="37">
                  <c:v>36</c:v>
                </c:pt>
                <c:pt idx="38">
                  <c:v>37</c:v>
                </c:pt>
                <c:pt idx="39">
                  <c:v>38</c:v>
                </c:pt>
                <c:pt idx="40">
                  <c:v>39</c:v>
                </c:pt>
                <c:pt idx="41">
                  <c:v>40</c:v>
                </c:pt>
                <c:pt idx="42">
                  <c:v>41</c:v>
                </c:pt>
                <c:pt idx="43">
                  <c:v>42</c:v>
                </c:pt>
                <c:pt idx="44">
                  <c:v>43</c:v>
                </c:pt>
                <c:pt idx="45">
                  <c:v>44</c:v>
                </c:pt>
                <c:pt idx="46">
                  <c:v>45</c:v>
                </c:pt>
                <c:pt idx="47">
                  <c:v>46</c:v>
                </c:pt>
                <c:pt idx="48">
                  <c:v>47</c:v>
                </c:pt>
                <c:pt idx="49">
                  <c:v>48</c:v>
                </c:pt>
                <c:pt idx="50">
                  <c:v>49</c:v>
                </c:pt>
                <c:pt idx="51">
                  <c:v>50</c:v>
                </c:pt>
                <c:pt idx="52">
                  <c:v>51</c:v>
                </c:pt>
                <c:pt idx="53">
                  <c:v>52</c:v>
                </c:pt>
                <c:pt idx="54">
                  <c:v>53</c:v>
                </c:pt>
                <c:pt idx="55">
                  <c:v>54</c:v>
                </c:pt>
                <c:pt idx="56">
                  <c:v>55</c:v>
                </c:pt>
                <c:pt idx="57">
                  <c:v>56</c:v>
                </c:pt>
                <c:pt idx="58">
                  <c:v>57</c:v>
                </c:pt>
                <c:pt idx="59">
                  <c:v>58</c:v>
                </c:pt>
                <c:pt idx="60">
                  <c:v>59</c:v>
                </c:pt>
                <c:pt idx="61">
                  <c:v>60</c:v>
                </c:pt>
              </c:numCache>
            </c:numRef>
          </c:xVal>
          <c:yVal>
            <c:numRef>
              <c:f>'Natural Compartment Fires'!$D$72:$D$133</c:f>
              <c:numCache>
                <c:formatCode>0</c:formatCode>
                <c:ptCount val="62"/>
                <c:pt idx="0">
                  <c:v>20</c:v>
                </c:pt>
                <c:pt idx="1">
                  <c:v>736.00254399953121</c:v>
                </c:pt>
                <c:pt idx="2">
                  <c:v>821.07587018326797</c:v>
                </c:pt>
                <c:pt idx="3">
                  <c:v>877.70929672754721</c:v>
                </c:pt>
                <c:pt idx="4">
                  <c:v>921.25067109963857</c:v>
                </c:pt>
                <c:pt idx="5">
                  <c:v>955.64409190591607</c:v>
                </c:pt>
                <c:pt idx="6">
                  <c:v>983.5199396390243</c:v>
                </c:pt>
                <c:pt idx="7">
                  <c:v>1006.7073690887056</c:v>
                </c:pt>
                <c:pt idx="8">
                  <c:v>1026.4815957435389</c:v>
                </c:pt>
                <c:pt idx="9">
                  <c:v>1043.7335417858756</c:v>
                </c:pt>
                <c:pt idx="10">
                  <c:v>1059.0874267717431</c:v>
                </c:pt>
                <c:pt idx="11">
                  <c:v>1072.9822996654775</c:v>
                </c:pt>
                <c:pt idx="12">
                  <c:v>1085.7285730210874</c:v>
                </c:pt>
                <c:pt idx="13">
                  <c:v>1097.5472267959972</c:v>
                </c:pt>
                <c:pt idx="14">
                  <c:v>1108.5969973311212</c:v>
                </c:pt>
                <c:pt idx="15">
                  <c:v>1118.9932365365064</c:v>
                </c:pt>
                <c:pt idx="16">
                  <c:v>1128.8209959727687</c:v>
                </c:pt>
                <c:pt idx="17">
                  <c:v>1138.1441068978925</c:v>
                </c:pt>
                <c:pt idx="18">
                  <c:v>1147.0114840994031</c:v>
                </c:pt>
                <c:pt idx="19">
                  <c:v>1155.4615047208295</c:v>
                </c:pt>
                <c:pt idx="20">
                  <c:v>1163.525052203212</c:v>
                </c:pt>
                <c:pt idx="21">
                  <c:v>1171.2276344611241</c:v>
                </c:pt>
                <c:pt idx="22">
                  <c:v>1178.5908599319991</c:v>
                </c:pt>
                <c:pt idx="23">
                  <c:v>1185.6334681468682</c:v>
                </c:pt>
                <c:pt idx="24">
                  <c:v>1186.8246632396106</c:v>
                </c:pt>
                <c:pt idx="25">
                  <c:v>1186.8246632396106</c:v>
                </c:pt>
                <c:pt idx="26">
                  <c:v>1142.3014860392486</c:v>
                </c:pt>
                <c:pt idx="27">
                  <c:v>1088.4253563774287</c:v>
                </c:pt>
                <c:pt idx="28">
                  <c:v>1034.5492267156085</c:v>
                </c:pt>
                <c:pt idx="29">
                  <c:v>980.67309705378852</c:v>
                </c:pt>
                <c:pt idx="30">
                  <c:v>926.79696739196856</c:v>
                </c:pt>
                <c:pt idx="31">
                  <c:v>872.92083773014861</c:v>
                </c:pt>
                <c:pt idx="32">
                  <c:v>819.04470806832865</c:v>
                </c:pt>
                <c:pt idx="33">
                  <c:v>765.16857840650846</c:v>
                </c:pt>
                <c:pt idx="34">
                  <c:v>711.29244874468873</c:v>
                </c:pt>
                <c:pt idx="35">
                  <c:v>657.41631908286843</c:v>
                </c:pt>
                <c:pt idx="36">
                  <c:v>603.54018942104869</c:v>
                </c:pt>
                <c:pt idx="37">
                  <c:v>549.66405975922851</c:v>
                </c:pt>
                <c:pt idx="38">
                  <c:v>495.78793009740878</c:v>
                </c:pt>
                <c:pt idx="39">
                  <c:v>441.91180043558859</c:v>
                </c:pt>
                <c:pt idx="40">
                  <c:v>388.03567077376874</c:v>
                </c:pt>
                <c:pt idx="41">
                  <c:v>334.15954111194856</c:v>
                </c:pt>
                <c:pt idx="42">
                  <c:v>280.28341145012882</c:v>
                </c:pt>
                <c:pt idx="43">
                  <c:v>226.40728178830864</c:v>
                </c:pt>
                <c:pt idx="44">
                  <c:v>172.53115212648891</c:v>
                </c:pt>
                <c:pt idx="45">
                  <c:v>118.65502246466872</c:v>
                </c:pt>
                <c:pt idx="46">
                  <c:v>64.778892802848532</c:v>
                </c:pt>
                <c:pt idx="47">
                  <c:v>20</c:v>
                </c:pt>
                <c:pt idx="48">
                  <c:v>20</c:v>
                </c:pt>
                <c:pt idx="49">
                  <c:v>20</c:v>
                </c:pt>
                <c:pt idx="50">
                  <c:v>20</c:v>
                </c:pt>
                <c:pt idx="51">
                  <c:v>20</c:v>
                </c:pt>
                <c:pt idx="52">
                  <c:v>20</c:v>
                </c:pt>
                <c:pt idx="53">
                  <c:v>20</c:v>
                </c:pt>
                <c:pt idx="54">
                  <c:v>20</c:v>
                </c:pt>
                <c:pt idx="55">
                  <c:v>20</c:v>
                </c:pt>
                <c:pt idx="56">
                  <c:v>20</c:v>
                </c:pt>
                <c:pt idx="57">
                  <c:v>20</c:v>
                </c:pt>
                <c:pt idx="58">
                  <c:v>20</c:v>
                </c:pt>
                <c:pt idx="59">
                  <c:v>20</c:v>
                </c:pt>
                <c:pt idx="60">
                  <c:v>20</c:v>
                </c:pt>
                <c:pt idx="61">
                  <c:v>20</c:v>
                </c:pt>
              </c:numCache>
            </c:numRef>
          </c:yVal>
          <c:smooth val="0"/>
          <c:extLst>
            <c:ext xmlns:c16="http://schemas.microsoft.com/office/drawing/2014/chart" uri="{C3380CC4-5D6E-409C-BE32-E72D297353CC}">
              <c16:uniqueId val="{00000000-7B54-4071-8392-0618306CA0B3}"/>
            </c:ext>
          </c:extLst>
        </c:ser>
        <c:dLbls>
          <c:showLegendKey val="0"/>
          <c:showVal val="0"/>
          <c:showCatName val="0"/>
          <c:showSerName val="0"/>
          <c:showPercent val="0"/>
          <c:showBubbleSize val="0"/>
        </c:dLbls>
        <c:axId val="593603248"/>
        <c:axId val="632774624"/>
      </c:scatterChart>
      <c:valAx>
        <c:axId val="593603248"/>
        <c:scaling>
          <c:orientation val="minMax"/>
          <c:max val="6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lv-LV" sz="1600" dirty="0" err="1"/>
                  <a:t>Time</a:t>
                </a:r>
                <a:r>
                  <a:rPr lang="en-GB" sz="1600" dirty="0"/>
                  <a:t>, min.</a:t>
                </a:r>
                <a:endParaRPr lang="lv-LV" sz="1600" dirty="0"/>
              </a:p>
            </c:rich>
          </c:tx>
          <c:layout>
            <c:manualLayout>
              <c:xMode val="edge"/>
              <c:yMode val="edge"/>
              <c:x val="0.4464771286899511"/>
              <c:y val="0.92657219174198302"/>
            </c:manualLayout>
          </c:layout>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lv-LV"/>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632774624"/>
        <c:crosses val="autoZero"/>
        <c:crossBetween val="midCat"/>
      </c:valAx>
      <c:valAx>
        <c:axId val="6327746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lv-LV" sz="1600" dirty="0" err="1"/>
                  <a:t>Temperature</a:t>
                </a:r>
                <a:r>
                  <a:rPr lang="lv-LV" sz="1600" dirty="0"/>
                  <a:t>, </a:t>
                </a:r>
                <a:r>
                  <a:rPr lang="en-GB" sz="1600" dirty="0"/>
                  <a:t>C°</a:t>
                </a:r>
                <a:endParaRPr lang="lv-LV" sz="1600" dirty="0"/>
              </a:p>
            </c:rich>
          </c:tx>
          <c:layout/>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lv-L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59360324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b="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2-05T16:32:57.754" idx="1">
    <p:pos x="10" y="10"/>
    <p:text/>
    <p:extLst>
      <p:ext uri="{C676402C-5697-4E1C-873F-D02D1690AC5C}">
        <p15:threadingInfo xmlns:p15="http://schemas.microsoft.com/office/powerpoint/2012/main" timeZoneBias="-120"/>
      </p:ext>
    </p:extLst>
  </p:cm>
</p:cmLst>
</file>

<file path=ppt/drawings/drawing1.xml><?xml version="1.0" encoding="utf-8"?>
<c:userShapes xmlns:c="http://schemas.openxmlformats.org/drawingml/2006/chart">
  <cdr:relSizeAnchor xmlns:cdr="http://schemas.openxmlformats.org/drawingml/2006/chartDrawing">
    <cdr:from>
      <cdr:x>0.31354</cdr:x>
      <cdr:y>0.67897</cdr:y>
    </cdr:from>
    <cdr:to>
      <cdr:x>0.60973</cdr:x>
      <cdr:y>0.8995</cdr:y>
    </cdr:to>
    <cdr:sp macro="" textlink="">
      <cdr:nvSpPr>
        <cdr:cNvPr id="2" name="Taisnstūris 1">
          <a:extLst xmlns:a="http://schemas.openxmlformats.org/drawingml/2006/main">
            <a:ext uri="{FF2B5EF4-FFF2-40B4-BE49-F238E27FC236}">
              <a16:creationId xmlns:a16="http://schemas.microsoft.com/office/drawing/2014/main" id="{8EDC8449-F728-4634-BB40-2DE69B9E7346}"/>
            </a:ext>
          </a:extLst>
        </cdr:cNvPr>
        <cdr:cNvSpPr/>
      </cdr:nvSpPr>
      <cdr:spPr>
        <a:xfrm xmlns:a="http://schemas.openxmlformats.org/drawingml/2006/main">
          <a:off x="3226523" y="5147881"/>
          <a:ext cx="3048000" cy="1672019"/>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lv-LV"/>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2/8/2021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2ADC58-ABFE-499A-9351-2451B0EC86B8}" type="datetime1">
              <a:rPr lang="en-US" smtClean="0"/>
              <a:t>2/8/2021</a:t>
            </a:fld>
            <a:endParaRPr lang="en-US"/>
          </a:p>
        </p:txBody>
      </p:sp>
      <p:sp>
        <p:nvSpPr>
          <p:cNvPr id="5" name="Footer Placeholder 4"/>
          <p:cNvSpPr>
            <a:spLocks noGrp="1"/>
          </p:cNvSpPr>
          <p:nvPr>
            <p:ph type="ftr" sz="quarter" idx="11"/>
          </p:nvPr>
        </p:nvSpPr>
        <p:spPr/>
        <p:txBody>
          <a:bodyPr/>
          <a:lstStyle/>
          <a:p>
            <a:r>
              <a:rPr lang="en-US"/>
              <a:t>LESSON X: Example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66CCA8-55B0-4646-A8BE-99716B212D0D}" type="datetime1">
              <a:rPr lang="en-US" smtClean="0"/>
              <a:t>2/8/2021</a:t>
            </a:fld>
            <a:endParaRPr lang="en-US"/>
          </a:p>
        </p:txBody>
      </p:sp>
      <p:sp>
        <p:nvSpPr>
          <p:cNvPr id="5" name="Footer Placeholder 4"/>
          <p:cNvSpPr>
            <a:spLocks noGrp="1"/>
          </p:cNvSpPr>
          <p:nvPr>
            <p:ph type="ftr" sz="quarter" idx="11"/>
          </p:nvPr>
        </p:nvSpPr>
        <p:spPr/>
        <p:txBody>
          <a:bodyPr/>
          <a:lstStyle/>
          <a:p>
            <a:r>
              <a:rPr lang="en-US"/>
              <a:t>LESSON X: Example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A19D0C-8743-4E16-AE51-50BC060E6BA0}" type="datetime1">
              <a:rPr lang="en-US" smtClean="0"/>
              <a:t>2/8/2021</a:t>
            </a:fld>
            <a:endParaRPr lang="en-US"/>
          </a:p>
        </p:txBody>
      </p:sp>
      <p:sp>
        <p:nvSpPr>
          <p:cNvPr id="5" name="Footer Placeholder 4"/>
          <p:cNvSpPr>
            <a:spLocks noGrp="1"/>
          </p:cNvSpPr>
          <p:nvPr>
            <p:ph type="ftr" sz="quarter" idx="11"/>
          </p:nvPr>
        </p:nvSpPr>
        <p:spPr/>
        <p:txBody>
          <a:bodyPr/>
          <a:lstStyle/>
          <a:p>
            <a:r>
              <a:rPr lang="en-US"/>
              <a:t>LESSON X: Example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82C8A0-E2C7-46DB-AD09-96AC069FDDF9}" type="datetime1">
              <a:rPr lang="en-US" smtClean="0"/>
              <a:t>2/8/2021</a:t>
            </a:fld>
            <a:endParaRPr lang="en-US"/>
          </a:p>
        </p:txBody>
      </p:sp>
      <p:sp>
        <p:nvSpPr>
          <p:cNvPr id="5" name="Footer Placeholder 4"/>
          <p:cNvSpPr>
            <a:spLocks noGrp="1"/>
          </p:cNvSpPr>
          <p:nvPr>
            <p:ph type="ftr" sz="quarter" idx="11"/>
          </p:nvPr>
        </p:nvSpPr>
        <p:spPr/>
        <p:txBody>
          <a:bodyPr/>
          <a:lstStyle/>
          <a:p>
            <a:r>
              <a:rPr lang="en-US"/>
              <a:t>LESSON X: Example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EEB2D1-6B89-4727-95EC-478308E2B7AA}" type="datetime1">
              <a:rPr lang="en-US" smtClean="0"/>
              <a:t>2/8/2021</a:t>
            </a:fld>
            <a:endParaRPr lang="en-US"/>
          </a:p>
        </p:txBody>
      </p:sp>
      <p:sp>
        <p:nvSpPr>
          <p:cNvPr id="5" name="Footer Placeholder 4"/>
          <p:cNvSpPr>
            <a:spLocks noGrp="1"/>
          </p:cNvSpPr>
          <p:nvPr>
            <p:ph type="ftr" sz="quarter" idx="11"/>
          </p:nvPr>
        </p:nvSpPr>
        <p:spPr/>
        <p:txBody>
          <a:bodyPr/>
          <a:lstStyle/>
          <a:p>
            <a:r>
              <a:rPr lang="en-US"/>
              <a:t>LESSON X: Example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F9C7D3-C94E-490F-AA70-C46A158B70AF}" type="datetime1">
              <a:rPr lang="en-US" smtClean="0"/>
              <a:t>2/8/2021</a:t>
            </a:fld>
            <a:endParaRPr lang="en-US"/>
          </a:p>
        </p:txBody>
      </p:sp>
      <p:sp>
        <p:nvSpPr>
          <p:cNvPr id="6" name="Footer Placeholder 5"/>
          <p:cNvSpPr>
            <a:spLocks noGrp="1"/>
          </p:cNvSpPr>
          <p:nvPr>
            <p:ph type="ftr" sz="quarter" idx="11"/>
          </p:nvPr>
        </p:nvSpPr>
        <p:spPr/>
        <p:txBody>
          <a:bodyPr/>
          <a:lstStyle/>
          <a:p>
            <a:r>
              <a:rPr lang="en-US"/>
              <a:t>LESSON X: Example</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B2F71B-84FF-49D9-8F0B-CC374DE500AB}" type="datetime1">
              <a:rPr lang="en-US" smtClean="0"/>
              <a:t>2/8/2021</a:t>
            </a:fld>
            <a:endParaRPr lang="en-US"/>
          </a:p>
        </p:txBody>
      </p:sp>
      <p:sp>
        <p:nvSpPr>
          <p:cNvPr id="8" name="Footer Placeholder 7"/>
          <p:cNvSpPr>
            <a:spLocks noGrp="1"/>
          </p:cNvSpPr>
          <p:nvPr>
            <p:ph type="ftr" sz="quarter" idx="11"/>
          </p:nvPr>
        </p:nvSpPr>
        <p:spPr/>
        <p:txBody>
          <a:bodyPr/>
          <a:lstStyle/>
          <a:p>
            <a:r>
              <a:rPr lang="en-US"/>
              <a:t>LESSON X: Example</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81D90D-FFC7-4B93-BB4E-5DD4A0059BB1}" type="datetime1">
              <a:rPr lang="en-US" smtClean="0"/>
              <a:t>2/8/2021</a:t>
            </a:fld>
            <a:endParaRPr lang="en-US"/>
          </a:p>
        </p:txBody>
      </p:sp>
      <p:sp>
        <p:nvSpPr>
          <p:cNvPr id="4" name="Footer Placeholder 3"/>
          <p:cNvSpPr>
            <a:spLocks noGrp="1"/>
          </p:cNvSpPr>
          <p:nvPr>
            <p:ph type="ftr" sz="quarter" idx="11"/>
          </p:nvPr>
        </p:nvSpPr>
        <p:spPr/>
        <p:txBody>
          <a:bodyPr/>
          <a:lstStyle/>
          <a:p>
            <a:r>
              <a:rPr lang="en-US"/>
              <a:t>LESSON X: Example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A8A0D-DEF7-4130-A8C2-D65B0BC0DF5F}" type="datetime1">
              <a:rPr lang="en-US" smtClean="0"/>
              <a:t>2/8/2021</a:t>
            </a:fld>
            <a:endParaRPr lang="en-US"/>
          </a:p>
        </p:txBody>
      </p:sp>
      <p:sp>
        <p:nvSpPr>
          <p:cNvPr id="3" name="Footer Placeholder 2"/>
          <p:cNvSpPr>
            <a:spLocks noGrp="1"/>
          </p:cNvSpPr>
          <p:nvPr>
            <p:ph type="ftr" sz="quarter" idx="11"/>
          </p:nvPr>
        </p:nvSpPr>
        <p:spPr/>
        <p:txBody>
          <a:bodyPr/>
          <a:lstStyle/>
          <a:p>
            <a:r>
              <a:rPr lang="en-US"/>
              <a:t>LESSON X: Example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F52E0C-0A4C-4B86-A41D-944FA80536A1}" type="datetime1">
              <a:rPr lang="en-US" smtClean="0"/>
              <a:t>2/8/2021</a:t>
            </a:fld>
            <a:endParaRPr lang="en-US"/>
          </a:p>
        </p:txBody>
      </p:sp>
      <p:sp>
        <p:nvSpPr>
          <p:cNvPr id="6" name="Footer Placeholder 5"/>
          <p:cNvSpPr>
            <a:spLocks noGrp="1"/>
          </p:cNvSpPr>
          <p:nvPr>
            <p:ph type="ftr" sz="quarter" idx="11"/>
          </p:nvPr>
        </p:nvSpPr>
        <p:spPr/>
        <p:txBody>
          <a:bodyPr/>
          <a:lstStyle/>
          <a:p>
            <a:r>
              <a:rPr lang="en-US"/>
              <a:t>LESSON X: Example</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589A55-1570-43C7-8181-B6BDE5B173C8}" type="datetime1">
              <a:rPr lang="en-US" smtClean="0"/>
              <a:t>2/8/2021</a:t>
            </a:fld>
            <a:endParaRPr lang="en-US"/>
          </a:p>
        </p:txBody>
      </p:sp>
      <p:sp>
        <p:nvSpPr>
          <p:cNvPr id="6" name="Footer Placeholder 5"/>
          <p:cNvSpPr>
            <a:spLocks noGrp="1"/>
          </p:cNvSpPr>
          <p:nvPr>
            <p:ph type="ftr" sz="quarter" idx="11"/>
          </p:nvPr>
        </p:nvSpPr>
        <p:spPr/>
        <p:txBody>
          <a:bodyPr/>
          <a:lstStyle/>
          <a:p>
            <a:r>
              <a:rPr lang="en-US"/>
              <a:t>LESSON X: Example</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6BE21-B6DE-4CBC-A8CA-F99DEEBDBE38}" type="datetime1">
              <a:rPr lang="en-US" smtClean="0"/>
              <a:t>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LESSON X: Example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pngimg.com/download/13253" TargetMode="External"/><Relationship Id="rId3" Type="http://schemas.openxmlformats.org/officeDocument/2006/relationships/image" Target="../media/image50.png"/><Relationship Id="rId7" Type="http://schemas.openxmlformats.org/officeDocument/2006/relationships/image" Target="../media/image1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70.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0.png"/><Relationship Id="rId1" Type="http://schemas.openxmlformats.org/officeDocument/2006/relationships/slideLayout" Target="../slideLayouts/slideLayout7.xml"/><Relationship Id="rId5" Type="http://schemas.openxmlformats.org/officeDocument/2006/relationships/hyperlink" Target="http://pngimg.com/download/13253"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likumi.lv/ta/id/275006-noteikumi-par-latvijas-buvnormativu-lbn-201-15-buvju-ugunsdrosiba" TargetMode="External"/><Relationship Id="rId2" Type="http://schemas.openxmlformats.org/officeDocument/2006/relationships/hyperlink" Target="https://www.boverket.se/globalassets/publikationer/dokument/2008/brandbelastning_3.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pngimg.com/download/1325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pngimg.com/download/132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pngimg.com/download/13253" TargetMode="External"/><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526" y="-320807"/>
            <a:ext cx="14575321" cy="10928615"/>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1728679"/>
            </a:xfrm>
            <a:prstGeom prst="rect">
              <a:avLst/>
            </a:prstGeom>
            <a:grpFill/>
          </p:spPr>
          <p:txBody>
            <a:bodyPr lIns="0" tIns="0" rIns="0" bIns="0" rtlCol="0" anchor="t">
              <a:spAutoFit/>
            </a:bodyPr>
            <a:lstStyle/>
            <a:p>
              <a:pPr algn="l">
                <a:lnSpc>
                  <a:spcPts val="10580"/>
                </a:lnSpc>
              </a:pPr>
              <a:r>
                <a:rPr lang="en-US" sz="6600" spc="92" dirty="0">
                  <a:solidFill>
                    <a:srgbClr val="FEFFF8"/>
                  </a:solidFill>
                  <a:latin typeface="League Spartan"/>
                </a:rPr>
                <a:t>Lesson </a:t>
              </a:r>
              <a:r>
                <a:rPr lang="lv-LV" sz="6600" spc="92" dirty="0">
                  <a:solidFill>
                    <a:srgbClr val="FEFFF8"/>
                  </a:solidFill>
                  <a:latin typeface="League Spartan"/>
                </a:rPr>
                <a:t>6</a:t>
              </a:r>
              <a:endParaRPr lang="en-US" sz="6600" spc="92" dirty="0">
                <a:solidFill>
                  <a:srgbClr val="FEFFF8"/>
                </a:solidFill>
                <a:latin typeface="League Spartan"/>
              </a:endParaRPr>
            </a:p>
          </p:txBody>
        </p:sp>
        <p:sp>
          <p:nvSpPr>
            <p:cNvPr id="6" name="TextBox 6"/>
            <p:cNvSpPr txBox="1"/>
            <p:nvPr/>
          </p:nvSpPr>
          <p:spPr>
            <a:xfrm>
              <a:off x="1913347" y="4948184"/>
              <a:ext cx="16916401" cy="577081"/>
            </a:xfrm>
            <a:prstGeom prst="rect">
              <a:avLst/>
            </a:prstGeom>
            <a:grpFill/>
          </p:spPr>
          <p:txBody>
            <a:bodyPr wrap="square" lIns="0" tIns="0" rIns="0" bIns="0" rtlCol="0" anchor="t">
              <a:spAutoFit/>
            </a:bodyPr>
            <a:lstStyle/>
            <a:p>
              <a:pPr algn="l">
                <a:lnSpc>
                  <a:spcPts val="3645"/>
                </a:lnSpc>
              </a:pPr>
              <a:r>
                <a:rPr lang="en-GB" sz="2700" spc="135" dirty="0">
                  <a:solidFill>
                    <a:srgbClr val="FEFFF8"/>
                  </a:solidFill>
                  <a:latin typeface="Glacial Indifference"/>
                </a:rPr>
                <a:t>Fire safety of timber buildings – Basics of fire engineering</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487313"/>
            </a:xfrm>
            <a:prstGeom prst="rect">
              <a:avLst/>
            </a:prstGeom>
            <a:grpFill/>
          </p:spPr>
          <p:txBody>
            <a:bodyPr wrap="square" lIns="0" tIns="0" rIns="0" bIns="0" rtlCol="0" anchor="t">
              <a:spAutoFit/>
            </a:bodyPr>
            <a:lstStyle/>
            <a:p>
              <a:pPr algn="l">
                <a:lnSpc>
                  <a:spcPts val="3000"/>
                </a:lnSpc>
              </a:pPr>
              <a:r>
                <a:rPr lang="en-US" sz="2400" spc="150" dirty="0">
                  <a:solidFill>
                    <a:srgbClr val="FEFFF8"/>
                  </a:solidFill>
                  <a:latin typeface="Glacial Indifference Bold"/>
                </a:rPr>
                <a:t>UNIT </a:t>
              </a:r>
              <a:r>
                <a:rPr lang="lv-LV" sz="2400" spc="150" dirty="0">
                  <a:solidFill>
                    <a:srgbClr val="FEFFF8"/>
                  </a:solidFill>
                  <a:latin typeface="Glacial Indifference Bold"/>
                </a:rPr>
                <a:t>3</a:t>
              </a:r>
              <a:r>
                <a:rPr lang="en-US" sz="2400" spc="150" dirty="0">
                  <a:solidFill>
                    <a:srgbClr val="FEFFF8"/>
                  </a:solidFill>
                  <a:latin typeface="Glacial Indifference Bold"/>
                </a:rPr>
                <a:t>:</a:t>
              </a:r>
              <a:r>
                <a:rPr lang="el-GR" sz="2400" spc="150" dirty="0">
                  <a:solidFill>
                    <a:srgbClr val="FEFFF8"/>
                  </a:solidFill>
                  <a:latin typeface="Glacial Indifference Bold"/>
                </a:rPr>
                <a:t> </a:t>
              </a:r>
              <a:r>
                <a:rPr lang="en-US" sz="2400" spc="150" dirty="0">
                  <a:solidFill>
                    <a:srgbClr val="FEFFF8"/>
                  </a:solidFill>
                  <a:latin typeface="Glacial Indifference Bold"/>
                </a:rPr>
                <a:t> </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39200" y="660760"/>
            <a:ext cx="7926632" cy="403957"/>
          </a:xfrm>
          <a:prstGeom prst="rect">
            <a:avLst/>
          </a:prstGeom>
        </p:spPr>
        <p:txBody>
          <a:bodyPr wrap="square" lIns="0" tIns="0" rIns="0" bIns="0" rtlCol="0" anchor="t">
            <a:spAutoFit/>
          </a:bodyPr>
          <a:lstStyle/>
          <a:p>
            <a:pPr algn="ctr">
              <a:lnSpc>
                <a:spcPts val="3359"/>
              </a:lnSpc>
            </a:pPr>
            <a:r>
              <a:rPr lang="lv-LV" sz="2400" b="1" u="sng" spc="120" dirty="0">
                <a:solidFill>
                  <a:srgbClr val="456A2C"/>
                </a:solidFill>
                <a:latin typeface="Glacial Indifference"/>
              </a:rPr>
              <a:t>Fire </a:t>
            </a:r>
            <a:r>
              <a:rPr lang="lv-LV" sz="2400" b="1" u="sng" spc="120" dirty="0" err="1">
                <a:solidFill>
                  <a:srgbClr val="456A2C"/>
                </a:solidFill>
                <a:latin typeface="Glacial Indifference"/>
              </a:rPr>
              <a:t>load</a:t>
            </a:r>
            <a:r>
              <a:rPr lang="lv-LV" sz="2400" b="1" u="sng" spc="120" dirty="0">
                <a:solidFill>
                  <a:srgbClr val="456A2C"/>
                </a:solidFill>
                <a:latin typeface="Glacial Indifference"/>
              </a:rPr>
              <a:t> </a:t>
            </a:r>
            <a:r>
              <a:rPr lang="lv-LV" sz="2400" b="1" u="sng" spc="120" dirty="0" err="1">
                <a:solidFill>
                  <a:srgbClr val="456A2C"/>
                </a:solidFill>
                <a:latin typeface="Glacial Indifference"/>
              </a:rPr>
              <a:t>density</a:t>
            </a:r>
            <a:endParaRPr lang="en-US" sz="2400" spc="120" dirty="0">
              <a:solidFill>
                <a:srgbClr val="456A2C"/>
              </a:solidFill>
              <a:latin typeface="Glacial Indifference"/>
            </a:endParaRPr>
          </a:p>
        </p:txBody>
      </p:sp>
      <p:sp>
        <p:nvSpPr>
          <p:cNvPr id="3" name="AutoShape 3"/>
          <p:cNvSpPr/>
          <p:nvPr/>
        </p:nvSpPr>
        <p:spPr>
          <a:xfrm>
            <a:off x="1085850" y="-335920"/>
            <a:ext cx="6480000"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5245009" cy="4431983"/>
            <a:chOff x="0" y="-95249"/>
            <a:chExt cx="9216551" cy="5909311"/>
          </a:xfrm>
        </p:grpSpPr>
        <p:sp>
          <p:nvSpPr>
            <p:cNvPr id="8" name="TextBox 8"/>
            <p:cNvSpPr txBox="1"/>
            <p:nvPr/>
          </p:nvSpPr>
          <p:spPr>
            <a:xfrm>
              <a:off x="0" y="-95249"/>
              <a:ext cx="9216551" cy="5909311"/>
            </a:xfrm>
            <a:prstGeom prst="rect">
              <a:avLst/>
            </a:prstGeom>
          </p:spPr>
          <p:txBody>
            <a:bodyPr lIns="0" tIns="0" rIns="0" bIns="0" rtlCol="0" anchor="t">
              <a:spAutoFit/>
            </a:bodyPr>
            <a:lstStyle/>
            <a:p>
              <a:pPr algn="ctr"/>
              <a:r>
                <a:rPr lang="lv-LV" sz="4000" spc="310" dirty="0">
                  <a:solidFill>
                    <a:schemeClr val="bg1"/>
                  </a:solidFill>
                  <a:latin typeface="League Spartan"/>
                </a:rPr>
                <a:t>Fire </a:t>
              </a:r>
              <a:r>
                <a:rPr lang="lv-LV" sz="4000" spc="310" dirty="0" err="1">
                  <a:solidFill>
                    <a:schemeClr val="bg1"/>
                  </a:solidFill>
                  <a:latin typeface="League Spartan"/>
                </a:rPr>
                <a:t>characteristics</a:t>
              </a:r>
              <a:endParaRPr lang="en-GB" sz="4000" spc="310" dirty="0">
                <a:solidFill>
                  <a:schemeClr val="bg1"/>
                </a:solidFill>
                <a:latin typeface="League Spartan"/>
              </a:endParaRPr>
            </a:p>
            <a:p>
              <a:pPr>
                <a:lnSpc>
                  <a:spcPts val="8370"/>
                </a:lnSpc>
              </a:pPr>
              <a:endParaRPr lang="en-US" sz="4500" spc="310" dirty="0">
                <a:solidFill>
                  <a:schemeClr val="bg1"/>
                </a:solidFill>
                <a:latin typeface="League Spartan"/>
              </a:endParaRPr>
            </a:p>
            <a:p>
              <a:pPr algn="ctr">
                <a:lnSpc>
                  <a:spcPts val="8370"/>
                </a:lnSpc>
              </a:pPr>
              <a:r>
                <a:rPr lang="lv-LV" sz="6200" spc="310" dirty="0">
                  <a:solidFill>
                    <a:schemeClr val="bg1"/>
                  </a:solidFill>
                  <a:latin typeface="League Spartan"/>
                </a:rPr>
                <a:t>Fire </a:t>
              </a:r>
              <a:r>
                <a:rPr lang="lv-LV" sz="6200" spc="310" dirty="0" err="1">
                  <a:solidFill>
                    <a:schemeClr val="bg1"/>
                  </a:solidFill>
                  <a:latin typeface="League Spartan"/>
                </a:rPr>
                <a:t>load</a:t>
              </a:r>
              <a:r>
                <a:rPr lang="lv-LV" sz="6200" spc="310" dirty="0">
                  <a:solidFill>
                    <a:schemeClr val="bg1"/>
                  </a:solidFill>
                  <a:latin typeface="League Spartan"/>
                </a:rPr>
                <a:t> </a:t>
              </a:r>
              <a:r>
                <a:rPr lang="lv-LV" sz="6200" spc="310" dirty="0" err="1">
                  <a:solidFill>
                    <a:schemeClr val="bg1"/>
                  </a:solidFill>
                  <a:latin typeface="League Spartan"/>
                </a:rPr>
                <a:t>density</a:t>
              </a:r>
              <a:endParaRPr lang="en-GB" sz="6200" spc="310" dirty="0">
                <a:solidFill>
                  <a:schemeClr val="bg1"/>
                </a:solidFill>
                <a:latin typeface="League Spartan"/>
              </a:endParaRPr>
            </a:p>
          </p:txBody>
        </p:sp>
        <p:sp>
          <p:nvSpPr>
            <p:cNvPr id="9" name="TextBox 9"/>
            <p:cNvSpPr txBox="1"/>
            <p:nvPr/>
          </p:nvSpPr>
          <p:spPr>
            <a:xfrm>
              <a:off x="0" y="3167839"/>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271669" y="96194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10</a:t>
            </a:fld>
            <a:endParaRPr lang="en-US" sz="2400" spc="120" dirty="0">
              <a:solidFill>
                <a:srgbClr val="D9D9D9"/>
              </a:solidFill>
              <a:latin typeface="Glacial Indifference"/>
            </a:endParaRPr>
          </a:p>
        </p:txBody>
      </p:sp>
      <p:sp>
        <p:nvSpPr>
          <p:cNvPr id="14" name="TextBox 9">
            <a:extLst>
              <a:ext uri="{FF2B5EF4-FFF2-40B4-BE49-F238E27FC236}">
                <a16:creationId xmlns:a16="http://schemas.microsoft.com/office/drawing/2014/main" id="{697BD85A-BDCD-4F78-AF25-BD257827B586}"/>
              </a:ext>
            </a:extLst>
          </p:cNvPr>
          <p:cNvSpPr txBox="1"/>
          <p:nvPr/>
        </p:nvSpPr>
        <p:spPr>
          <a:xfrm>
            <a:off x="9651560" y="9726747"/>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6: Fire safety and protection solutions </a:t>
            </a:r>
            <a:endParaRPr lang="en-US" sz="1600" spc="80" dirty="0">
              <a:solidFill>
                <a:srgbClr val="52584D"/>
              </a:solidFill>
              <a:latin typeface="Glacial Indifference"/>
            </a:endParaRPr>
          </a:p>
        </p:txBody>
      </p:sp>
      <p:sp>
        <p:nvSpPr>
          <p:cNvPr id="15" name="TextBox 6">
            <a:extLst>
              <a:ext uri="{FF2B5EF4-FFF2-40B4-BE49-F238E27FC236}">
                <a16:creationId xmlns:a16="http://schemas.microsoft.com/office/drawing/2014/main" id="{83254DA5-B9CB-496F-A51B-C8560B6F4458}"/>
              </a:ext>
            </a:extLst>
          </p:cNvPr>
          <p:cNvSpPr txBox="1"/>
          <p:nvPr/>
        </p:nvSpPr>
        <p:spPr>
          <a:xfrm>
            <a:off x="7924800" y="1333500"/>
            <a:ext cx="9906000" cy="7803418"/>
          </a:xfrm>
          <a:prstGeom prst="rect">
            <a:avLst/>
          </a:prstGeom>
        </p:spPr>
        <p:txBody>
          <a:bodyPr wrap="square" lIns="0" tIns="0" rIns="0" bIns="0" rtlCol="0" anchor="t">
            <a:spAutoFit/>
          </a:bodyPr>
          <a:lstStyle/>
          <a:p>
            <a:pPr algn="just">
              <a:lnSpc>
                <a:spcPts val="3359"/>
              </a:lnSpc>
            </a:pPr>
            <a:r>
              <a:rPr lang="en-GB" sz="2000" spc="120" dirty="0">
                <a:solidFill>
                  <a:srgbClr val="456A2C"/>
                </a:solidFill>
                <a:latin typeface="Glacial Indifference"/>
              </a:rPr>
              <a:t>Parametric temperature-time curves and timber charring rates can be calculated when available energy for combustion on every floor square</a:t>
            </a:r>
            <a:r>
              <a:rPr lang="lv-LV" sz="2000" spc="120" dirty="0">
                <a:solidFill>
                  <a:srgbClr val="456A2C"/>
                </a:solidFill>
                <a:latin typeface="Glacial Indifference"/>
              </a:rPr>
              <a:t> </a:t>
            </a:r>
            <a:r>
              <a:rPr lang="en-GB" sz="2000" spc="120" dirty="0">
                <a:solidFill>
                  <a:srgbClr val="456A2C"/>
                </a:solidFill>
                <a:latin typeface="Glacial Indifference"/>
              </a:rPr>
              <a:t>meter in the room is known.</a:t>
            </a:r>
          </a:p>
          <a:p>
            <a:pPr algn="just">
              <a:lnSpc>
                <a:spcPts val="3359"/>
              </a:lnSpc>
            </a:pPr>
            <a:endParaRPr lang="en-GB" sz="2000" spc="120" dirty="0">
              <a:solidFill>
                <a:srgbClr val="456A2C"/>
              </a:solidFill>
              <a:latin typeface="Glacial Indifference"/>
            </a:endParaRPr>
          </a:p>
          <a:p>
            <a:pPr algn="just">
              <a:lnSpc>
                <a:spcPts val="3359"/>
              </a:lnSpc>
            </a:pPr>
            <a:r>
              <a:rPr lang="en-GB" sz="2000" spc="120" dirty="0">
                <a:solidFill>
                  <a:srgbClr val="456A2C"/>
                </a:solidFill>
                <a:latin typeface="Glacial Indifference"/>
              </a:rPr>
              <a:t>There are two types fire loads:</a:t>
            </a:r>
          </a:p>
          <a:p>
            <a:pPr marL="342900" indent="-342900" algn="just">
              <a:lnSpc>
                <a:spcPts val="3359"/>
              </a:lnSpc>
              <a:buFontTx/>
              <a:buChar char="-"/>
            </a:pPr>
            <a:r>
              <a:rPr lang="en-GB" sz="2000" spc="120" dirty="0">
                <a:solidFill>
                  <a:srgbClr val="456A2C"/>
                </a:solidFill>
                <a:latin typeface="Glacial Indifference"/>
              </a:rPr>
              <a:t>Movable fire loads (such as furniture and other combustible materials brought in room);</a:t>
            </a:r>
          </a:p>
          <a:p>
            <a:pPr marL="342900" indent="-342900" algn="just">
              <a:lnSpc>
                <a:spcPts val="3359"/>
              </a:lnSpc>
              <a:buFontTx/>
              <a:buChar char="-"/>
            </a:pPr>
            <a:r>
              <a:rPr lang="en-GB" sz="2000" spc="120" dirty="0">
                <a:solidFill>
                  <a:srgbClr val="456A2C"/>
                </a:solidFill>
                <a:latin typeface="Glacial Indifference"/>
              </a:rPr>
              <a:t>Permanent fire load (such as combustible linings, claddings and structures)</a:t>
            </a:r>
          </a:p>
          <a:p>
            <a:pPr algn="just">
              <a:lnSpc>
                <a:spcPts val="3359"/>
              </a:lnSpc>
            </a:pPr>
            <a:endParaRPr lang="en-GB" sz="2000" spc="120" dirty="0">
              <a:solidFill>
                <a:srgbClr val="456A2C"/>
              </a:solidFill>
              <a:latin typeface="Glacial Indifference"/>
            </a:endParaRPr>
          </a:p>
          <a:p>
            <a:pPr algn="just">
              <a:lnSpc>
                <a:spcPts val="3359"/>
              </a:lnSpc>
            </a:pPr>
            <a:r>
              <a:rPr lang="en-GB" sz="2000" spc="120" dirty="0">
                <a:solidFill>
                  <a:srgbClr val="456A2C"/>
                </a:solidFill>
                <a:latin typeface="Glacial Indifference"/>
              </a:rPr>
              <a:t>Permanent fire load can be calculated using calculation procedure given in EN 1991-1-2 Annex E.</a:t>
            </a:r>
          </a:p>
          <a:p>
            <a:pPr algn="just">
              <a:lnSpc>
                <a:spcPts val="3359"/>
              </a:lnSpc>
            </a:pPr>
            <a:endParaRPr lang="en-GB" sz="2000" spc="120" dirty="0">
              <a:solidFill>
                <a:srgbClr val="456A2C"/>
              </a:solidFill>
              <a:latin typeface="Glacial Indifference"/>
            </a:endParaRPr>
          </a:p>
          <a:p>
            <a:pPr algn="just">
              <a:lnSpc>
                <a:spcPts val="3359"/>
              </a:lnSpc>
            </a:pPr>
            <a:r>
              <a:rPr lang="en-GB" sz="2000" spc="120" dirty="0">
                <a:solidFill>
                  <a:srgbClr val="456A2C"/>
                </a:solidFill>
                <a:latin typeface="Glacial Indifference"/>
              </a:rPr>
              <a:t>Movable fire loads usually are characterised by occupancy class of the building. The way how use the building defines how many combustible materials we bring in.</a:t>
            </a:r>
          </a:p>
          <a:p>
            <a:pPr marL="342900" indent="-342900" algn="just">
              <a:lnSpc>
                <a:spcPts val="3359"/>
              </a:lnSpc>
              <a:buFontTx/>
              <a:buChar char="-"/>
            </a:pPr>
            <a:r>
              <a:rPr lang="en-GB" sz="2000" spc="120" dirty="0">
                <a:solidFill>
                  <a:srgbClr val="456A2C"/>
                </a:solidFill>
                <a:latin typeface="Glacial Indifference"/>
              </a:rPr>
              <a:t>For typical occupancies fire load densities can be obtained from tabulated values;</a:t>
            </a:r>
          </a:p>
          <a:p>
            <a:pPr marL="342900" indent="-342900" algn="just">
              <a:lnSpc>
                <a:spcPts val="3359"/>
              </a:lnSpc>
              <a:buFontTx/>
              <a:buChar char="-"/>
            </a:pPr>
            <a:r>
              <a:rPr lang="en-GB" sz="2000" spc="120" dirty="0">
                <a:solidFill>
                  <a:srgbClr val="456A2C"/>
                </a:solidFill>
                <a:latin typeface="Glacial Indifference"/>
              </a:rPr>
              <a:t>In all other cases, the engineer have to do a survey</a:t>
            </a:r>
          </a:p>
        </p:txBody>
      </p:sp>
    </p:spTree>
    <p:extLst>
      <p:ext uri="{BB962C8B-B14F-4D97-AF65-F5344CB8AC3E}">
        <p14:creationId xmlns:p14="http://schemas.microsoft.com/office/powerpoint/2010/main" val="1271083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39200" y="660760"/>
            <a:ext cx="7926632" cy="403957"/>
          </a:xfrm>
          <a:prstGeom prst="rect">
            <a:avLst/>
          </a:prstGeom>
        </p:spPr>
        <p:txBody>
          <a:bodyPr wrap="square" lIns="0" tIns="0" rIns="0" bIns="0" rtlCol="0" anchor="t">
            <a:spAutoFit/>
          </a:bodyPr>
          <a:lstStyle/>
          <a:p>
            <a:pPr algn="ctr">
              <a:lnSpc>
                <a:spcPts val="3359"/>
              </a:lnSpc>
            </a:pPr>
            <a:r>
              <a:rPr lang="lv-LV" sz="2400" b="1" u="sng" spc="120" dirty="0">
                <a:solidFill>
                  <a:srgbClr val="456A2C"/>
                </a:solidFill>
                <a:latin typeface="Glacial Indifference"/>
              </a:rPr>
              <a:t>Fire </a:t>
            </a:r>
            <a:r>
              <a:rPr lang="lv-LV" sz="2400" b="1" u="sng" spc="120" dirty="0" err="1">
                <a:solidFill>
                  <a:srgbClr val="456A2C"/>
                </a:solidFill>
                <a:latin typeface="Glacial Indifference"/>
              </a:rPr>
              <a:t>load</a:t>
            </a:r>
            <a:r>
              <a:rPr lang="lv-LV" sz="2400" b="1" u="sng" spc="120" dirty="0">
                <a:solidFill>
                  <a:srgbClr val="456A2C"/>
                </a:solidFill>
                <a:latin typeface="Glacial Indifference"/>
              </a:rPr>
              <a:t> </a:t>
            </a:r>
            <a:r>
              <a:rPr lang="lv-LV" sz="2400" b="1" u="sng" spc="120" dirty="0" err="1">
                <a:solidFill>
                  <a:srgbClr val="456A2C"/>
                </a:solidFill>
                <a:latin typeface="Glacial Indifference"/>
              </a:rPr>
              <a:t>density</a:t>
            </a:r>
            <a:endParaRPr lang="en-US" sz="2400" spc="120" dirty="0">
              <a:solidFill>
                <a:srgbClr val="456A2C"/>
              </a:solidFill>
              <a:latin typeface="Glacial Indifference"/>
            </a:endParaRPr>
          </a:p>
        </p:txBody>
      </p:sp>
      <p:sp>
        <p:nvSpPr>
          <p:cNvPr id="3" name="AutoShape 3"/>
          <p:cNvSpPr/>
          <p:nvPr/>
        </p:nvSpPr>
        <p:spPr>
          <a:xfrm>
            <a:off x="1085850" y="-335920"/>
            <a:ext cx="6480000"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5245009" cy="4431983"/>
            <a:chOff x="0" y="-95249"/>
            <a:chExt cx="9216551" cy="5909311"/>
          </a:xfrm>
        </p:grpSpPr>
        <p:sp>
          <p:nvSpPr>
            <p:cNvPr id="8" name="TextBox 8"/>
            <p:cNvSpPr txBox="1"/>
            <p:nvPr/>
          </p:nvSpPr>
          <p:spPr>
            <a:xfrm>
              <a:off x="0" y="-95249"/>
              <a:ext cx="9216551" cy="5909311"/>
            </a:xfrm>
            <a:prstGeom prst="rect">
              <a:avLst/>
            </a:prstGeom>
          </p:spPr>
          <p:txBody>
            <a:bodyPr lIns="0" tIns="0" rIns="0" bIns="0" rtlCol="0" anchor="t">
              <a:spAutoFit/>
            </a:bodyPr>
            <a:lstStyle/>
            <a:p>
              <a:pPr algn="ctr"/>
              <a:r>
                <a:rPr lang="en-GB" sz="4000" spc="310" dirty="0">
                  <a:solidFill>
                    <a:schemeClr val="bg1"/>
                  </a:solidFill>
                  <a:latin typeface="League Spartan"/>
                </a:rPr>
                <a:t>Fire characteristics</a:t>
              </a:r>
            </a:p>
            <a:p>
              <a:pPr>
                <a:lnSpc>
                  <a:spcPts val="8370"/>
                </a:lnSpc>
              </a:pPr>
              <a:endParaRPr lang="en-GB" sz="4500" spc="310" dirty="0">
                <a:solidFill>
                  <a:schemeClr val="bg1"/>
                </a:solidFill>
                <a:latin typeface="League Spartan"/>
              </a:endParaRPr>
            </a:p>
            <a:p>
              <a:pPr algn="ctr">
                <a:lnSpc>
                  <a:spcPts val="8370"/>
                </a:lnSpc>
              </a:pPr>
              <a:r>
                <a:rPr lang="en-GB" sz="6200" spc="310" dirty="0">
                  <a:solidFill>
                    <a:schemeClr val="bg1"/>
                  </a:solidFill>
                  <a:latin typeface="League Spartan"/>
                </a:rPr>
                <a:t>Reaction to fire</a:t>
              </a:r>
            </a:p>
          </p:txBody>
        </p:sp>
        <p:sp>
          <p:nvSpPr>
            <p:cNvPr id="9" name="TextBox 9"/>
            <p:cNvSpPr txBox="1"/>
            <p:nvPr/>
          </p:nvSpPr>
          <p:spPr>
            <a:xfrm>
              <a:off x="0" y="3167839"/>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271669" y="96194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11</a:t>
            </a:fld>
            <a:endParaRPr lang="en-US" sz="2400" spc="120" dirty="0">
              <a:solidFill>
                <a:srgbClr val="D9D9D9"/>
              </a:solidFill>
              <a:latin typeface="Glacial Indifference"/>
            </a:endParaRPr>
          </a:p>
        </p:txBody>
      </p:sp>
      <p:sp>
        <p:nvSpPr>
          <p:cNvPr id="14" name="TextBox 9">
            <a:extLst>
              <a:ext uri="{FF2B5EF4-FFF2-40B4-BE49-F238E27FC236}">
                <a16:creationId xmlns:a16="http://schemas.microsoft.com/office/drawing/2014/main" id="{697BD85A-BDCD-4F78-AF25-BD257827B586}"/>
              </a:ext>
            </a:extLst>
          </p:cNvPr>
          <p:cNvSpPr txBox="1"/>
          <p:nvPr/>
        </p:nvSpPr>
        <p:spPr>
          <a:xfrm>
            <a:off x="9651560" y="9726747"/>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6: Fire safety and protection solutions </a:t>
            </a:r>
            <a:endParaRPr lang="en-US" sz="1600" spc="80" dirty="0">
              <a:solidFill>
                <a:srgbClr val="52584D"/>
              </a:solidFill>
              <a:latin typeface="Glacial Indifference"/>
            </a:endParaRPr>
          </a:p>
        </p:txBody>
      </p:sp>
      <p:sp>
        <p:nvSpPr>
          <p:cNvPr id="15" name="TextBox 6">
            <a:extLst>
              <a:ext uri="{FF2B5EF4-FFF2-40B4-BE49-F238E27FC236}">
                <a16:creationId xmlns:a16="http://schemas.microsoft.com/office/drawing/2014/main" id="{83254DA5-B9CB-496F-A51B-C8560B6F4458}"/>
              </a:ext>
            </a:extLst>
          </p:cNvPr>
          <p:cNvSpPr txBox="1"/>
          <p:nvPr/>
        </p:nvSpPr>
        <p:spPr>
          <a:xfrm>
            <a:off x="7924800" y="1333500"/>
            <a:ext cx="9906000" cy="827150"/>
          </a:xfrm>
          <a:prstGeom prst="rect">
            <a:avLst/>
          </a:prstGeom>
        </p:spPr>
        <p:txBody>
          <a:bodyPr wrap="square" lIns="0" tIns="0" rIns="0" bIns="0" rtlCol="0" anchor="t">
            <a:spAutoFit/>
          </a:bodyPr>
          <a:lstStyle/>
          <a:p>
            <a:pPr algn="just">
              <a:lnSpc>
                <a:spcPts val="3359"/>
              </a:lnSpc>
            </a:pPr>
            <a:r>
              <a:rPr lang="en-GB" sz="2000" spc="120" dirty="0">
                <a:solidFill>
                  <a:srgbClr val="456A2C"/>
                </a:solidFill>
                <a:latin typeface="Glacial Indifference"/>
              </a:rPr>
              <a:t>Idea about which construction product is combustible and therefore contribute</a:t>
            </a:r>
            <a:r>
              <a:rPr lang="lv-LV" sz="2000" spc="120" dirty="0">
                <a:solidFill>
                  <a:srgbClr val="456A2C"/>
                </a:solidFill>
                <a:latin typeface="Glacial Indifference"/>
              </a:rPr>
              <a:t>s</a:t>
            </a:r>
            <a:r>
              <a:rPr lang="en-GB" sz="2000" spc="120" dirty="0">
                <a:solidFill>
                  <a:srgbClr val="456A2C"/>
                </a:solidFill>
                <a:latin typeface="Glacial Indifference"/>
              </a:rPr>
              <a:t> to fire load and which is not, can be obtained from reaction to fire class</a:t>
            </a:r>
          </a:p>
        </p:txBody>
      </p:sp>
      <p:pic>
        <p:nvPicPr>
          <p:cNvPr id="11" name="Attēls 10">
            <a:extLst>
              <a:ext uri="{FF2B5EF4-FFF2-40B4-BE49-F238E27FC236}">
                <a16:creationId xmlns:a16="http://schemas.microsoft.com/office/drawing/2014/main" id="{56D0FCDD-2C11-4CDA-BBEB-9F5634E4E81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77405" y="2898852"/>
            <a:ext cx="6841948" cy="5257800"/>
          </a:xfrm>
          <a:prstGeom prst="rect">
            <a:avLst/>
          </a:prstGeom>
          <a:noFill/>
        </p:spPr>
      </p:pic>
      <p:sp>
        <p:nvSpPr>
          <p:cNvPr id="12" name="TextBox 6">
            <a:extLst>
              <a:ext uri="{FF2B5EF4-FFF2-40B4-BE49-F238E27FC236}">
                <a16:creationId xmlns:a16="http://schemas.microsoft.com/office/drawing/2014/main" id="{CBF2927C-7D1C-466D-9A41-6A9E29E46133}"/>
              </a:ext>
            </a:extLst>
          </p:cNvPr>
          <p:cNvSpPr txBox="1"/>
          <p:nvPr/>
        </p:nvSpPr>
        <p:spPr>
          <a:xfrm>
            <a:off x="14325600" y="2928339"/>
            <a:ext cx="3311448" cy="3443250"/>
          </a:xfrm>
          <a:prstGeom prst="rect">
            <a:avLst/>
          </a:prstGeom>
        </p:spPr>
        <p:txBody>
          <a:bodyPr wrap="square" lIns="0" tIns="0" rIns="0" bIns="0" rtlCol="0" anchor="t">
            <a:spAutoFit/>
          </a:bodyPr>
          <a:lstStyle/>
          <a:p>
            <a:pPr algn="just">
              <a:lnSpc>
                <a:spcPts val="3359"/>
              </a:lnSpc>
            </a:pPr>
            <a:r>
              <a:rPr lang="en-GB" sz="2000" spc="120" dirty="0">
                <a:solidFill>
                  <a:srgbClr val="456A2C"/>
                </a:solidFill>
                <a:latin typeface="Glacial Indifference"/>
              </a:rPr>
              <a:t>Construction products with class B and below can be assumed to be combustible. </a:t>
            </a:r>
            <a:endParaRPr lang="lv-LV" sz="2000" spc="120" dirty="0">
              <a:solidFill>
                <a:srgbClr val="456A2C"/>
              </a:solidFill>
              <a:latin typeface="Glacial Indifference"/>
            </a:endParaRPr>
          </a:p>
          <a:p>
            <a:pPr algn="just">
              <a:lnSpc>
                <a:spcPts val="3359"/>
              </a:lnSpc>
            </a:pPr>
            <a:endParaRPr lang="lv-LV" sz="2000" spc="120" dirty="0">
              <a:solidFill>
                <a:srgbClr val="456A2C"/>
              </a:solidFill>
              <a:latin typeface="Glacial Indifference"/>
            </a:endParaRPr>
          </a:p>
          <a:p>
            <a:pPr algn="just">
              <a:lnSpc>
                <a:spcPts val="3359"/>
              </a:lnSpc>
            </a:pPr>
            <a:r>
              <a:rPr lang="en-GB" sz="2000" spc="120" dirty="0">
                <a:solidFill>
                  <a:srgbClr val="456A2C"/>
                </a:solidFill>
                <a:latin typeface="Glacial Indifference"/>
              </a:rPr>
              <a:t>Reaction to fire class shows how quickly product becomes engulfed </a:t>
            </a:r>
            <a:r>
              <a:rPr lang="lv-LV" sz="2000" spc="120" dirty="0" err="1">
                <a:solidFill>
                  <a:srgbClr val="456A2C"/>
                </a:solidFill>
                <a:latin typeface="Glacial Indifference"/>
              </a:rPr>
              <a:t>in</a:t>
            </a:r>
            <a:r>
              <a:rPr lang="en-GB" sz="2000" spc="120" dirty="0">
                <a:solidFill>
                  <a:srgbClr val="456A2C"/>
                </a:solidFill>
                <a:latin typeface="Glacial Indifference"/>
              </a:rPr>
              <a:t> fire</a:t>
            </a:r>
          </a:p>
        </p:txBody>
      </p:sp>
    </p:spTree>
    <p:extLst>
      <p:ext uri="{BB962C8B-B14F-4D97-AF65-F5344CB8AC3E}">
        <p14:creationId xmlns:p14="http://schemas.microsoft.com/office/powerpoint/2010/main" val="228572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7322644" y="746756"/>
            <a:ext cx="10588059" cy="3679832"/>
            <a:chOff x="-104836" y="-3114570"/>
            <a:chExt cx="13605166" cy="2307302"/>
          </a:xfrm>
        </p:grpSpPr>
        <p:sp>
          <p:nvSpPr>
            <p:cNvPr id="5" name="TextBox 5"/>
            <p:cNvSpPr txBox="1"/>
            <p:nvPr/>
          </p:nvSpPr>
          <p:spPr>
            <a:xfrm>
              <a:off x="0" y="-3114570"/>
              <a:ext cx="13500330" cy="771919"/>
            </a:xfrm>
            <a:prstGeom prst="rect">
              <a:avLst/>
            </a:prstGeom>
          </p:spPr>
          <p:txBody>
            <a:bodyPr wrap="square" lIns="0" tIns="0" rIns="0" bIns="0" rtlCol="0" anchor="t">
              <a:spAutoFit/>
            </a:bodyPr>
            <a:lstStyle/>
            <a:p>
              <a:pPr algn="l"/>
              <a:r>
                <a:rPr lang="en-US" sz="4000" spc="310" dirty="0">
                  <a:solidFill>
                    <a:srgbClr val="456A2C"/>
                  </a:solidFill>
                  <a:latin typeface="League Spartan"/>
                </a:rPr>
                <a:t>Improved calculation method for fire separating timber walls</a:t>
              </a:r>
            </a:p>
          </p:txBody>
        </p:sp>
        <p:sp>
          <p:nvSpPr>
            <p:cNvPr id="6" name="TextBox 6"/>
            <p:cNvSpPr txBox="1"/>
            <p:nvPr/>
          </p:nvSpPr>
          <p:spPr>
            <a:xfrm>
              <a:off x="-104836" y="-2146066"/>
              <a:ext cx="13137037" cy="1338798"/>
            </a:xfrm>
            <a:prstGeom prst="rect">
              <a:avLst/>
            </a:prstGeom>
          </p:spPr>
          <p:txBody>
            <a:bodyPr lIns="0" tIns="0" rIns="0" bIns="0" rtlCol="0" anchor="t">
              <a:spAutoFit/>
            </a:bodyPr>
            <a:lstStyle/>
            <a:p>
              <a:pPr algn="just">
                <a:lnSpc>
                  <a:spcPts val="3359"/>
                </a:lnSpc>
              </a:pPr>
              <a:r>
                <a:rPr lang="en-US" sz="2000" spc="120" dirty="0">
                  <a:solidFill>
                    <a:srgbClr val="456A2C"/>
                  </a:solidFill>
                  <a:latin typeface="Glacial Indifference"/>
                </a:rPr>
                <a:t>The design method is based on the additive component method given in EN 1995-1-2. The total fire resistance is therefore taken as the sum contributions from the different layers, considering different heat transfer paths and according to their function and interaction.</a:t>
              </a:r>
            </a:p>
            <a:p>
              <a:pPr algn="just">
                <a:lnSpc>
                  <a:spcPts val="3359"/>
                </a:lnSpc>
              </a:pPr>
              <a:endParaRPr lang="en-US" sz="2000" spc="120" dirty="0">
                <a:solidFill>
                  <a:srgbClr val="1E4D65"/>
                </a:solidFill>
                <a:latin typeface="Glacial Indifference"/>
              </a:endParaRPr>
            </a:p>
          </p:txBody>
        </p:sp>
      </p:grpSp>
      <p:grpSp>
        <p:nvGrpSpPr>
          <p:cNvPr id="8" name="Group 8"/>
          <p:cNvGrpSpPr/>
          <p:nvPr/>
        </p:nvGrpSpPr>
        <p:grpSpPr>
          <a:xfrm>
            <a:off x="2057401" y="9258300"/>
            <a:ext cx="15853302" cy="584360"/>
            <a:chOff x="-1" y="1"/>
            <a:chExt cx="21640801" cy="779147"/>
          </a:xfrm>
          <a:solidFill>
            <a:srgbClr val="1E4D65"/>
          </a:solidFill>
        </p:grpSpPr>
        <p:sp>
          <p:nvSpPr>
            <p:cNvPr id="9" name="TextBox 9"/>
            <p:cNvSpPr txBox="1"/>
            <p:nvPr/>
          </p:nvSpPr>
          <p:spPr>
            <a:xfrm>
              <a:off x="11497147" y="428625"/>
              <a:ext cx="10143653" cy="350523"/>
            </a:xfrm>
            <a:prstGeom prst="rect">
              <a:avLst/>
            </a:prstGeom>
            <a:noFill/>
          </p:spPr>
          <p:txBody>
            <a:bodyPr lIns="0" tIns="0" rIns="0" bIns="0" rtlCol="0" anchor="t">
              <a:spAutoFit/>
            </a:bodyPr>
            <a:lstStyle/>
            <a:p>
              <a:pPr algn="r">
                <a:lnSpc>
                  <a:spcPts val="2240"/>
                </a:lnSpc>
              </a:pPr>
              <a:r>
                <a:rPr lang="en-US" sz="1600" spc="80" dirty="0">
                  <a:solidFill>
                    <a:srgbClr val="52584D"/>
                  </a:solidFill>
                  <a:latin typeface="Glacial Indifference"/>
                </a:rPr>
                <a:t>LESSON 6: Fire safety and protection solutions </a:t>
              </a:r>
              <a:endParaRPr lang="en-US" sz="1600" spc="80" dirty="0">
                <a:solidFill>
                  <a:srgbClr val="52584D"/>
                </a:solidFill>
                <a:latin typeface="Glacial Indifference"/>
              </a:endParaRPr>
            </a:p>
          </p:txBody>
        </p:sp>
        <p:sp>
          <p:nvSpPr>
            <p:cNvPr id="10" name="AutoShape 10"/>
            <p:cNvSpPr/>
            <p:nvPr/>
          </p:nvSpPr>
          <p:spPr>
            <a:xfrm>
              <a:off x="0" y="0"/>
              <a:ext cx="21640800" cy="50800"/>
            </a:xfrm>
            <a:prstGeom prst="rect">
              <a:avLst/>
            </a:prstGeom>
            <a:solidFill>
              <a:srgbClr val="456A2C"/>
            </a:solidFill>
          </p:spPr>
        </p:sp>
      </p:gr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12</a:t>
            </a:fld>
            <a:endParaRPr lang="en-US" sz="2400" spc="120" dirty="0">
              <a:solidFill>
                <a:srgbClr val="1E4D65"/>
              </a:solidFill>
              <a:latin typeface="Glacial Indifference"/>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50D7ED8-0991-44DE-9929-7044EEDE3511}"/>
                  </a:ext>
                </a:extLst>
              </p:cNvPr>
              <p:cNvSpPr txBox="1"/>
              <p:nvPr/>
            </p:nvSpPr>
            <p:spPr>
              <a:xfrm>
                <a:off x="7322644" y="4227580"/>
                <a:ext cx="4355432" cy="8762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lv-LV" sz="2000" i="1" smtClean="0">
                              <a:latin typeface="Cambria Math" panose="02040503050406030204" pitchFamily="18" charset="0"/>
                            </a:rPr>
                          </m:ctrlPr>
                        </m:sSubPr>
                        <m:e>
                          <m:r>
                            <a:rPr lang="en-GB" sz="2000" b="0" i="1" smtClean="0">
                              <a:latin typeface="Cambria Math" panose="02040503050406030204" pitchFamily="18" charset="0"/>
                            </a:rPr>
                            <m:t>𝑡</m:t>
                          </m:r>
                        </m:e>
                        <m:sub>
                          <m:r>
                            <a:rPr lang="en-GB" sz="2000" b="0" i="1" smtClean="0">
                              <a:latin typeface="Cambria Math" panose="02040503050406030204" pitchFamily="18" charset="0"/>
                            </a:rPr>
                            <m:t>𝑖𝑛𝑠</m:t>
                          </m:r>
                        </m:sub>
                      </m:sSub>
                      <m:r>
                        <a:rPr lang="en-GB" sz="2000" b="0" i="1" smtClean="0">
                          <a:latin typeface="Cambria Math" panose="02040503050406030204" pitchFamily="18" charset="0"/>
                        </a:rPr>
                        <m:t>=</m:t>
                      </m:r>
                      <m:nary>
                        <m:naryPr>
                          <m:chr m:val="∑"/>
                          <m:ctrlPr>
                            <a:rPr lang="en-GB" sz="2000" b="0" i="1" smtClean="0">
                              <a:latin typeface="Cambria Math" panose="02040503050406030204" pitchFamily="18" charset="0"/>
                            </a:rPr>
                          </m:ctrlPr>
                        </m:naryPr>
                        <m:sub>
                          <m:r>
                            <m:rPr>
                              <m:brk m:alnAt="23"/>
                            </m:rPr>
                            <a:rPr lang="en-GB" sz="2000" b="0" i="1" smtClean="0">
                              <a:latin typeface="Cambria Math" panose="02040503050406030204" pitchFamily="18" charset="0"/>
                            </a:rPr>
                            <m:t>𝑖</m:t>
                          </m:r>
                          <m:r>
                            <a:rPr lang="en-GB" sz="2000" b="0" i="1" smtClean="0">
                              <a:latin typeface="Cambria Math" panose="02040503050406030204" pitchFamily="18" charset="0"/>
                            </a:rPr>
                            <m:t>=1</m:t>
                          </m:r>
                        </m:sub>
                        <m:sup>
                          <m:r>
                            <a:rPr lang="en-GB" sz="2000" b="0" i="1" smtClean="0">
                              <a:latin typeface="Cambria Math" panose="02040503050406030204" pitchFamily="18" charset="0"/>
                            </a:rPr>
                            <m:t>𝑖</m:t>
                          </m:r>
                          <m:r>
                            <a:rPr lang="en-GB" sz="2000" b="0" i="1" smtClean="0">
                              <a:latin typeface="Cambria Math" panose="02040503050406030204" pitchFamily="18" charset="0"/>
                            </a:rPr>
                            <m:t>=</m:t>
                          </m:r>
                          <m:r>
                            <a:rPr lang="en-GB" sz="2000" b="0" i="1" smtClean="0">
                              <a:latin typeface="Cambria Math" panose="02040503050406030204" pitchFamily="18" charset="0"/>
                            </a:rPr>
                            <m:t>𝑛</m:t>
                          </m:r>
                          <m:r>
                            <a:rPr lang="en-GB" sz="2000" b="0" i="1" smtClean="0">
                              <a:latin typeface="Cambria Math" panose="02040503050406030204" pitchFamily="18" charset="0"/>
                            </a:rPr>
                            <m:t>−1</m:t>
                          </m:r>
                        </m:sup>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𝑡</m:t>
                              </m:r>
                            </m:e>
                            <m:sub>
                              <m:r>
                                <a:rPr lang="en-GB" sz="2000" b="0" i="1" smtClean="0">
                                  <a:latin typeface="Cambria Math" panose="02040503050406030204" pitchFamily="18" charset="0"/>
                                </a:rPr>
                                <m:t>𝑝𝑟𝑜𝑡</m:t>
                              </m:r>
                              <m:r>
                                <a:rPr lang="en-GB" sz="2000" b="0" i="1" smtClean="0">
                                  <a:latin typeface="Cambria Math" panose="02040503050406030204" pitchFamily="18" charset="0"/>
                                </a:rPr>
                                <m:t>,</m:t>
                              </m:r>
                              <m:r>
                                <a:rPr lang="en-GB" sz="2000" b="0" i="1" smtClean="0">
                                  <a:latin typeface="Cambria Math" panose="02040503050406030204" pitchFamily="18" charset="0"/>
                                </a:rPr>
                                <m:t>𝑖</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𝑡</m:t>
                              </m:r>
                            </m:e>
                            <m:sub>
                              <m:r>
                                <a:rPr lang="en-GB" sz="2000" b="0" i="1" smtClean="0">
                                  <a:latin typeface="Cambria Math" panose="02040503050406030204" pitchFamily="18" charset="0"/>
                                </a:rPr>
                                <m:t>𝑖𝑛𝑠</m:t>
                              </m:r>
                              <m:r>
                                <a:rPr lang="en-GB" sz="2000" b="0" i="1" smtClean="0">
                                  <a:latin typeface="Cambria Math" panose="02040503050406030204" pitchFamily="18" charset="0"/>
                                </a:rPr>
                                <m:t>,</m:t>
                              </m:r>
                              <m:r>
                                <a:rPr lang="en-GB" sz="2000" b="0" i="1" smtClean="0">
                                  <a:latin typeface="Cambria Math" panose="02040503050406030204" pitchFamily="18" charset="0"/>
                                </a:rPr>
                                <m:t>𝑛</m:t>
                              </m:r>
                            </m:sub>
                          </m:sSub>
                        </m:e>
                      </m:nary>
                    </m:oMath>
                  </m:oMathPara>
                </a14:m>
                <a:endParaRPr lang="lv-LV" sz="2000" dirty="0"/>
              </a:p>
            </p:txBody>
          </p:sp>
        </mc:Choice>
        <mc:Fallback xmlns="">
          <p:sp>
            <p:nvSpPr>
              <p:cNvPr id="17" name="TextBox 16">
                <a:extLst>
                  <a:ext uri="{FF2B5EF4-FFF2-40B4-BE49-F238E27FC236}">
                    <a16:creationId xmlns:a16="http://schemas.microsoft.com/office/drawing/2014/main" id="{050D7ED8-0991-44DE-9929-7044EEDE3511}"/>
                  </a:ext>
                </a:extLst>
              </p:cNvPr>
              <p:cNvSpPr txBox="1">
                <a:spLocks noRot="1" noChangeAspect="1" noMove="1" noResize="1" noEditPoints="1" noAdjustHandles="1" noChangeArrowheads="1" noChangeShapeType="1" noTextEdit="1"/>
              </p:cNvSpPr>
              <p:nvPr/>
            </p:nvSpPr>
            <p:spPr>
              <a:xfrm>
                <a:off x="7322644" y="4227580"/>
                <a:ext cx="4355432" cy="876202"/>
              </a:xfrm>
              <a:prstGeom prst="rect">
                <a:avLst/>
              </a:prstGeom>
              <a:blipFill>
                <a:blip r:embed="rId2"/>
                <a:stretch>
                  <a:fillRect/>
                </a:stretch>
              </a:blipFill>
            </p:spPr>
            <p:txBody>
              <a:bodyPr/>
              <a:lstStyle/>
              <a:p>
                <a:r>
                  <a:rPr lang="lv-LV">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88B7BD0-BD12-46F4-A9E5-9FE9F825A2E0}"/>
                  </a:ext>
                </a:extLst>
              </p:cNvPr>
              <p:cNvSpPr txBox="1"/>
              <p:nvPr/>
            </p:nvSpPr>
            <p:spPr>
              <a:xfrm>
                <a:off x="16078200" y="4775134"/>
                <a:ext cx="3727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lv-LV" i="1" smtClean="0">
                              <a:latin typeface="Cambria Math" panose="02040503050406030204" pitchFamily="18" charset="0"/>
                            </a:rPr>
                          </m:ctrlPr>
                        </m:dPr>
                        <m:e>
                          <m:r>
                            <a:rPr lang="en-GB" b="0" i="1" smtClean="0">
                              <a:latin typeface="Cambria Math" panose="02040503050406030204" pitchFamily="18" charset="0"/>
                            </a:rPr>
                            <m:t>1</m:t>
                          </m:r>
                        </m:e>
                      </m:d>
                    </m:oMath>
                  </m:oMathPara>
                </a14:m>
                <a:endParaRPr lang="lv-LV" dirty="0"/>
              </a:p>
            </p:txBody>
          </p:sp>
        </mc:Choice>
        <mc:Fallback xmlns="">
          <p:sp>
            <p:nvSpPr>
              <p:cNvPr id="18" name="TextBox 17">
                <a:extLst>
                  <a:ext uri="{FF2B5EF4-FFF2-40B4-BE49-F238E27FC236}">
                    <a16:creationId xmlns:a16="http://schemas.microsoft.com/office/drawing/2014/main" id="{688B7BD0-BD12-46F4-A9E5-9FE9F825A2E0}"/>
                  </a:ext>
                </a:extLst>
              </p:cNvPr>
              <p:cNvSpPr txBox="1">
                <a:spLocks noRot="1" noChangeAspect="1" noMove="1" noResize="1" noEditPoints="1" noAdjustHandles="1" noChangeArrowheads="1" noChangeShapeType="1" noTextEdit="1"/>
              </p:cNvSpPr>
              <p:nvPr/>
            </p:nvSpPr>
            <p:spPr>
              <a:xfrm>
                <a:off x="16078200" y="4775134"/>
                <a:ext cx="372730" cy="276999"/>
              </a:xfrm>
              <a:prstGeom prst="rect">
                <a:avLst/>
              </a:prstGeom>
              <a:blipFill>
                <a:blip r:embed="rId3"/>
                <a:stretch>
                  <a:fillRect b="-6522"/>
                </a:stretch>
              </a:blipFill>
            </p:spPr>
            <p:txBody>
              <a:bodyPr/>
              <a:lstStyle/>
              <a:p>
                <a:r>
                  <a:rPr lang="lv-LV">
                    <a:noFill/>
                  </a:rPr>
                  <a:t> </a:t>
                </a:r>
              </a:p>
            </p:txBody>
          </p:sp>
        </mc:Fallback>
      </mc:AlternateContent>
      <p:sp>
        <p:nvSpPr>
          <p:cNvPr id="19" name="TextBox 6">
            <a:extLst>
              <a:ext uri="{FF2B5EF4-FFF2-40B4-BE49-F238E27FC236}">
                <a16:creationId xmlns:a16="http://schemas.microsoft.com/office/drawing/2014/main" id="{DCFA1A92-ED36-4A47-9BC8-1F74AC808EDC}"/>
              </a:ext>
            </a:extLst>
          </p:cNvPr>
          <p:cNvSpPr txBox="1"/>
          <p:nvPr/>
        </p:nvSpPr>
        <p:spPr>
          <a:xfrm>
            <a:off x="7266444" y="5161207"/>
            <a:ext cx="7430889" cy="391133"/>
          </a:xfrm>
          <a:prstGeom prst="rect">
            <a:avLst/>
          </a:prstGeom>
        </p:spPr>
        <p:txBody>
          <a:bodyPr wrap="square" lIns="0" tIns="0" rIns="0" bIns="0" rtlCol="0" anchor="t">
            <a:spAutoFit/>
          </a:bodyPr>
          <a:lstStyle/>
          <a:p>
            <a:pPr algn="just">
              <a:lnSpc>
                <a:spcPts val="3359"/>
              </a:lnSpc>
            </a:pPr>
            <a:r>
              <a:rPr lang="en-US" sz="2000" spc="120" dirty="0">
                <a:solidFill>
                  <a:srgbClr val="456A2C"/>
                </a:solidFill>
                <a:latin typeface="Glacial Indifference"/>
              </a:rPr>
              <a:t>where</a:t>
            </a:r>
            <a:endParaRPr lang="en-US" sz="2000" spc="120" dirty="0">
              <a:solidFill>
                <a:srgbClr val="1E4D65"/>
              </a:solidFill>
              <a:latin typeface="Glacial Indifference"/>
            </a:endParaRPr>
          </a:p>
        </p:txBody>
      </p:sp>
      <mc:AlternateContent xmlns:mc="http://schemas.openxmlformats.org/markup-compatibility/2006" xmlns:a14="http://schemas.microsoft.com/office/drawing/2010/main">
        <mc:Choice Requires="a14">
          <p:sp>
            <p:nvSpPr>
              <p:cNvPr id="20" name="Taisnstūris 19">
                <a:extLst>
                  <a:ext uri="{FF2B5EF4-FFF2-40B4-BE49-F238E27FC236}">
                    <a16:creationId xmlns:a16="http://schemas.microsoft.com/office/drawing/2014/main" id="{B3FD9D6E-3CE5-4842-8700-7F28DCCE700D}"/>
                  </a:ext>
                </a:extLst>
              </p:cNvPr>
              <p:cNvSpPr/>
              <p:nvPr/>
            </p:nvSpPr>
            <p:spPr>
              <a:xfrm>
                <a:off x="7258423" y="5672111"/>
                <a:ext cx="1497653" cy="9685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GB" sz="2000" i="1">
                              <a:latin typeface="Cambria Math" panose="02040503050406030204" pitchFamily="18" charset="0"/>
                            </a:rPr>
                          </m:ctrlPr>
                        </m:naryPr>
                        <m:sub>
                          <m:r>
                            <m:rPr>
                              <m:brk m:alnAt="23"/>
                            </m:rPr>
                            <a:rPr lang="en-GB" sz="2000" i="1">
                              <a:latin typeface="Cambria Math" panose="02040503050406030204" pitchFamily="18" charset="0"/>
                            </a:rPr>
                            <m:t>𝑖</m:t>
                          </m:r>
                          <m:r>
                            <a:rPr lang="en-GB" sz="2000" i="1">
                              <a:latin typeface="Cambria Math" panose="02040503050406030204" pitchFamily="18" charset="0"/>
                            </a:rPr>
                            <m:t>=1</m:t>
                          </m:r>
                        </m:sub>
                        <m:sup>
                          <m:r>
                            <a:rPr lang="en-GB" sz="2000" i="1">
                              <a:latin typeface="Cambria Math" panose="02040503050406030204" pitchFamily="18" charset="0"/>
                            </a:rPr>
                            <m:t>𝑖</m:t>
                          </m:r>
                          <m:r>
                            <a:rPr lang="en-GB" sz="2000" i="1">
                              <a:latin typeface="Cambria Math" panose="02040503050406030204" pitchFamily="18" charset="0"/>
                            </a:rPr>
                            <m:t>=</m:t>
                          </m:r>
                          <m:r>
                            <a:rPr lang="en-GB" sz="2000" i="1">
                              <a:latin typeface="Cambria Math" panose="02040503050406030204" pitchFamily="18" charset="0"/>
                            </a:rPr>
                            <m:t>𝑛</m:t>
                          </m:r>
                          <m:r>
                            <a:rPr lang="en-GB" sz="2000" i="1">
                              <a:latin typeface="Cambria Math" panose="02040503050406030204" pitchFamily="18" charset="0"/>
                            </a:rPr>
                            <m:t>−1</m:t>
                          </m:r>
                        </m:sup>
                        <m:e>
                          <m:sSub>
                            <m:sSubPr>
                              <m:ctrlPr>
                                <a:rPr lang="en-GB" sz="2000" i="1">
                                  <a:latin typeface="Cambria Math" panose="02040503050406030204" pitchFamily="18" charset="0"/>
                                </a:rPr>
                              </m:ctrlPr>
                            </m:sSubPr>
                            <m:e>
                              <m:r>
                                <a:rPr lang="en-GB" sz="2000" i="1">
                                  <a:latin typeface="Cambria Math" panose="02040503050406030204" pitchFamily="18" charset="0"/>
                                </a:rPr>
                                <m:t>𝑡</m:t>
                              </m:r>
                            </m:e>
                            <m:sub>
                              <m:r>
                                <a:rPr lang="en-GB" sz="2000" i="1">
                                  <a:latin typeface="Cambria Math" panose="02040503050406030204" pitchFamily="18" charset="0"/>
                                </a:rPr>
                                <m:t>𝑝𝑟𝑜𝑡</m:t>
                              </m:r>
                              <m:r>
                                <a:rPr lang="en-GB" sz="2000" i="1">
                                  <a:latin typeface="Cambria Math" panose="02040503050406030204" pitchFamily="18" charset="0"/>
                                </a:rPr>
                                <m:t>,</m:t>
                              </m:r>
                              <m:r>
                                <a:rPr lang="en-GB" sz="2000" i="1">
                                  <a:latin typeface="Cambria Math" panose="02040503050406030204" pitchFamily="18" charset="0"/>
                                </a:rPr>
                                <m:t>𝑖</m:t>
                              </m:r>
                            </m:sub>
                          </m:sSub>
                        </m:e>
                      </m:nary>
                    </m:oMath>
                  </m:oMathPara>
                </a14:m>
                <a:endParaRPr lang="lv-LV" sz="2000" dirty="0"/>
              </a:p>
            </p:txBody>
          </p:sp>
        </mc:Choice>
        <mc:Fallback xmlns="">
          <p:sp>
            <p:nvSpPr>
              <p:cNvPr id="20" name="Taisnstūris 19">
                <a:extLst>
                  <a:ext uri="{FF2B5EF4-FFF2-40B4-BE49-F238E27FC236}">
                    <a16:creationId xmlns:a16="http://schemas.microsoft.com/office/drawing/2014/main" id="{B3FD9D6E-3CE5-4842-8700-7F28DCCE700D}"/>
                  </a:ext>
                </a:extLst>
              </p:cNvPr>
              <p:cNvSpPr>
                <a:spLocks noRot="1" noChangeAspect="1" noMove="1" noResize="1" noEditPoints="1" noAdjustHandles="1" noChangeArrowheads="1" noChangeShapeType="1" noTextEdit="1"/>
              </p:cNvSpPr>
              <p:nvPr/>
            </p:nvSpPr>
            <p:spPr>
              <a:xfrm>
                <a:off x="7258423" y="5672111"/>
                <a:ext cx="1497653" cy="968535"/>
              </a:xfrm>
              <a:prstGeom prst="rect">
                <a:avLst/>
              </a:prstGeom>
              <a:blipFill>
                <a:blip r:embed="rId4"/>
                <a:stretch>
                  <a:fillRect/>
                </a:stretch>
              </a:blipFill>
            </p:spPr>
            <p:txBody>
              <a:bodyPr/>
              <a:lstStyle/>
              <a:p>
                <a:r>
                  <a:rPr lang="lv-LV">
                    <a:noFill/>
                  </a:rPr>
                  <a:t> </a:t>
                </a:r>
              </a:p>
            </p:txBody>
          </p:sp>
        </mc:Fallback>
      </mc:AlternateContent>
      <p:sp>
        <p:nvSpPr>
          <p:cNvPr id="21" name="TextBox 6">
            <a:extLst>
              <a:ext uri="{FF2B5EF4-FFF2-40B4-BE49-F238E27FC236}">
                <a16:creationId xmlns:a16="http://schemas.microsoft.com/office/drawing/2014/main" id="{06488F12-8985-4961-BD02-4A87D984BB89}"/>
              </a:ext>
            </a:extLst>
          </p:cNvPr>
          <p:cNvSpPr txBox="1"/>
          <p:nvPr/>
        </p:nvSpPr>
        <p:spPr>
          <a:xfrm>
            <a:off x="9127958" y="5672111"/>
            <a:ext cx="8418429" cy="1263166"/>
          </a:xfrm>
          <a:prstGeom prst="rect">
            <a:avLst/>
          </a:prstGeom>
        </p:spPr>
        <p:txBody>
          <a:bodyPr wrap="square" lIns="0" tIns="0" rIns="0" bIns="0" rtlCol="0" anchor="t">
            <a:spAutoFit/>
          </a:bodyPr>
          <a:lstStyle/>
          <a:p>
            <a:pPr algn="just">
              <a:lnSpc>
                <a:spcPts val="3359"/>
              </a:lnSpc>
            </a:pPr>
            <a:r>
              <a:rPr lang="en-US" sz="2000" spc="120" dirty="0">
                <a:solidFill>
                  <a:srgbClr val="456A2C"/>
                </a:solidFill>
                <a:latin typeface="Glacial Indifference"/>
              </a:rPr>
              <a:t>Sum of the protection times </a:t>
            </a:r>
            <a:r>
              <a:rPr lang="en-US" sz="2000" spc="120" dirty="0" err="1">
                <a:solidFill>
                  <a:srgbClr val="456A2C"/>
                </a:solidFill>
                <a:latin typeface="Glacial Indifference"/>
              </a:rPr>
              <a:t>t</a:t>
            </a:r>
            <a:r>
              <a:rPr lang="en-US" sz="2000" spc="120" baseline="-25000" dirty="0" err="1">
                <a:solidFill>
                  <a:srgbClr val="456A2C"/>
                </a:solidFill>
                <a:latin typeface="Glacial Indifference"/>
              </a:rPr>
              <a:t>prot,i</a:t>
            </a:r>
            <a:r>
              <a:rPr lang="en-US" sz="2000" spc="120" baseline="-25000" dirty="0">
                <a:solidFill>
                  <a:srgbClr val="456A2C"/>
                </a:solidFill>
                <a:latin typeface="Glacial Indifference"/>
              </a:rPr>
              <a:t> </a:t>
            </a:r>
            <a:r>
              <a:rPr lang="en-US" sz="2000" spc="120" dirty="0">
                <a:solidFill>
                  <a:srgbClr val="456A2C"/>
                </a:solidFill>
                <a:latin typeface="Glacial Indifference"/>
              </a:rPr>
              <a:t>of the layers (in the direction of the heat flux) preceding the last layer of the assembly on the side not exposed to fire [min];</a:t>
            </a:r>
            <a:endParaRPr lang="en-US" sz="2000" spc="120" dirty="0">
              <a:solidFill>
                <a:srgbClr val="1E4D65"/>
              </a:solidFill>
              <a:latin typeface="Glacial Indifference"/>
            </a:endParaRPr>
          </a:p>
        </p:txBody>
      </p:sp>
      <mc:AlternateContent xmlns:mc="http://schemas.openxmlformats.org/markup-compatibility/2006" xmlns:a14="http://schemas.microsoft.com/office/drawing/2010/main">
        <mc:Choice Requires="a14">
          <p:sp>
            <p:nvSpPr>
              <p:cNvPr id="23" name="Taisnstūris 22">
                <a:extLst>
                  <a:ext uri="{FF2B5EF4-FFF2-40B4-BE49-F238E27FC236}">
                    <a16:creationId xmlns:a16="http://schemas.microsoft.com/office/drawing/2014/main" id="{7DC23805-AF5B-4280-964F-E6208853BFAF}"/>
                  </a:ext>
                </a:extLst>
              </p:cNvPr>
              <p:cNvSpPr/>
              <p:nvPr/>
            </p:nvSpPr>
            <p:spPr>
              <a:xfrm>
                <a:off x="7271471" y="7205251"/>
                <a:ext cx="735778"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i="1">
                              <a:latin typeface="Cambria Math" panose="02040503050406030204" pitchFamily="18" charset="0"/>
                            </a:rPr>
                            <m:t>𝑖𝑛𝑠</m:t>
                          </m:r>
                          <m:r>
                            <a:rPr lang="en-GB" i="1">
                              <a:latin typeface="Cambria Math" panose="02040503050406030204" pitchFamily="18" charset="0"/>
                            </a:rPr>
                            <m:t>,</m:t>
                          </m:r>
                          <m:r>
                            <a:rPr lang="en-GB" i="1">
                              <a:latin typeface="Cambria Math" panose="02040503050406030204" pitchFamily="18" charset="0"/>
                            </a:rPr>
                            <m:t>𝑛</m:t>
                          </m:r>
                        </m:sub>
                      </m:sSub>
                    </m:oMath>
                  </m:oMathPara>
                </a14:m>
                <a:endParaRPr lang="lv-LV" dirty="0"/>
              </a:p>
            </p:txBody>
          </p:sp>
        </mc:Choice>
        <mc:Fallback xmlns="">
          <p:sp>
            <p:nvSpPr>
              <p:cNvPr id="23" name="Taisnstūris 22">
                <a:extLst>
                  <a:ext uri="{FF2B5EF4-FFF2-40B4-BE49-F238E27FC236}">
                    <a16:creationId xmlns:a16="http://schemas.microsoft.com/office/drawing/2014/main" id="{7DC23805-AF5B-4280-964F-E6208853BFAF}"/>
                  </a:ext>
                </a:extLst>
              </p:cNvPr>
              <p:cNvSpPr>
                <a:spLocks noRot="1" noChangeAspect="1" noMove="1" noResize="1" noEditPoints="1" noAdjustHandles="1" noChangeArrowheads="1" noChangeShapeType="1" noTextEdit="1"/>
              </p:cNvSpPr>
              <p:nvPr/>
            </p:nvSpPr>
            <p:spPr>
              <a:xfrm>
                <a:off x="7271471" y="7205251"/>
                <a:ext cx="735778" cy="381515"/>
              </a:xfrm>
              <a:prstGeom prst="rect">
                <a:avLst/>
              </a:prstGeom>
              <a:blipFill>
                <a:blip r:embed="rId5"/>
                <a:stretch>
                  <a:fillRect/>
                </a:stretch>
              </a:blipFill>
            </p:spPr>
            <p:txBody>
              <a:bodyPr/>
              <a:lstStyle/>
              <a:p>
                <a:r>
                  <a:rPr lang="lv-LV">
                    <a:noFill/>
                  </a:rPr>
                  <a:t> </a:t>
                </a:r>
              </a:p>
            </p:txBody>
          </p:sp>
        </mc:Fallback>
      </mc:AlternateContent>
      <p:sp>
        <p:nvSpPr>
          <p:cNvPr id="24" name="TextBox 6">
            <a:extLst>
              <a:ext uri="{FF2B5EF4-FFF2-40B4-BE49-F238E27FC236}">
                <a16:creationId xmlns:a16="http://schemas.microsoft.com/office/drawing/2014/main" id="{0AA9C9C5-A926-4B83-A3CC-0FEB3799D55E}"/>
              </a:ext>
            </a:extLst>
          </p:cNvPr>
          <p:cNvSpPr txBox="1"/>
          <p:nvPr/>
        </p:nvSpPr>
        <p:spPr>
          <a:xfrm>
            <a:off x="9127957" y="7205251"/>
            <a:ext cx="8418429" cy="827150"/>
          </a:xfrm>
          <a:prstGeom prst="rect">
            <a:avLst/>
          </a:prstGeom>
        </p:spPr>
        <p:txBody>
          <a:bodyPr wrap="square" lIns="0" tIns="0" rIns="0" bIns="0" rtlCol="0" anchor="t">
            <a:spAutoFit/>
          </a:bodyPr>
          <a:lstStyle/>
          <a:p>
            <a:pPr algn="just">
              <a:lnSpc>
                <a:spcPts val="3359"/>
              </a:lnSpc>
            </a:pPr>
            <a:r>
              <a:rPr lang="en-US" sz="2000" spc="120" dirty="0">
                <a:solidFill>
                  <a:srgbClr val="456A2C"/>
                </a:solidFill>
                <a:latin typeface="Glacial Indifference"/>
              </a:rPr>
              <a:t>Insulation time </a:t>
            </a:r>
            <a:r>
              <a:rPr lang="en-US" sz="2000" spc="120" dirty="0" err="1">
                <a:solidFill>
                  <a:srgbClr val="456A2C"/>
                </a:solidFill>
                <a:latin typeface="Glacial Indifference"/>
              </a:rPr>
              <a:t>t</a:t>
            </a:r>
            <a:r>
              <a:rPr lang="en-US" sz="2000" spc="120" baseline="-25000" dirty="0" err="1">
                <a:solidFill>
                  <a:srgbClr val="456A2C"/>
                </a:solidFill>
                <a:latin typeface="Glacial Indifference"/>
              </a:rPr>
              <a:t>ins,n</a:t>
            </a:r>
            <a:r>
              <a:rPr lang="en-US" sz="2000" spc="120" baseline="-25000" dirty="0">
                <a:solidFill>
                  <a:srgbClr val="456A2C"/>
                </a:solidFill>
                <a:latin typeface="Glacial Indifference"/>
              </a:rPr>
              <a:t> </a:t>
            </a:r>
            <a:r>
              <a:rPr lang="en-US" sz="2000" spc="120" dirty="0">
                <a:solidFill>
                  <a:srgbClr val="456A2C"/>
                </a:solidFill>
                <a:latin typeface="Glacial Indifference"/>
              </a:rPr>
              <a:t>of the last layer of the assembly on the side not exposed to fire [min].</a:t>
            </a:r>
            <a:endParaRPr lang="en-US" sz="2000" spc="120" dirty="0">
              <a:solidFill>
                <a:srgbClr val="1E4D65"/>
              </a:solidFill>
              <a:latin typeface="Glacial Indifference"/>
            </a:endParaRPr>
          </a:p>
        </p:txBody>
      </p:sp>
      <p:grpSp>
        <p:nvGrpSpPr>
          <p:cNvPr id="33" name="Grupa 32">
            <a:extLst>
              <a:ext uri="{FF2B5EF4-FFF2-40B4-BE49-F238E27FC236}">
                <a16:creationId xmlns:a16="http://schemas.microsoft.com/office/drawing/2014/main" id="{E5245558-F8FB-4A39-B1D2-7561B3CC6895}"/>
              </a:ext>
            </a:extLst>
          </p:cNvPr>
          <p:cNvGrpSpPr/>
          <p:nvPr/>
        </p:nvGrpSpPr>
        <p:grpSpPr>
          <a:xfrm>
            <a:off x="152400" y="847964"/>
            <a:ext cx="6773899" cy="8407070"/>
            <a:chOff x="152400" y="847964"/>
            <a:chExt cx="6773899" cy="8407070"/>
          </a:xfrm>
        </p:grpSpPr>
        <p:pic>
          <p:nvPicPr>
            <p:cNvPr id="12" name="Attēls 11">
              <a:extLst>
                <a:ext uri="{FF2B5EF4-FFF2-40B4-BE49-F238E27FC236}">
                  <a16:creationId xmlns:a16="http://schemas.microsoft.com/office/drawing/2014/main" id="{A85D30F5-D4E1-4792-A806-2F8B847653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847964"/>
              <a:ext cx="5837939" cy="8407070"/>
            </a:xfrm>
            <a:prstGeom prst="rect">
              <a:avLst/>
            </a:prstGeom>
          </p:spPr>
        </p:pic>
        <p:sp>
          <p:nvSpPr>
            <p:cNvPr id="25" name="Remarka: līnija 24">
              <a:extLst>
                <a:ext uri="{FF2B5EF4-FFF2-40B4-BE49-F238E27FC236}">
                  <a16:creationId xmlns:a16="http://schemas.microsoft.com/office/drawing/2014/main" id="{B1420A5A-63F3-40EC-8F07-96D6112C9259}"/>
                </a:ext>
              </a:extLst>
            </p:cNvPr>
            <p:cNvSpPr/>
            <p:nvPr/>
          </p:nvSpPr>
          <p:spPr>
            <a:xfrm>
              <a:off x="5243973" y="8117217"/>
              <a:ext cx="1492729" cy="305315"/>
            </a:xfrm>
            <a:prstGeom prst="borderCallout1">
              <a:avLst>
                <a:gd name="adj1" fmla="val 18750"/>
                <a:gd name="adj2" fmla="val -8333"/>
                <a:gd name="adj3" fmla="val -161323"/>
                <a:gd name="adj4" fmla="val -488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Layer 1</a:t>
              </a:r>
              <a:endParaRPr lang="lv-LV" dirty="0"/>
            </a:p>
          </p:txBody>
        </p:sp>
        <p:sp>
          <p:nvSpPr>
            <p:cNvPr id="26" name="Remarka: līnija 25">
              <a:extLst>
                <a:ext uri="{FF2B5EF4-FFF2-40B4-BE49-F238E27FC236}">
                  <a16:creationId xmlns:a16="http://schemas.microsoft.com/office/drawing/2014/main" id="{19BE5736-DCCF-441D-8CAA-AF719FC621B5}"/>
                </a:ext>
              </a:extLst>
            </p:cNvPr>
            <p:cNvSpPr/>
            <p:nvPr/>
          </p:nvSpPr>
          <p:spPr>
            <a:xfrm>
              <a:off x="5243974" y="5810384"/>
              <a:ext cx="1492729" cy="305315"/>
            </a:xfrm>
            <a:prstGeom prst="borderCallout1">
              <a:avLst>
                <a:gd name="adj1" fmla="val 18750"/>
                <a:gd name="adj2" fmla="val -8333"/>
                <a:gd name="adj3" fmla="val -161323"/>
                <a:gd name="adj4" fmla="val -488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Layer i</a:t>
              </a:r>
              <a:endParaRPr lang="lv-LV" dirty="0"/>
            </a:p>
          </p:txBody>
        </p:sp>
        <p:sp>
          <p:nvSpPr>
            <p:cNvPr id="27" name="Remarka: līnija 26">
              <a:extLst>
                <a:ext uri="{FF2B5EF4-FFF2-40B4-BE49-F238E27FC236}">
                  <a16:creationId xmlns:a16="http://schemas.microsoft.com/office/drawing/2014/main" id="{81711F40-AC0D-4278-93B0-57781AC003E6}"/>
                </a:ext>
              </a:extLst>
            </p:cNvPr>
            <p:cNvSpPr/>
            <p:nvPr/>
          </p:nvSpPr>
          <p:spPr>
            <a:xfrm>
              <a:off x="5433570" y="1114616"/>
              <a:ext cx="1492729" cy="305315"/>
            </a:xfrm>
            <a:prstGeom prst="borderCallout1">
              <a:avLst>
                <a:gd name="adj1" fmla="val 18750"/>
                <a:gd name="adj2" fmla="val -8333"/>
                <a:gd name="adj3" fmla="val 193791"/>
                <a:gd name="adj4" fmla="val -76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Layer n</a:t>
              </a:r>
              <a:endParaRPr lang="lv-LV" dirty="0"/>
            </a:p>
          </p:txBody>
        </p:sp>
        <p:sp>
          <p:nvSpPr>
            <p:cNvPr id="28" name="Remarka: līnija 27">
              <a:extLst>
                <a:ext uri="{FF2B5EF4-FFF2-40B4-BE49-F238E27FC236}">
                  <a16:creationId xmlns:a16="http://schemas.microsoft.com/office/drawing/2014/main" id="{057A3527-27BB-4AB5-91A6-4B8AB3D61F0E}"/>
                </a:ext>
              </a:extLst>
            </p:cNvPr>
            <p:cNvSpPr/>
            <p:nvPr/>
          </p:nvSpPr>
          <p:spPr>
            <a:xfrm>
              <a:off x="5428057" y="1639092"/>
              <a:ext cx="1492729" cy="305315"/>
            </a:xfrm>
            <a:prstGeom prst="borderCallout1">
              <a:avLst>
                <a:gd name="adj1" fmla="val 18750"/>
                <a:gd name="adj2" fmla="val -8333"/>
                <a:gd name="adj3" fmla="val 193791"/>
                <a:gd name="adj4" fmla="val -76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Layer n-1</a:t>
              </a:r>
              <a:endParaRPr lang="lv-LV" dirty="0"/>
            </a:p>
          </p:txBody>
        </p:sp>
        <p:sp>
          <p:nvSpPr>
            <p:cNvPr id="32" name="Bultiņa: pa kreisi 31">
              <a:extLst>
                <a:ext uri="{FF2B5EF4-FFF2-40B4-BE49-F238E27FC236}">
                  <a16:creationId xmlns:a16="http://schemas.microsoft.com/office/drawing/2014/main" id="{963BA607-E8C4-4049-B576-24F286AD9565}"/>
                </a:ext>
              </a:extLst>
            </p:cNvPr>
            <p:cNvSpPr/>
            <p:nvPr/>
          </p:nvSpPr>
          <p:spPr>
            <a:xfrm rot="4135322">
              <a:off x="2594379" y="7034798"/>
              <a:ext cx="1497653" cy="1094755"/>
            </a:xfrm>
            <a:prstGeom prst="leftArrow">
              <a:avLst/>
            </a:prstGeom>
            <a:scene3d>
              <a:camera prst="isometricRightUp"/>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pic>
          <p:nvPicPr>
            <p:cNvPr id="30" name="Attēls 29">
              <a:extLst>
                <a:ext uri="{FF2B5EF4-FFF2-40B4-BE49-F238E27FC236}">
                  <a16:creationId xmlns:a16="http://schemas.microsoft.com/office/drawing/2014/main" id="{3B88CDE0-65A5-4173-AEF3-BD11DC0098B4}"/>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tretch>
              <a:fillRect/>
            </a:stretch>
          </p:blipFill>
          <p:spPr>
            <a:xfrm>
              <a:off x="3438726" y="7322323"/>
              <a:ext cx="1531885" cy="1640630"/>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7322644" y="746756"/>
            <a:ext cx="10588059" cy="2965448"/>
            <a:chOff x="-104836" y="-3114570"/>
            <a:chExt cx="13605166" cy="3459271"/>
          </a:xfrm>
        </p:grpSpPr>
        <p:sp>
          <p:nvSpPr>
            <p:cNvPr id="5" name="TextBox 5"/>
            <p:cNvSpPr txBox="1"/>
            <p:nvPr/>
          </p:nvSpPr>
          <p:spPr>
            <a:xfrm>
              <a:off x="0" y="-3114570"/>
              <a:ext cx="13500330" cy="385960"/>
            </a:xfrm>
            <a:prstGeom prst="rect">
              <a:avLst/>
            </a:prstGeom>
          </p:spPr>
          <p:txBody>
            <a:bodyPr wrap="square" lIns="0" tIns="0" rIns="0" bIns="0" rtlCol="0" anchor="t">
              <a:spAutoFit/>
            </a:bodyPr>
            <a:lstStyle/>
            <a:p>
              <a:pPr algn="l"/>
              <a:r>
                <a:rPr lang="en-US" sz="4000" spc="310" dirty="0">
                  <a:solidFill>
                    <a:srgbClr val="456A2C"/>
                  </a:solidFill>
                  <a:latin typeface="League Spartan"/>
                </a:rPr>
                <a:t>Fire resistance classification</a:t>
              </a:r>
            </a:p>
          </p:txBody>
        </p:sp>
        <p:sp>
          <p:nvSpPr>
            <p:cNvPr id="6" name="TextBox 6"/>
            <p:cNvSpPr txBox="1"/>
            <p:nvPr/>
          </p:nvSpPr>
          <p:spPr>
            <a:xfrm>
              <a:off x="-104836" y="-2146064"/>
              <a:ext cx="13137037" cy="2490765"/>
            </a:xfrm>
            <a:prstGeom prst="rect">
              <a:avLst/>
            </a:prstGeom>
          </p:spPr>
          <p:txBody>
            <a:bodyPr lIns="0" tIns="0" rIns="0" bIns="0" rtlCol="0" anchor="t">
              <a:spAutoFit/>
            </a:bodyPr>
            <a:lstStyle/>
            <a:p>
              <a:pPr algn="just">
                <a:lnSpc>
                  <a:spcPts val="3359"/>
                </a:lnSpc>
              </a:pPr>
              <a:r>
                <a:rPr lang="en-US" sz="2000" spc="120" dirty="0">
                  <a:solidFill>
                    <a:srgbClr val="456A2C"/>
                  </a:solidFill>
                  <a:latin typeface="Glacial Indifference"/>
                </a:rPr>
                <a:t>From calculation it is estimated that separating wall comprising of cross-laminated timber (CLT) covered with double layer F type gypsum plasterboards from both sides and sound insulation layer from exposed side with reinforcement steel mesh to prevent mineral wool failure during fire exposure could serv as fire separating element for approximately 124 minutes.</a:t>
              </a:r>
              <a:endParaRPr lang="en-US" sz="2000" spc="120" dirty="0">
                <a:solidFill>
                  <a:srgbClr val="1E4D65"/>
                </a:solidFill>
                <a:latin typeface="Glacial Indifference"/>
              </a:endParaRPr>
            </a:p>
          </p:txBody>
        </p:sp>
      </p:grpSp>
      <p:grpSp>
        <p:nvGrpSpPr>
          <p:cNvPr id="8" name="Group 8"/>
          <p:cNvGrpSpPr/>
          <p:nvPr/>
        </p:nvGrpSpPr>
        <p:grpSpPr>
          <a:xfrm>
            <a:off x="2057401" y="9258300"/>
            <a:ext cx="15853302" cy="584360"/>
            <a:chOff x="-1" y="1"/>
            <a:chExt cx="21640801" cy="779147"/>
          </a:xfrm>
          <a:solidFill>
            <a:srgbClr val="1E4D65"/>
          </a:solidFill>
        </p:grpSpPr>
        <p:sp>
          <p:nvSpPr>
            <p:cNvPr id="9" name="TextBox 9"/>
            <p:cNvSpPr txBox="1"/>
            <p:nvPr/>
          </p:nvSpPr>
          <p:spPr>
            <a:xfrm>
              <a:off x="11497147" y="428625"/>
              <a:ext cx="10143653" cy="350523"/>
            </a:xfrm>
            <a:prstGeom prst="rect">
              <a:avLst/>
            </a:prstGeom>
            <a:noFill/>
          </p:spPr>
          <p:txBody>
            <a:bodyPr lIns="0" tIns="0" rIns="0" bIns="0" rtlCol="0" anchor="t">
              <a:spAutoFit/>
            </a:bodyPr>
            <a:lstStyle/>
            <a:p>
              <a:pPr algn="r">
                <a:lnSpc>
                  <a:spcPts val="2240"/>
                </a:lnSpc>
              </a:pPr>
              <a:r>
                <a:rPr lang="en-US" sz="1600" spc="80" dirty="0">
                  <a:solidFill>
                    <a:srgbClr val="52584D"/>
                  </a:solidFill>
                  <a:latin typeface="Glacial Indifference"/>
                </a:rPr>
                <a:t>LESSON 6: Fire safety and protection solutions </a:t>
              </a:r>
              <a:endParaRPr lang="en-US" sz="1600" spc="80" dirty="0">
                <a:solidFill>
                  <a:srgbClr val="52584D"/>
                </a:solidFill>
                <a:latin typeface="Glacial Indifference"/>
              </a:endParaRPr>
            </a:p>
          </p:txBody>
        </p:sp>
        <p:sp>
          <p:nvSpPr>
            <p:cNvPr id="10" name="AutoShape 10"/>
            <p:cNvSpPr/>
            <p:nvPr/>
          </p:nvSpPr>
          <p:spPr>
            <a:xfrm>
              <a:off x="0" y="0"/>
              <a:ext cx="21640800" cy="50800"/>
            </a:xfrm>
            <a:prstGeom prst="rect">
              <a:avLst/>
            </a:prstGeom>
            <a:solidFill>
              <a:srgbClr val="456A2C"/>
            </a:solidFill>
          </p:spPr>
        </p:sp>
      </p:gr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13</a:t>
            </a:fld>
            <a:endParaRPr lang="en-US" sz="2400" spc="120" dirty="0">
              <a:solidFill>
                <a:srgbClr val="1E4D65"/>
              </a:solidFill>
              <a:latin typeface="Glacial Indifference"/>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50D7ED8-0991-44DE-9929-7044EEDE3511}"/>
                  </a:ext>
                </a:extLst>
              </p:cNvPr>
              <p:cNvSpPr txBox="1"/>
              <p:nvPr/>
            </p:nvSpPr>
            <p:spPr>
              <a:xfrm>
                <a:off x="7322644" y="3889510"/>
                <a:ext cx="6774356" cy="8762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lv-LV" sz="2000" i="1" smtClean="0">
                              <a:latin typeface="Cambria Math" panose="02040503050406030204" pitchFamily="18" charset="0"/>
                            </a:rPr>
                          </m:ctrlPr>
                        </m:sSubPr>
                        <m:e>
                          <m:r>
                            <a:rPr lang="en-GB" sz="2000" b="0" i="1" smtClean="0">
                              <a:latin typeface="Cambria Math" panose="02040503050406030204" pitchFamily="18" charset="0"/>
                            </a:rPr>
                            <m:t>𝑡</m:t>
                          </m:r>
                        </m:e>
                        <m:sub>
                          <m:r>
                            <a:rPr lang="en-GB" sz="2000" b="0" i="1" smtClean="0">
                              <a:latin typeface="Cambria Math" panose="02040503050406030204" pitchFamily="18" charset="0"/>
                            </a:rPr>
                            <m:t>𝑖𝑛𝑠</m:t>
                          </m:r>
                        </m:sub>
                      </m:sSub>
                      <m:r>
                        <a:rPr lang="en-GB" sz="2000" b="0" i="1" smtClean="0">
                          <a:latin typeface="Cambria Math" panose="02040503050406030204" pitchFamily="18" charset="0"/>
                        </a:rPr>
                        <m:t>=</m:t>
                      </m:r>
                      <m:nary>
                        <m:naryPr>
                          <m:chr m:val="∑"/>
                          <m:ctrlPr>
                            <a:rPr lang="en-GB" sz="2000" b="0" i="1" smtClean="0">
                              <a:latin typeface="Cambria Math" panose="02040503050406030204" pitchFamily="18" charset="0"/>
                            </a:rPr>
                          </m:ctrlPr>
                        </m:naryPr>
                        <m:sub>
                          <m:r>
                            <m:rPr>
                              <m:brk m:alnAt="23"/>
                            </m:rPr>
                            <a:rPr lang="en-GB" sz="2000" b="0" i="1" smtClean="0">
                              <a:latin typeface="Cambria Math" panose="02040503050406030204" pitchFamily="18" charset="0"/>
                            </a:rPr>
                            <m:t>𝑖</m:t>
                          </m:r>
                          <m:r>
                            <a:rPr lang="en-GB" sz="2000" b="0" i="1" smtClean="0">
                              <a:latin typeface="Cambria Math" panose="02040503050406030204" pitchFamily="18" charset="0"/>
                            </a:rPr>
                            <m:t>=1</m:t>
                          </m:r>
                        </m:sub>
                        <m:sup>
                          <m:r>
                            <a:rPr lang="en-GB" sz="2000" b="0" i="1" smtClean="0">
                              <a:latin typeface="Cambria Math" panose="02040503050406030204" pitchFamily="18" charset="0"/>
                            </a:rPr>
                            <m:t>𝑖</m:t>
                          </m:r>
                          <m:r>
                            <a:rPr lang="en-GB" sz="2000" b="0" i="1" smtClean="0">
                              <a:latin typeface="Cambria Math" panose="02040503050406030204" pitchFamily="18" charset="0"/>
                            </a:rPr>
                            <m:t>=</m:t>
                          </m:r>
                          <m:r>
                            <a:rPr lang="en-GB" sz="2000" b="0" i="1" smtClean="0">
                              <a:latin typeface="Cambria Math" panose="02040503050406030204" pitchFamily="18" charset="0"/>
                            </a:rPr>
                            <m:t>𝑛</m:t>
                          </m:r>
                          <m:r>
                            <a:rPr lang="en-GB" sz="2000" b="0" i="1" smtClean="0">
                              <a:latin typeface="Cambria Math" panose="02040503050406030204" pitchFamily="18" charset="0"/>
                            </a:rPr>
                            <m:t>−1</m:t>
                          </m:r>
                        </m:sup>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𝑡</m:t>
                              </m:r>
                            </m:e>
                            <m:sub>
                              <m:r>
                                <a:rPr lang="en-GB" sz="2000" b="0" i="1" smtClean="0">
                                  <a:latin typeface="Cambria Math" panose="02040503050406030204" pitchFamily="18" charset="0"/>
                                </a:rPr>
                                <m:t>𝑝𝑟𝑜𝑡</m:t>
                              </m:r>
                              <m:r>
                                <a:rPr lang="en-GB" sz="2000" b="0" i="1" smtClean="0">
                                  <a:latin typeface="Cambria Math" panose="02040503050406030204" pitchFamily="18" charset="0"/>
                                </a:rPr>
                                <m:t>,</m:t>
                              </m:r>
                              <m:r>
                                <a:rPr lang="en-GB" sz="2000" b="0" i="1" smtClean="0">
                                  <a:latin typeface="Cambria Math" panose="02040503050406030204" pitchFamily="18" charset="0"/>
                                </a:rPr>
                                <m:t>𝑖</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𝑡</m:t>
                              </m:r>
                            </m:e>
                            <m:sub>
                              <m:r>
                                <a:rPr lang="en-GB" sz="2000" b="0" i="1" smtClean="0">
                                  <a:latin typeface="Cambria Math" panose="02040503050406030204" pitchFamily="18" charset="0"/>
                                </a:rPr>
                                <m:t>𝑖𝑛𝑠</m:t>
                              </m:r>
                              <m:r>
                                <a:rPr lang="en-GB" sz="2000" b="0" i="1" smtClean="0">
                                  <a:latin typeface="Cambria Math" panose="02040503050406030204" pitchFamily="18" charset="0"/>
                                </a:rPr>
                                <m:t>,</m:t>
                              </m:r>
                              <m:r>
                                <a:rPr lang="en-GB" sz="2000" b="0" i="1" smtClean="0">
                                  <a:latin typeface="Cambria Math" panose="02040503050406030204" pitchFamily="18" charset="0"/>
                                </a:rPr>
                                <m:t>𝑛</m:t>
                              </m:r>
                            </m:sub>
                          </m:sSub>
                          <m:r>
                            <a:rPr lang="en-GB" sz="2000" b="0" i="1" smtClean="0">
                              <a:latin typeface="Cambria Math" panose="02040503050406030204" pitchFamily="18" charset="0"/>
                            </a:rPr>
                            <m:t>=124,9 (</m:t>
                          </m:r>
                          <m:r>
                            <a:rPr lang="en-GB" sz="2000" b="0" i="1" smtClean="0">
                              <a:latin typeface="Cambria Math" panose="02040503050406030204" pitchFamily="18" charset="0"/>
                            </a:rPr>
                            <m:t>𝑚𝑖𝑛</m:t>
                          </m:r>
                          <m:r>
                            <a:rPr lang="en-GB" sz="2000" b="0" i="1" smtClean="0">
                              <a:latin typeface="Cambria Math" panose="02040503050406030204" pitchFamily="18" charset="0"/>
                            </a:rPr>
                            <m:t>)</m:t>
                          </m:r>
                        </m:e>
                      </m:nary>
                    </m:oMath>
                  </m:oMathPara>
                </a14:m>
                <a:endParaRPr lang="lv-LV" sz="2000" dirty="0"/>
              </a:p>
            </p:txBody>
          </p:sp>
        </mc:Choice>
        <mc:Fallback xmlns="">
          <p:sp>
            <p:nvSpPr>
              <p:cNvPr id="17" name="TextBox 16">
                <a:extLst>
                  <a:ext uri="{FF2B5EF4-FFF2-40B4-BE49-F238E27FC236}">
                    <a16:creationId xmlns:a16="http://schemas.microsoft.com/office/drawing/2014/main" id="{050D7ED8-0991-44DE-9929-7044EEDE3511}"/>
                  </a:ext>
                </a:extLst>
              </p:cNvPr>
              <p:cNvSpPr txBox="1">
                <a:spLocks noRot="1" noChangeAspect="1" noMove="1" noResize="1" noEditPoints="1" noAdjustHandles="1" noChangeArrowheads="1" noChangeShapeType="1" noTextEdit="1"/>
              </p:cNvSpPr>
              <p:nvPr/>
            </p:nvSpPr>
            <p:spPr>
              <a:xfrm>
                <a:off x="7322644" y="3889510"/>
                <a:ext cx="6774356" cy="876202"/>
              </a:xfrm>
              <a:prstGeom prst="rect">
                <a:avLst/>
              </a:prstGeom>
              <a:blipFill>
                <a:blip r:embed="rId2"/>
                <a:stretch>
                  <a:fillRect/>
                </a:stretch>
              </a:blipFill>
            </p:spPr>
            <p:txBody>
              <a:bodyPr/>
              <a:lstStyle/>
              <a:p>
                <a:r>
                  <a:rPr lang="lv-LV">
                    <a:noFill/>
                  </a:rPr>
                  <a:t> </a:t>
                </a:r>
              </a:p>
            </p:txBody>
          </p:sp>
        </mc:Fallback>
      </mc:AlternateContent>
      <p:grpSp>
        <p:nvGrpSpPr>
          <p:cNvPr id="33" name="Grupa 32">
            <a:extLst>
              <a:ext uri="{FF2B5EF4-FFF2-40B4-BE49-F238E27FC236}">
                <a16:creationId xmlns:a16="http://schemas.microsoft.com/office/drawing/2014/main" id="{E5245558-F8FB-4A39-B1D2-7561B3CC6895}"/>
              </a:ext>
            </a:extLst>
          </p:cNvPr>
          <p:cNvGrpSpPr/>
          <p:nvPr/>
        </p:nvGrpSpPr>
        <p:grpSpPr>
          <a:xfrm>
            <a:off x="152400" y="847964"/>
            <a:ext cx="6773899" cy="8407070"/>
            <a:chOff x="152400" y="847964"/>
            <a:chExt cx="6773899" cy="8407070"/>
          </a:xfrm>
        </p:grpSpPr>
        <p:pic>
          <p:nvPicPr>
            <p:cNvPr id="12" name="Attēls 11">
              <a:extLst>
                <a:ext uri="{FF2B5EF4-FFF2-40B4-BE49-F238E27FC236}">
                  <a16:creationId xmlns:a16="http://schemas.microsoft.com/office/drawing/2014/main" id="{A85D30F5-D4E1-4792-A806-2F8B847653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847964"/>
              <a:ext cx="5837939" cy="8407070"/>
            </a:xfrm>
            <a:prstGeom prst="rect">
              <a:avLst/>
            </a:prstGeom>
          </p:spPr>
        </p:pic>
        <p:sp>
          <p:nvSpPr>
            <p:cNvPr id="25" name="Remarka: līnija 24">
              <a:extLst>
                <a:ext uri="{FF2B5EF4-FFF2-40B4-BE49-F238E27FC236}">
                  <a16:creationId xmlns:a16="http://schemas.microsoft.com/office/drawing/2014/main" id="{B1420A5A-63F3-40EC-8F07-96D6112C9259}"/>
                </a:ext>
              </a:extLst>
            </p:cNvPr>
            <p:cNvSpPr/>
            <p:nvPr/>
          </p:nvSpPr>
          <p:spPr>
            <a:xfrm>
              <a:off x="5243973" y="8117217"/>
              <a:ext cx="1492729" cy="305315"/>
            </a:xfrm>
            <a:prstGeom prst="borderCallout1">
              <a:avLst>
                <a:gd name="adj1" fmla="val 18750"/>
                <a:gd name="adj2" fmla="val -8333"/>
                <a:gd name="adj3" fmla="val -161323"/>
                <a:gd name="adj4" fmla="val -488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Layer 1</a:t>
              </a:r>
              <a:endParaRPr lang="lv-LV" dirty="0"/>
            </a:p>
          </p:txBody>
        </p:sp>
        <p:sp>
          <p:nvSpPr>
            <p:cNvPr id="26" name="Remarka: līnija 25">
              <a:extLst>
                <a:ext uri="{FF2B5EF4-FFF2-40B4-BE49-F238E27FC236}">
                  <a16:creationId xmlns:a16="http://schemas.microsoft.com/office/drawing/2014/main" id="{19BE5736-DCCF-441D-8CAA-AF719FC621B5}"/>
                </a:ext>
              </a:extLst>
            </p:cNvPr>
            <p:cNvSpPr/>
            <p:nvPr/>
          </p:nvSpPr>
          <p:spPr>
            <a:xfrm>
              <a:off x="5243974" y="5810384"/>
              <a:ext cx="1492729" cy="305315"/>
            </a:xfrm>
            <a:prstGeom prst="borderCallout1">
              <a:avLst>
                <a:gd name="adj1" fmla="val 18750"/>
                <a:gd name="adj2" fmla="val -8333"/>
                <a:gd name="adj3" fmla="val -161323"/>
                <a:gd name="adj4" fmla="val -488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Layer i</a:t>
              </a:r>
              <a:endParaRPr lang="lv-LV" dirty="0"/>
            </a:p>
          </p:txBody>
        </p:sp>
        <p:sp>
          <p:nvSpPr>
            <p:cNvPr id="27" name="Remarka: līnija 26">
              <a:extLst>
                <a:ext uri="{FF2B5EF4-FFF2-40B4-BE49-F238E27FC236}">
                  <a16:creationId xmlns:a16="http://schemas.microsoft.com/office/drawing/2014/main" id="{81711F40-AC0D-4278-93B0-57781AC003E6}"/>
                </a:ext>
              </a:extLst>
            </p:cNvPr>
            <p:cNvSpPr/>
            <p:nvPr/>
          </p:nvSpPr>
          <p:spPr>
            <a:xfrm>
              <a:off x="5433570" y="1114616"/>
              <a:ext cx="1492729" cy="305315"/>
            </a:xfrm>
            <a:prstGeom prst="borderCallout1">
              <a:avLst>
                <a:gd name="adj1" fmla="val 18750"/>
                <a:gd name="adj2" fmla="val -8333"/>
                <a:gd name="adj3" fmla="val 193791"/>
                <a:gd name="adj4" fmla="val -76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Layer n</a:t>
              </a:r>
              <a:endParaRPr lang="lv-LV" dirty="0"/>
            </a:p>
          </p:txBody>
        </p:sp>
        <p:sp>
          <p:nvSpPr>
            <p:cNvPr id="28" name="Remarka: līnija 27">
              <a:extLst>
                <a:ext uri="{FF2B5EF4-FFF2-40B4-BE49-F238E27FC236}">
                  <a16:creationId xmlns:a16="http://schemas.microsoft.com/office/drawing/2014/main" id="{057A3527-27BB-4AB5-91A6-4B8AB3D61F0E}"/>
                </a:ext>
              </a:extLst>
            </p:cNvPr>
            <p:cNvSpPr/>
            <p:nvPr/>
          </p:nvSpPr>
          <p:spPr>
            <a:xfrm>
              <a:off x="5428057" y="1639092"/>
              <a:ext cx="1492729" cy="305315"/>
            </a:xfrm>
            <a:prstGeom prst="borderCallout1">
              <a:avLst>
                <a:gd name="adj1" fmla="val 18750"/>
                <a:gd name="adj2" fmla="val -8333"/>
                <a:gd name="adj3" fmla="val 193791"/>
                <a:gd name="adj4" fmla="val -76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Layer n-1</a:t>
              </a:r>
              <a:endParaRPr lang="lv-LV" dirty="0"/>
            </a:p>
          </p:txBody>
        </p:sp>
        <p:sp>
          <p:nvSpPr>
            <p:cNvPr id="32" name="Bultiņa: pa kreisi 31">
              <a:extLst>
                <a:ext uri="{FF2B5EF4-FFF2-40B4-BE49-F238E27FC236}">
                  <a16:creationId xmlns:a16="http://schemas.microsoft.com/office/drawing/2014/main" id="{963BA607-E8C4-4049-B576-24F286AD9565}"/>
                </a:ext>
              </a:extLst>
            </p:cNvPr>
            <p:cNvSpPr/>
            <p:nvPr/>
          </p:nvSpPr>
          <p:spPr>
            <a:xfrm rot="4135322">
              <a:off x="2594379" y="7034798"/>
              <a:ext cx="1497653" cy="1094755"/>
            </a:xfrm>
            <a:prstGeom prst="leftArrow">
              <a:avLst/>
            </a:prstGeom>
            <a:scene3d>
              <a:camera prst="isometricRightUp"/>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pic>
          <p:nvPicPr>
            <p:cNvPr id="30" name="Attēls 29">
              <a:extLst>
                <a:ext uri="{FF2B5EF4-FFF2-40B4-BE49-F238E27FC236}">
                  <a16:creationId xmlns:a16="http://schemas.microsoft.com/office/drawing/2014/main" id="{3B88CDE0-65A5-4173-AEF3-BD11DC0098B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3438726" y="7322323"/>
              <a:ext cx="1531885" cy="1640630"/>
            </a:xfrm>
            <a:prstGeom prst="rect">
              <a:avLst/>
            </a:prstGeom>
          </p:spPr>
        </p:pic>
      </p:grpSp>
      <p:graphicFrame>
        <p:nvGraphicFramePr>
          <p:cNvPr id="3" name="Tabula 2">
            <a:extLst>
              <a:ext uri="{FF2B5EF4-FFF2-40B4-BE49-F238E27FC236}">
                <a16:creationId xmlns:a16="http://schemas.microsoft.com/office/drawing/2014/main" id="{9BCF2BB2-EEBD-4EB6-8B8A-B203C6EBFC5E}"/>
              </a:ext>
            </a:extLst>
          </p:cNvPr>
          <p:cNvGraphicFramePr>
            <a:graphicFrameLocks noGrp="1"/>
          </p:cNvGraphicFramePr>
          <p:nvPr>
            <p:extLst>
              <p:ext uri="{D42A27DB-BD31-4B8C-83A1-F6EECF244321}">
                <p14:modId xmlns:p14="http://schemas.microsoft.com/office/powerpoint/2010/main" val="839173632"/>
              </p:ext>
            </p:extLst>
          </p:nvPr>
        </p:nvGraphicFramePr>
        <p:xfrm>
          <a:off x="7322642" y="5001032"/>
          <a:ext cx="10506472" cy="3914955"/>
        </p:xfrm>
        <a:graphic>
          <a:graphicData uri="http://schemas.openxmlformats.org/drawingml/2006/table">
            <a:tbl>
              <a:tblPr>
                <a:tableStyleId>{5C22544A-7EE6-4342-B048-85BDC9FD1C3A}</a:tableStyleId>
              </a:tblPr>
              <a:tblGrid>
                <a:gridCol w="1504959">
                  <a:extLst>
                    <a:ext uri="{9D8B030D-6E8A-4147-A177-3AD203B41FA5}">
                      <a16:colId xmlns:a16="http://schemas.microsoft.com/office/drawing/2014/main" val="2983839475"/>
                    </a:ext>
                  </a:extLst>
                </a:gridCol>
                <a:gridCol w="1350061">
                  <a:extLst>
                    <a:ext uri="{9D8B030D-6E8A-4147-A177-3AD203B41FA5}">
                      <a16:colId xmlns:a16="http://schemas.microsoft.com/office/drawing/2014/main" val="4251909576"/>
                    </a:ext>
                  </a:extLst>
                </a:gridCol>
                <a:gridCol w="851315">
                  <a:extLst>
                    <a:ext uri="{9D8B030D-6E8A-4147-A177-3AD203B41FA5}">
                      <a16:colId xmlns:a16="http://schemas.microsoft.com/office/drawing/2014/main" val="3965446538"/>
                    </a:ext>
                  </a:extLst>
                </a:gridCol>
                <a:gridCol w="903224">
                  <a:extLst>
                    <a:ext uri="{9D8B030D-6E8A-4147-A177-3AD203B41FA5}">
                      <a16:colId xmlns:a16="http://schemas.microsoft.com/office/drawing/2014/main" val="399691430"/>
                    </a:ext>
                  </a:extLst>
                </a:gridCol>
                <a:gridCol w="903224">
                  <a:extLst>
                    <a:ext uri="{9D8B030D-6E8A-4147-A177-3AD203B41FA5}">
                      <a16:colId xmlns:a16="http://schemas.microsoft.com/office/drawing/2014/main" val="1610888413"/>
                    </a:ext>
                  </a:extLst>
                </a:gridCol>
                <a:gridCol w="1007044">
                  <a:extLst>
                    <a:ext uri="{9D8B030D-6E8A-4147-A177-3AD203B41FA5}">
                      <a16:colId xmlns:a16="http://schemas.microsoft.com/office/drawing/2014/main" val="4285863862"/>
                    </a:ext>
                  </a:extLst>
                </a:gridCol>
                <a:gridCol w="1007044">
                  <a:extLst>
                    <a:ext uri="{9D8B030D-6E8A-4147-A177-3AD203B41FA5}">
                      <a16:colId xmlns:a16="http://schemas.microsoft.com/office/drawing/2014/main" val="3062277501"/>
                    </a:ext>
                  </a:extLst>
                </a:gridCol>
                <a:gridCol w="872078">
                  <a:extLst>
                    <a:ext uri="{9D8B030D-6E8A-4147-A177-3AD203B41FA5}">
                      <a16:colId xmlns:a16="http://schemas.microsoft.com/office/drawing/2014/main" val="3522007062"/>
                    </a:ext>
                  </a:extLst>
                </a:gridCol>
                <a:gridCol w="737114">
                  <a:extLst>
                    <a:ext uri="{9D8B030D-6E8A-4147-A177-3AD203B41FA5}">
                      <a16:colId xmlns:a16="http://schemas.microsoft.com/office/drawing/2014/main" val="575463468"/>
                    </a:ext>
                  </a:extLst>
                </a:gridCol>
                <a:gridCol w="705968">
                  <a:extLst>
                    <a:ext uri="{9D8B030D-6E8A-4147-A177-3AD203B41FA5}">
                      <a16:colId xmlns:a16="http://schemas.microsoft.com/office/drawing/2014/main" val="324019651"/>
                    </a:ext>
                  </a:extLst>
                </a:gridCol>
                <a:gridCol w="664441">
                  <a:extLst>
                    <a:ext uri="{9D8B030D-6E8A-4147-A177-3AD203B41FA5}">
                      <a16:colId xmlns:a16="http://schemas.microsoft.com/office/drawing/2014/main" val="4250004231"/>
                    </a:ext>
                  </a:extLst>
                </a:gridCol>
              </a:tblGrid>
              <a:tr h="579241">
                <a:tc gridSpan="11">
                  <a:txBody>
                    <a:bodyPr/>
                    <a:lstStyle/>
                    <a:p>
                      <a:pPr algn="ctr" fontAlgn="b"/>
                      <a:r>
                        <a:rPr lang="en-GB" sz="2400" b="1" u="sng" strike="noStrike" dirty="0">
                          <a:effectLst/>
                        </a:rPr>
                        <a:t>Classification </a:t>
                      </a:r>
                      <a:r>
                        <a:rPr lang="en-GB" sz="2400" b="1" u="none" strike="noStrike" dirty="0">
                          <a:effectLst/>
                        </a:rPr>
                        <a:t>(2000/367/EC)</a:t>
                      </a:r>
                      <a:endParaRPr lang="lv-LV" sz="2400" b="1" i="0" u="sng" strike="noStrike" dirty="0">
                        <a:solidFill>
                          <a:srgbClr val="000000"/>
                        </a:solidFill>
                        <a:effectLst/>
                        <a:latin typeface="Calibri" panose="020F0502020204030204" pitchFamily="34" charset="0"/>
                      </a:endParaRPr>
                    </a:p>
                  </a:txBody>
                  <a:tcPr marL="8132" marR="8132" marT="8132"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882778428"/>
                  </a:ext>
                </a:extLst>
              </a:tr>
              <a:tr h="445571">
                <a:tc>
                  <a:txBody>
                    <a:bodyPr/>
                    <a:lstStyle/>
                    <a:p>
                      <a:pPr algn="l" fontAlgn="b"/>
                      <a:r>
                        <a:rPr lang="en-GB" sz="2000" u="none" strike="noStrike" dirty="0">
                          <a:effectLst/>
                        </a:rPr>
                        <a:t>Applies</a:t>
                      </a:r>
                      <a:r>
                        <a:rPr lang="lv-LV" sz="2000" u="none" strike="noStrike" dirty="0">
                          <a:effectLst/>
                        </a:rPr>
                        <a:t>:</a:t>
                      </a:r>
                      <a:endParaRPr lang="lv-LV" sz="2000" b="0" i="0" u="none" strike="noStrike" dirty="0">
                        <a:solidFill>
                          <a:srgbClr val="000000"/>
                        </a:solidFill>
                        <a:effectLst/>
                        <a:latin typeface="Calibri" panose="020F0502020204030204" pitchFamily="34" charset="0"/>
                      </a:endParaRPr>
                    </a:p>
                  </a:txBody>
                  <a:tcPr marL="8132" marR="8132" marT="8132" marB="0" anchor="ctr"/>
                </a:tc>
                <a:tc gridSpan="10">
                  <a:txBody>
                    <a:bodyPr/>
                    <a:lstStyle/>
                    <a:p>
                      <a:pPr algn="l" fontAlgn="b"/>
                      <a:r>
                        <a:rPr lang="es-ES" sz="2000" u="none" strike="noStrike" dirty="0" err="1">
                          <a:effectLst/>
                        </a:rPr>
                        <a:t>Separatin</a:t>
                      </a:r>
                      <a:r>
                        <a:rPr lang="es-ES" sz="2000" u="none" strike="noStrike" dirty="0">
                          <a:effectLst/>
                        </a:rPr>
                        <a:t> non-load </a:t>
                      </a:r>
                      <a:r>
                        <a:rPr lang="es-ES" sz="2000" u="none" strike="noStrike" dirty="0" err="1">
                          <a:effectLst/>
                        </a:rPr>
                        <a:t>bearing</a:t>
                      </a:r>
                      <a:r>
                        <a:rPr lang="es-ES" sz="2000" u="none" strike="noStrike" dirty="0">
                          <a:effectLst/>
                        </a:rPr>
                        <a:t> </a:t>
                      </a:r>
                      <a:r>
                        <a:rPr lang="es-ES" sz="2000" u="none" strike="noStrike" dirty="0" err="1">
                          <a:effectLst/>
                        </a:rPr>
                        <a:t>structures</a:t>
                      </a:r>
                      <a:endParaRPr lang="es-ES" sz="2000" b="0" i="0" u="none" strike="noStrike" dirty="0">
                        <a:solidFill>
                          <a:srgbClr val="000000"/>
                        </a:solidFill>
                        <a:effectLst/>
                        <a:latin typeface="Calibri" panose="020F0502020204030204" pitchFamily="34" charset="0"/>
                      </a:endParaRPr>
                    </a:p>
                  </a:txBody>
                  <a:tcPr marL="8132" marR="8132" marT="8132"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245567898"/>
                  </a:ext>
                </a:extLst>
              </a:tr>
              <a:tr h="445571">
                <a:tc>
                  <a:txBody>
                    <a:bodyPr/>
                    <a:lstStyle/>
                    <a:p>
                      <a:pPr algn="l" fontAlgn="b"/>
                      <a:r>
                        <a:rPr lang="en-GB" sz="2000" b="0" i="0" u="none" strike="noStrike" dirty="0">
                          <a:solidFill>
                            <a:srgbClr val="000000"/>
                          </a:solidFill>
                          <a:effectLst/>
                          <a:latin typeface="Calibri" panose="020F0502020204030204" pitchFamily="34" charset="0"/>
                        </a:rPr>
                        <a:t>References</a:t>
                      </a:r>
                      <a:endParaRPr lang="lv-LV" sz="2000" b="0" i="0" u="none" strike="noStrike" dirty="0">
                        <a:solidFill>
                          <a:srgbClr val="000000"/>
                        </a:solidFill>
                        <a:effectLst/>
                        <a:latin typeface="Calibri" panose="020F0502020204030204" pitchFamily="34" charset="0"/>
                      </a:endParaRPr>
                    </a:p>
                  </a:txBody>
                  <a:tcPr marL="8132" marR="8132" marT="8132" marB="0" anchor="ctr"/>
                </a:tc>
                <a:tc gridSpan="10">
                  <a:txBody>
                    <a:bodyPr/>
                    <a:lstStyle/>
                    <a:p>
                      <a:pPr algn="l" fontAlgn="b"/>
                      <a:r>
                        <a:rPr lang="lv-LV" sz="2000" u="none" strike="noStrike" dirty="0">
                          <a:effectLst/>
                        </a:rPr>
                        <a:t>EN 13501-2; EN 1364-3,4,5,6; EN 1992-1.2; EN 1993-1.2; EN 1994-1.2; EN 1995-1.2; EN 1996-1.2; EN 1999-1.2</a:t>
                      </a:r>
                      <a:endParaRPr lang="lv-LV" sz="2000" b="0" i="0" u="none" strike="noStrike" dirty="0">
                        <a:solidFill>
                          <a:srgbClr val="000000"/>
                        </a:solidFill>
                        <a:effectLst/>
                        <a:latin typeface="Calibri" panose="020F0502020204030204" pitchFamily="34" charset="0"/>
                      </a:endParaRPr>
                    </a:p>
                  </a:txBody>
                  <a:tcPr marL="8132" marR="8132" marT="8132"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040405191"/>
                  </a:ext>
                </a:extLst>
              </a:tr>
              <a:tr h="467849">
                <a:tc>
                  <a:txBody>
                    <a:bodyPr/>
                    <a:lstStyle/>
                    <a:p>
                      <a:pPr algn="l" fontAlgn="b"/>
                      <a:r>
                        <a:rPr lang="en-GB" sz="2000" u="none" strike="noStrike" dirty="0">
                          <a:effectLst/>
                        </a:rPr>
                        <a:t>Classification</a:t>
                      </a:r>
                      <a:r>
                        <a:rPr lang="lv-LV" sz="2000" u="none" strike="noStrike" dirty="0">
                          <a:effectLst/>
                        </a:rPr>
                        <a:t>:</a:t>
                      </a:r>
                      <a:endParaRPr lang="lv-LV" sz="2000" b="0" i="0" u="none" strike="noStrike" dirty="0">
                        <a:solidFill>
                          <a:srgbClr val="000000"/>
                        </a:solidFill>
                        <a:effectLst/>
                        <a:latin typeface="Calibri" panose="020F0502020204030204" pitchFamily="34" charset="0"/>
                      </a:endParaRPr>
                    </a:p>
                  </a:txBody>
                  <a:tcPr marL="8132" marR="8132" marT="8132" marB="0" anchor="ctr"/>
                </a:tc>
                <a:tc gridSpan="10">
                  <a:txBody>
                    <a:bodyPr/>
                    <a:lstStyle/>
                    <a:p>
                      <a:pPr algn="l" fontAlgn="b"/>
                      <a:r>
                        <a:rPr lang="en-GB" sz="2000" b="0" i="0" u="none" strike="noStrike" dirty="0">
                          <a:solidFill>
                            <a:srgbClr val="000000"/>
                          </a:solidFill>
                          <a:effectLst/>
                          <a:latin typeface="Calibri" panose="020F0502020204030204" pitchFamily="34" charset="0"/>
                        </a:rPr>
                        <a:t>Available classification marked with green</a:t>
                      </a:r>
                      <a:endParaRPr lang="lv-LV" sz="2000" b="0" i="0" u="none" strike="noStrike" dirty="0">
                        <a:solidFill>
                          <a:srgbClr val="000000"/>
                        </a:solidFill>
                        <a:effectLst/>
                        <a:latin typeface="Calibri" panose="020F0502020204030204" pitchFamily="34" charset="0"/>
                      </a:endParaRPr>
                    </a:p>
                  </a:txBody>
                  <a:tcPr marL="8132" marR="8132" marT="8132"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940338708"/>
                  </a:ext>
                </a:extLst>
              </a:tr>
              <a:tr h="445571">
                <a:tc>
                  <a:txBody>
                    <a:bodyPr/>
                    <a:lstStyle/>
                    <a:p>
                      <a:pPr algn="ctr" fontAlgn="b"/>
                      <a:r>
                        <a:rPr lang="lv-LV" sz="2000" b="1" u="none" strike="noStrike">
                          <a:effectLst>
                            <a:outerShdw blurRad="38100" dist="38100" dir="2700000" algn="tl">
                              <a:srgbClr val="000000">
                                <a:alpha val="43137"/>
                              </a:srgbClr>
                            </a:outerShdw>
                          </a:effectLst>
                        </a:rPr>
                        <a:t>E</a:t>
                      </a:r>
                      <a:endParaRPr lang="lv-LV" sz="20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8132" marR="8132" marT="8132" marB="0" anchor="ctr"/>
                </a:tc>
                <a:tc>
                  <a:txBody>
                    <a:bodyPr/>
                    <a:lstStyle/>
                    <a:p>
                      <a:pPr algn="ctr" fontAlgn="b"/>
                      <a:r>
                        <a:rPr lang="lv-LV" sz="2000" u="none" strike="noStrike" dirty="0">
                          <a:effectLst/>
                        </a:rPr>
                        <a:t> </a:t>
                      </a:r>
                      <a:endParaRPr lang="lv-LV" sz="2000" b="0" i="0" u="none" strike="noStrike" dirty="0">
                        <a:solidFill>
                          <a:srgbClr val="006100"/>
                        </a:solidFill>
                        <a:effectLst/>
                        <a:latin typeface="Calibri" panose="020F0502020204030204" pitchFamily="34" charset="0"/>
                      </a:endParaRPr>
                    </a:p>
                  </a:txBody>
                  <a:tcPr marL="8132" marR="8132" marT="8132" marB="0" anchor="ctr"/>
                </a:tc>
                <a:tc>
                  <a:txBody>
                    <a:bodyPr/>
                    <a:lstStyle/>
                    <a:p>
                      <a:pPr algn="ctr" fontAlgn="b"/>
                      <a:r>
                        <a:rPr lang="lv-LV" sz="2000" u="none" strike="noStrike" dirty="0">
                          <a:effectLst/>
                        </a:rPr>
                        <a:t>20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30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a:effectLst/>
                        </a:rPr>
                        <a:t> </a:t>
                      </a:r>
                      <a:endParaRPr lang="lv-LV" sz="2000" b="0" i="0" u="none" strike="noStrike">
                        <a:solidFill>
                          <a:srgbClr val="006100"/>
                        </a:solidFill>
                        <a:effectLst/>
                        <a:latin typeface="Calibri" panose="020F0502020204030204" pitchFamily="34" charset="0"/>
                      </a:endParaRPr>
                    </a:p>
                  </a:txBody>
                  <a:tcPr marL="8132" marR="8132" marT="8132" marB="0" anchor="ctr"/>
                </a:tc>
                <a:tc>
                  <a:txBody>
                    <a:bodyPr/>
                    <a:lstStyle/>
                    <a:p>
                      <a:pPr algn="ctr" fontAlgn="b"/>
                      <a:r>
                        <a:rPr lang="lv-LV" sz="2000" u="none" strike="noStrike" dirty="0">
                          <a:effectLst/>
                        </a:rPr>
                        <a:t>60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90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120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a:effectLst/>
                        </a:rPr>
                        <a:t> </a:t>
                      </a:r>
                      <a:endParaRPr lang="lv-LV" sz="2000" b="0" i="0" u="none" strike="noStrike">
                        <a:solidFill>
                          <a:srgbClr val="9C0006"/>
                        </a:solidFill>
                        <a:effectLst/>
                        <a:latin typeface="Calibri" panose="020F0502020204030204" pitchFamily="34" charset="0"/>
                      </a:endParaRPr>
                    </a:p>
                  </a:txBody>
                  <a:tcPr marL="8132" marR="8132" marT="8132" marB="0" anchor="ctr"/>
                </a:tc>
                <a:tc>
                  <a:txBody>
                    <a:bodyPr/>
                    <a:lstStyle/>
                    <a:p>
                      <a:pPr algn="ctr" fontAlgn="b"/>
                      <a:r>
                        <a:rPr lang="lv-LV" sz="2000" u="none" strike="noStrike">
                          <a:effectLst/>
                        </a:rPr>
                        <a:t> </a:t>
                      </a:r>
                      <a:endParaRPr lang="lv-LV" sz="2000" b="0" i="0" u="none" strike="noStrike">
                        <a:solidFill>
                          <a:srgbClr val="9C0006"/>
                        </a:solidFill>
                        <a:effectLst/>
                        <a:latin typeface="Calibri" panose="020F0502020204030204" pitchFamily="34" charset="0"/>
                      </a:endParaRPr>
                    </a:p>
                  </a:txBody>
                  <a:tcPr marL="8132" marR="8132" marT="8132" marB="0" anchor="ctr"/>
                </a:tc>
                <a:tc>
                  <a:txBody>
                    <a:bodyPr/>
                    <a:lstStyle/>
                    <a:p>
                      <a:pPr algn="ctr" fontAlgn="b"/>
                      <a:r>
                        <a:rPr lang="lv-LV" sz="2000" u="none" strike="noStrike">
                          <a:effectLst/>
                        </a:rPr>
                        <a:t> </a:t>
                      </a:r>
                      <a:endParaRPr lang="lv-LV" sz="2000" b="0" i="0" u="none" strike="noStrike">
                        <a:solidFill>
                          <a:srgbClr val="9C0006"/>
                        </a:solidFill>
                        <a:effectLst/>
                        <a:latin typeface="Calibri" panose="020F0502020204030204" pitchFamily="34" charset="0"/>
                      </a:endParaRPr>
                    </a:p>
                  </a:txBody>
                  <a:tcPr marL="8132" marR="8132" marT="8132" marB="0" anchor="ctr"/>
                </a:tc>
                <a:extLst>
                  <a:ext uri="{0D108BD9-81ED-4DB2-BD59-A6C34878D82A}">
                    <a16:rowId xmlns:a16="http://schemas.microsoft.com/office/drawing/2014/main" val="1905411609"/>
                  </a:ext>
                </a:extLst>
              </a:tr>
              <a:tr h="445571">
                <a:tc>
                  <a:txBody>
                    <a:bodyPr/>
                    <a:lstStyle/>
                    <a:p>
                      <a:pPr algn="ctr" fontAlgn="b"/>
                      <a:r>
                        <a:rPr lang="lv-LV" sz="2000" b="1" u="none" strike="noStrike">
                          <a:effectLst>
                            <a:outerShdw blurRad="38100" dist="38100" dir="2700000" algn="tl">
                              <a:srgbClr val="000000">
                                <a:alpha val="43137"/>
                              </a:srgbClr>
                            </a:outerShdw>
                          </a:effectLst>
                        </a:rPr>
                        <a:t>EI</a:t>
                      </a:r>
                      <a:endParaRPr lang="lv-LV" sz="20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8132" marR="8132" marT="8132" marB="0" anchor="ctr"/>
                </a:tc>
                <a:tc>
                  <a:txBody>
                    <a:bodyPr/>
                    <a:lstStyle/>
                    <a:p>
                      <a:pPr algn="ctr" fontAlgn="b"/>
                      <a:r>
                        <a:rPr lang="lv-LV" sz="2000" u="none" strike="noStrike" dirty="0">
                          <a:effectLst/>
                        </a:rPr>
                        <a:t>15</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20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30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45</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60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90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120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180</a:t>
                      </a:r>
                      <a:endParaRPr lang="lv-LV" sz="2000" b="0" i="0" u="none" strike="noStrike" dirty="0">
                        <a:solidFill>
                          <a:srgbClr val="9C0006"/>
                        </a:solidFill>
                        <a:effectLst/>
                        <a:latin typeface="Calibri" panose="020F0502020204030204" pitchFamily="34" charset="0"/>
                      </a:endParaRPr>
                    </a:p>
                  </a:txBody>
                  <a:tcPr marL="8132" marR="8132" marT="8132" marB="0" anchor="ctr">
                    <a:solidFill>
                      <a:schemeClr val="accent2">
                        <a:lumMod val="60000"/>
                        <a:lumOff val="40000"/>
                      </a:schemeClr>
                    </a:solidFill>
                  </a:tcPr>
                </a:tc>
                <a:tc>
                  <a:txBody>
                    <a:bodyPr/>
                    <a:lstStyle/>
                    <a:p>
                      <a:pPr algn="ctr" fontAlgn="b"/>
                      <a:r>
                        <a:rPr lang="lv-LV" sz="2000" u="none" strike="noStrike">
                          <a:effectLst/>
                        </a:rPr>
                        <a:t>240</a:t>
                      </a:r>
                      <a:endParaRPr lang="lv-LV" sz="2000" b="0" i="0" u="none" strike="noStrike">
                        <a:solidFill>
                          <a:srgbClr val="9C0006"/>
                        </a:solidFill>
                        <a:effectLst/>
                        <a:latin typeface="Calibri" panose="020F0502020204030204" pitchFamily="34" charset="0"/>
                      </a:endParaRPr>
                    </a:p>
                  </a:txBody>
                  <a:tcPr marL="8132" marR="8132" marT="8132" marB="0" anchor="ctr">
                    <a:solidFill>
                      <a:schemeClr val="accent2">
                        <a:lumMod val="60000"/>
                        <a:lumOff val="40000"/>
                      </a:schemeClr>
                    </a:solidFill>
                  </a:tcPr>
                </a:tc>
                <a:tc>
                  <a:txBody>
                    <a:bodyPr/>
                    <a:lstStyle/>
                    <a:p>
                      <a:pPr algn="ctr" fontAlgn="b"/>
                      <a:r>
                        <a:rPr lang="lv-LV" sz="2000" u="none" strike="noStrike">
                          <a:effectLst/>
                        </a:rPr>
                        <a:t> </a:t>
                      </a:r>
                      <a:endParaRPr lang="lv-LV" sz="2000" b="0" i="0" u="none" strike="noStrike">
                        <a:solidFill>
                          <a:srgbClr val="9C0006"/>
                        </a:solidFill>
                        <a:effectLst/>
                        <a:latin typeface="Calibri" panose="020F0502020204030204" pitchFamily="34" charset="0"/>
                      </a:endParaRPr>
                    </a:p>
                  </a:txBody>
                  <a:tcPr marL="8132" marR="8132" marT="8132" marB="0" anchor="ctr"/>
                </a:tc>
                <a:extLst>
                  <a:ext uri="{0D108BD9-81ED-4DB2-BD59-A6C34878D82A}">
                    <a16:rowId xmlns:a16="http://schemas.microsoft.com/office/drawing/2014/main" val="3824286328"/>
                  </a:ext>
                </a:extLst>
              </a:tr>
              <a:tr h="445571">
                <a:tc>
                  <a:txBody>
                    <a:bodyPr/>
                    <a:lstStyle/>
                    <a:p>
                      <a:pPr algn="ctr" fontAlgn="b"/>
                      <a:r>
                        <a:rPr lang="lv-LV" sz="2000" b="1" u="none" strike="noStrike">
                          <a:effectLst>
                            <a:outerShdw blurRad="38100" dist="38100" dir="2700000" algn="tl">
                              <a:srgbClr val="000000">
                                <a:alpha val="43137"/>
                              </a:srgbClr>
                            </a:outerShdw>
                          </a:effectLst>
                        </a:rPr>
                        <a:t>EI-M</a:t>
                      </a:r>
                      <a:endParaRPr lang="lv-LV" sz="20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8132" marR="8132" marT="8132" marB="0" anchor="ctr"/>
                </a:tc>
                <a:tc>
                  <a:txBody>
                    <a:bodyPr/>
                    <a:lstStyle/>
                    <a:p>
                      <a:pPr algn="ctr" fontAlgn="b"/>
                      <a:r>
                        <a:rPr lang="lv-LV" sz="2000" u="none" strike="noStrike" dirty="0">
                          <a:effectLst/>
                        </a:rPr>
                        <a:t> </a:t>
                      </a:r>
                      <a:endParaRPr lang="lv-LV" sz="2000" b="0" i="0" u="none" strike="noStrike" dirty="0">
                        <a:solidFill>
                          <a:srgbClr val="006100"/>
                        </a:solidFill>
                        <a:effectLst/>
                        <a:latin typeface="Calibri" panose="020F0502020204030204" pitchFamily="34" charset="0"/>
                      </a:endParaRPr>
                    </a:p>
                  </a:txBody>
                  <a:tcPr marL="8132" marR="8132" marT="8132" marB="0" anchor="ctr"/>
                </a:tc>
                <a:tc>
                  <a:txBody>
                    <a:bodyPr/>
                    <a:lstStyle/>
                    <a:p>
                      <a:pPr algn="ctr" fontAlgn="b"/>
                      <a:r>
                        <a:rPr lang="lv-LV" sz="2000" u="none" strike="noStrike">
                          <a:effectLst/>
                        </a:rPr>
                        <a:t> </a:t>
                      </a:r>
                      <a:endParaRPr lang="lv-LV" sz="2000" b="0" i="0" u="none" strike="noStrike">
                        <a:solidFill>
                          <a:srgbClr val="006100"/>
                        </a:solidFill>
                        <a:effectLst/>
                        <a:latin typeface="Calibri" panose="020F0502020204030204" pitchFamily="34" charset="0"/>
                      </a:endParaRPr>
                    </a:p>
                  </a:txBody>
                  <a:tcPr marL="8132" marR="8132" marT="8132" marB="0" anchor="ctr"/>
                </a:tc>
                <a:tc>
                  <a:txBody>
                    <a:bodyPr/>
                    <a:lstStyle/>
                    <a:p>
                      <a:pPr algn="ctr" fontAlgn="b"/>
                      <a:r>
                        <a:rPr lang="lv-LV" sz="2000" u="none" strike="noStrike" dirty="0">
                          <a:effectLst/>
                        </a:rPr>
                        <a:t>30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 </a:t>
                      </a:r>
                      <a:endParaRPr lang="lv-LV" sz="2000" b="0" i="0" u="none" strike="noStrike" dirty="0">
                        <a:solidFill>
                          <a:srgbClr val="006100"/>
                        </a:solidFill>
                        <a:effectLst/>
                        <a:latin typeface="Calibri" panose="020F0502020204030204" pitchFamily="34" charset="0"/>
                      </a:endParaRPr>
                    </a:p>
                  </a:txBody>
                  <a:tcPr marL="8132" marR="8132" marT="8132" marB="0" anchor="ctr"/>
                </a:tc>
                <a:tc>
                  <a:txBody>
                    <a:bodyPr/>
                    <a:lstStyle/>
                    <a:p>
                      <a:pPr algn="ctr" fontAlgn="b"/>
                      <a:r>
                        <a:rPr lang="lv-LV" sz="2000" u="none" strike="noStrike" dirty="0">
                          <a:effectLst/>
                        </a:rPr>
                        <a:t>60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90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120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180</a:t>
                      </a:r>
                      <a:endParaRPr lang="lv-LV" sz="2000" b="0" i="0" u="none" strike="noStrike" dirty="0">
                        <a:solidFill>
                          <a:srgbClr val="9C0006"/>
                        </a:solidFill>
                        <a:effectLst/>
                        <a:latin typeface="Calibri" panose="020F0502020204030204" pitchFamily="34" charset="0"/>
                      </a:endParaRPr>
                    </a:p>
                  </a:txBody>
                  <a:tcPr marL="8132" marR="8132" marT="8132" marB="0" anchor="ctr">
                    <a:solidFill>
                      <a:schemeClr val="accent2">
                        <a:lumMod val="60000"/>
                        <a:lumOff val="40000"/>
                      </a:schemeClr>
                    </a:solidFill>
                  </a:tcPr>
                </a:tc>
                <a:tc>
                  <a:txBody>
                    <a:bodyPr/>
                    <a:lstStyle/>
                    <a:p>
                      <a:pPr algn="ctr" fontAlgn="b"/>
                      <a:r>
                        <a:rPr lang="lv-LV" sz="2000" u="none" strike="noStrike" dirty="0">
                          <a:effectLst/>
                        </a:rPr>
                        <a:t>240</a:t>
                      </a:r>
                      <a:endParaRPr lang="lv-LV" sz="2000" b="0" i="0" u="none" strike="noStrike" dirty="0">
                        <a:solidFill>
                          <a:srgbClr val="9C0006"/>
                        </a:solidFill>
                        <a:effectLst/>
                        <a:latin typeface="Calibri" panose="020F0502020204030204" pitchFamily="34" charset="0"/>
                      </a:endParaRPr>
                    </a:p>
                  </a:txBody>
                  <a:tcPr marL="8132" marR="8132" marT="8132" marB="0" anchor="ctr">
                    <a:solidFill>
                      <a:schemeClr val="accent2">
                        <a:lumMod val="60000"/>
                        <a:lumOff val="40000"/>
                      </a:schemeClr>
                    </a:solidFill>
                  </a:tcPr>
                </a:tc>
                <a:tc>
                  <a:txBody>
                    <a:bodyPr/>
                    <a:lstStyle/>
                    <a:p>
                      <a:pPr algn="ctr" fontAlgn="b"/>
                      <a:r>
                        <a:rPr lang="lv-LV" sz="2000" u="none" strike="noStrike">
                          <a:effectLst/>
                        </a:rPr>
                        <a:t> </a:t>
                      </a:r>
                      <a:endParaRPr lang="lv-LV" sz="2000" b="0" i="0" u="none" strike="noStrike">
                        <a:solidFill>
                          <a:srgbClr val="9C0006"/>
                        </a:solidFill>
                        <a:effectLst/>
                        <a:latin typeface="Calibri" panose="020F0502020204030204" pitchFamily="34" charset="0"/>
                      </a:endParaRPr>
                    </a:p>
                  </a:txBody>
                  <a:tcPr marL="8132" marR="8132" marT="8132" marB="0" anchor="ctr"/>
                </a:tc>
                <a:extLst>
                  <a:ext uri="{0D108BD9-81ED-4DB2-BD59-A6C34878D82A}">
                    <a16:rowId xmlns:a16="http://schemas.microsoft.com/office/drawing/2014/main" val="1794794704"/>
                  </a:ext>
                </a:extLst>
              </a:tr>
              <a:tr h="467849">
                <a:tc>
                  <a:txBody>
                    <a:bodyPr/>
                    <a:lstStyle/>
                    <a:p>
                      <a:pPr algn="ctr" fontAlgn="b"/>
                      <a:r>
                        <a:rPr lang="lv-LV" sz="2000" b="1" u="none" strike="noStrike" dirty="0">
                          <a:effectLst>
                            <a:outerShdw blurRad="38100" dist="38100" dir="2700000" algn="tl">
                              <a:srgbClr val="000000">
                                <a:alpha val="43137"/>
                              </a:srgbClr>
                            </a:outerShdw>
                          </a:effectLst>
                        </a:rPr>
                        <a:t>EW</a:t>
                      </a:r>
                      <a:endParaRPr lang="lv-LV" sz="20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8132" marR="8132" marT="8132" marB="0" anchor="ctr"/>
                </a:tc>
                <a:tc>
                  <a:txBody>
                    <a:bodyPr/>
                    <a:lstStyle/>
                    <a:p>
                      <a:pPr algn="ctr" fontAlgn="b"/>
                      <a:r>
                        <a:rPr lang="lv-LV" sz="2000" u="none" strike="noStrike">
                          <a:effectLst/>
                        </a:rPr>
                        <a:t> </a:t>
                      </a:r>
                      <a:endParaRPr lang="lv-LV" sz="2000" b="0" i="0" u="none" strike="noStrike">
                        <a:solidFill>
                          <a:srgbClr val="006100"/>
                        </a:solidFill>
                        <a:effectLst/>
                        <a:latin typeface="Calibri" panose="020F0502020204030204" pitchFamily="34" charset="0"/>
                      </a:endParaRPr>
                    </a:p>
                  </a:txBody>
                  <a:tcPr marL="8132" marR="8132" marT="8132" marB="0" anchor="ctr"/>
                </a:tc>
                <a:tc>
                  <a:txBody>
                    <a:bodyPr/>
                    <a:lstStyle/>
                    <a:p>
                      <a:pPr algn="ctr" fontAlgn="b"/>
                      <a:r>
                        <a:rPr lang="lv-LV" sz="2000" u="none" strike="noStrike" dirty="0">
                          <a:effectLst/>
                        </a:rPr>
                        <a:t>20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30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 </a:t>
                      </a:r>
                      <a:endParaRPr lang="lv-LV" sz="2000" b="0" i="0" u="none" strike="noStrike" dirty="0">
                        <a:solidFill>
                          <a:srgbClr val="006100"/>
                        </a:solidFill>
                        <a:effectLst/>
                        <a:latin typeface="Calibri" panose="020F0502020204030204" pitchFamily="34" charset="0"/>
                      </a:endParaRPr>
                    </a:p>
                  </a:txBody>
                  <a:tcPr marL="8132" marR="8132" marT="8132" marB="0" anchor="ctr"/>
                </a:tc>
                <a:tc>
                  <a:txBody>
                    <a:bodyPr/>
                    <a:lstStyle/>
                    <a:p>
                      <a:pPr algn="ctr" fontAlgn="b"/>
                      <a:r>
                        <a:rPr lang="lv-LV" sz="2000" u="none" strike="noStrike">
                          <a:effectLst/>
                        </a:rPr>
                        <a:t>60</a:t>
                      </a:r>
                      <a:endParaRPr lang="lv-LV" sz="2000" b="0" i="0" u="none" strike="noStrike">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a:effectLst/>
                        </a:rPr>
                        <a:t>90</a:t>
                      </a:r>
                      <a:endParaRPr lang="lv-LV" sz="2000" b="0" i="0" u="none" strike="noStrike">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120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a:effectLst/>
                        </a:rPr>
                        <a:t> </a:t>
                      </a:r>
                      <a:endParaRPr lang="lv-LV" sz="2000" b="0" i="0" u="none" strike="noStrike">
                        <a:solidFill>
                          <a:srgbClr val="9C0006"/>
                        </a:solidFill>
                        <a:effectLst/>
                        <a:latin typeface="Calibri" panose="020F0502020204030204" pitchFamily="34" charset="0"/>
                      </a:endParaRPr>
                    </a:p>
                  </a:txBody>
                  <a:tcPr marL="8132" marR="8132" marT="8132" marB="0" anchor="ctr"/>
                </a:tc>
                <a:tc>
                  <a:txBody>
                    <a:bodyPr/>
                    <a:lstStyle/>
                    <a:p>
                      <a:pPr algn="ctr" fontAlgn="b"/>
                      <a:r>
                        <a:rPr lang="lv-LV" sz="2000" u="none" strike="noStrike">
                          <a:effectLst/>
                        </a:rPr>
                        <a:t> </a:t>
                      </a:r>
                      <a:endParaRPr lang="lv-LV" sz="2000" b="0" i="0" u="none" strike="noStrike">
                        <a:solidFill>
                          <a:srgbClr val="9C0006"/>
                        </a:solidFill>
                        <a:effectLst/>
                        <a:latin typeface="Calibri" panose="020F0502020204030204" pitchFamily="34" charset="0"/>
                      </a:endParaRPr>
                    </a:p>
                  </a:txBody>
                  <a:tcPr marL="8132" marR="8132" marT="8132" marB="0" anchor="ctr"/>
                </a:tc>
                <a:tc>
                  <a:txBody>
                    <a:bodyPr/>
                    <a:lstStyle/>
                    <a:p>
                      <a:pPr algn="ctr" fontAlgn="b"/>
                      <a:r>
                        <a:rPr lang="lv-LV" sz="2000" u="none" strike="noStrike" dirty="0">
                          <a:effectLst/>
                        </a:rPr>
                        <a:t> </a:t>
                      </a:r>
                      <a:endParaRPr lang="lv-LV" sz="2000" b="0" i="0" u="none" strike="noStrike" dirty="0">
                        <a:solidFill>
                          <a:srgbClr val="9C0006"/>
                        </a:solidFill>
                        <a:effectLst/>
                        <a:latin typeface="Calibri" panose="020F0502020204030204" pitchFamily="34" charset="0"/>
                      </a:endParaRPr>
                    </a:p>
                  </a:txBody>
                  <a:tcPr marL="8132" marR="8132" marT="8132" marB="0" anchor="ctr"/>
                </a:tc>
                <a:extLst>
                  <a:ext uri="{0D108BD9-81ED-4DB2-BD59-A6C34878D82A}">
                    <a16:rowId xmlns:a16="http://schemas.microsoft.com/office/drawing/2014/main" val="3349682653"/>
                  </a:ext>
                </a:extLst>
              </a:tr>
            </a:tbl>
          </a:graphicData>
        </a:graphic>
      </p:graphicFrame>
    </p:spTree>
    <p:extLst>
      <p:ext uri="{BB962C8B-B14F-4D97-AF65-F5344CB8AC3E}">
        <p14:creationId xmlns:p14="http://schemas.microsoft.com/office/powerpoint/2010/main" val="1548870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10141448" y="1673443"/>
            <a:ext cx="7117852" cy="6761390"/>
            <a:chOff x="-1" y="859657"/>
            <a:chExt cx="9490470" cy="9015188"/>
          </a:xfrm>
        </p:grpSpPr>
        <p:sp>
          <p:nvSpPr>
            <p:cNvPr id="3" name="TextBox 3"/>
            <p:cNvSpPr txBox="1"/>
            <p:nvPr/>
          </p:nvSpPr>
          <p:spPr>
            <a:xfrm>
              <a:off x="0" y="859657"/>
              <a:ext cx="9490469" cy="1701320"/>
            </a:xfrm>
            <a:prstGeom prst="rect">
              <a:avLst/>
            </a:prstGeom>
          </p:spPr>
          <p:txBody>
            <a:bodyPr lIns="0" tIns="0" rIns="0" bIns="0" rtlCol="0" anchor="t">
              <a:spAutoFit/>
            </a:bodyPr>
            <a:lstStyle/>
            <a:p>
              <a:pPr algn="l">
                <a:lnSpc>
                  <a:spcPts val="3359"/>
                </a:lnSpc>
              </a:pPr>
              <a:r>
                <a:rPr lang="en-US" sz="2400" spc="120" dirty="0">
                  <a:solidFill>
                    <a:srgbClr val="456A2C"/>
                  </a:solidFill>
                  <a:latin typeface="Glacial Indifference"/>
                </a:rPr>
                <a:t>Improved design method for separating function of timber constructions consider following construction products:</a:t>
              </a:r>
            </a:p>
          </p:txBody>
        </p:sp>
        <p:sp>
          <p:nvSpPr>
            <p:cNvPr id="5" name="TextBox 5"/>
            <p:cNvSpPr txBox="1"/>
            <p:nvPr/>
          </p:nvSpPr>
          <p:spPr>
            <a:xfrm>
              <a:off x="-1" y="2941321"/>
              <a:ext cx="9490469" cy="6933524"/>
            </a:xfrm>
            <a:prstGeom prst="rect">
              <a:avLst/>
            </a:prstGeom>
          </p:spPr>
          <p:txBody>
            <a:bodyPr lIns="0" tIns="0" rIns="0" bIns="0" rtlCol="0" anchor="t">
              <a:spAutoFit/>
            </a:bodyPr>
            <a:lstStyle/>
            <a:p>
              <a:pPr algn="l">
                <a:lnSpc>
                  <a:spcPts val="3359"/>
                </a:lnSpc>
              </a:pPr>
              <a:r>
                <a:rPr lang="en-US" sz="2400" b="1" spc="120" dirty="0">
                  <a:solidFill>
                    <a:srgbClr val="456A2C"/>
                  </a:solidFill>
                  <a:latin typeface="Glacial Indifference"/>
                </a:rPr>
                <a:t>Solid timber, glued laminated timber</a:t>
              </a:r>
              <a:r>
                <a:rPr lang="en-US" sz="2400" spc="120" dirty="0">
                  <a:solidFill>
                    <a:srgbClr val="456A2C"/>
                  </a:solidFill>
                  <a:latin typeface="Glacial Indifference"/>
                </a:rPr>
                <a:t> and </a:t>
              </a:r>
              <a:r>
                <a:rPr lang="en-US" sz="2400" b="1" spc="120" dirty="0">
                  <a:solidFill>
                    <a:srgbClr val="456A2C"/>
                  </a:solidFill>
                  <a:latin typeface="Glacial Indifference"/>
                </a:rPr>
                <a:t>cross-laminated timber</a:t>
              </a:r>
              <a:r>
                <a:rPr lang="en-US" sz="2400" spc="120" dirty="0">
                  <a:solidFill>
                    <a:srgbClr val="456A2C"/>
                  </a:solidFill>
                  <a:latin typeface="Glacial Indifference"/>
                </a:rPr>
                <a:t> with characteristic density ≥ 290 kg/m</a:t>
              </a:r>
              <a:r>
                <a:rPr lang="en-US" sz="2400" spc="120" baseline="30000" dirty="0">
                  <a:solidFill>
                    <a:srgbClr val="456A2C"/>
                  </a:solidFill>
                  <a:latin typeface="Glacial Indifference"/>
                </a:rPr>
                <a:t>3</a:t>
              </a:r>
              <a:r>
                <a:rPr lang="en-US" sz="2400" spc="120" dirty="0">
                  <a:solidFill>
                    <a:srgbClr val="456A2C"/>
                  </a:solidFill>
                  <a:latin typeface="Glacial Indifference"/>
                </a:rPr>
                <a:t>;</a:t>
              </a:r>
            </a:p>
            <a:p>
              <a:pPr>
                <a:lnSpc>
                  <a:spcPts val="3359"/>
                </a:lnSpc>
              </a:pPr>
              <a:r>
                <a:rPr lang="en-US" sz="2400" b="1" spc="120" dirty="0">
                  <a:solidFill>
                    <a:srgbClr val="456A2C"/>
                  </a:solidFill>
                  <a:latin typeface="Glacial Indifference"/>
                </a:rPr>
                <a:t>Laminated Veneer Limber</a:t>
              </a:r>
              <a:r>
                <a:rPr lang="en-US" sz="2400" spc="120" dirty="0">
                  <a:solidFill>
                    <a:srgbClr val="456A2C"/>
                  </a:solidFill>
                  <a:latin typeface="Glacial Indifference"/>
                </a:rPr>
                <a:t> (LVL) with characteristic density ≥ 480 kg/m</a:t>
              </a:r>
              <a:r>
                <a:rPr lang="en-US" sz="2400" spc="120" baseline="30000" dirty="0">
                  <a:solidFill>
                    <a:srgbClr val="456A2C"/>
                  </a:solidFill>
                  <a:latin typeface="Glacial Indifference"/>
                </a:rPr>
                <a:t>3</a:t>
              </a:r>
              <a:r>
                <a:rPr lang="en-US" sz="2400" spc="120" dirty="0">
                  <a:solidFill>
                    <a:srgbClr val="456A2C"/>
                  </a:solidFill>
                  <a:latin typeface="Glacial Indifference"/>
                </a:rPr>
                <a:t>;</a:t>
              </a:r>
            </a:p>
            <a:p>
              <a:pPr>
                <a:lnSpc>
                  <a:spcPts val="3359"/>
                </a:lnSpc>
              </a:pPr>
              <a:r>
                <a:rPr lang="en-US" sz="2400" b="1" spc="120" dirty="0">
                  <a:solidFill>
                    <a:srgbClr val="456A2C"/>
                  </a:solidFill>
                  <a:latin typeface="Glacial Indifference"/>
                </a:rPr>
                <a:t>Oriented Strand Board</a:t>
              </a:r>
              <a:r>
                <a:rPr lang="en-US" sz="2400" spc="120" dirty="0">
                  <a:solidFill>
                    <a:srgbClr val="456A2C"/>
                  </a:solidFill>
                  <a:latin typeface="Glacial Indifference"/>
                </a:rPr>
                <a:t> (OSB) with characteristic density ≥ 550 kg/m</a:t>
              </a:r>
              <a:r>
                <a:rPr lang="en-US" sz="2400" spc="120" baseline="30000" dirty="0">
                  <a:solidFill>
                    <a:srgbClr val="456A2C"/>
                  </a:solidFill>
                  <a:latin typeface="Glacial Indifference"/>
                </a:rPr>
                <a:t>3</a:t>
              </a:r>
              <a:r>
                <a:rPr lang="en-US" sz="2400" spc="120" dirty="0">
                  <a:solidFill>
                    <a:srgbClr val="456A2C"/>
                  </a:solidFill>
                  <a:latin typeface="Glacial Indifference"/>
                </a:rPr>
                <a:t>;</a:t>
              </a:r>
            </a:p>
            <a:p>
              <a:pPr>
                <a:lnSpc>
                  <a:spcPts val="3359"/>
                </a:lnSpc>
              </a:pPr>
              <a:r>
                <a:rPr lang="en-US" sz="2400" b="1" spc="120" dirty="0">
                  <a:solidFill>
                    <a:srgbClr val="456A2C"/>
                  </a:solidFill>
                  <a:latin typeface="Glacial Indifference"/>
                </a:rPr>
                <a:t>Plywood</a:t>
              </a:r>
              <a:r>
                <a:rPr lang="en-US" sz="2400" spc="120" dirty="0">
                  <a:solidFill>
                    <a:srgbClr val="456A2C"/>
                  </a:solidFill>
                  <a:latin typeface="Glacial Indifference"/>
                </a:rPr>
                <a:t> according to EN 636 with characteristic density ≥ 400 kg/m</a:t>
              </a:r>
              <a:r>
                <a:rPr lang="en-US" sz="2400" spc="120" baseline="30000" dirty="0">
                  <a:solidFill>
                    <a:srgbClr val="456A2C"/>
                  </a:solidFill>
                  <a:latin typeface="Glacial Indifference"/>
                </a:rPr>
                <a:t>3</a:t>
              </a:r>
              <a:r>
                <a:rPr lang="en-US" sz="2400" spc="120" dirty="0">
                  <a:solidFill>
                    <a:srgbClr val="456A2C"/>
                  </a:solidFill>
                  <a:latin typeface="Glacial Indifference"/>
                </a:rPr>
                <a:t>;</a:t>
              </a:r>
            </a:p>
            <a:p>
              <a:pPr algn="l">
                <a:lnSpc>
                  <a:spcPts val="3359"/>
                </a:lnSpc>
              </a:pPr>
              <a:r>
                <a:rPr lang="en-US" sz="2400" b="1" spc="120" dirty="0">
                  <a:solidFill>
                    <a:srgbClr val="456A2C"/>
                  </a:solidFill>
                  <a:latin typeface="Glacial Indifference"/>
                </a:rPr>
                <a:t>Gypsum plasterboards</a:t>
              </a:r>
              <a:r>
                <a:rPr lang="en-US" sz="2400" spc="120" dirty="0">
                  <a:solidFill>
                    <a:srgbClr val="456A2C"/>
                  </a:solidFill>
                  <a:latin typeface="Glacial Indifference"/>
                </a:rPr>
                <a:t> type A, H and F according EN 520;</a:t>
              </a:r>
            </a:p>
            <a:p>
              <a:pPr algn="l">
                <a:lnSpc>
                  <a:spcPts val="3359"/>
                </a:lnSpc>
              </a:pPr>
              <a:r>
                <a:rPr lang="en-US" sz="2400" b="1" spc="120" dirty="0">
                  <a:solidFill>
                    <a:srgbClr val="456A2C"/>
                  </a:solidFill>
                  <a:latin typeface="Glacial Indifference"/>
                </a:rPr>
                <a:t>Mineral wool insulation</a:t>
              </a:r>
              <a:r>
                <a:rPr lang="en-US" sz="2400" spc="120" dirty="0">
                  <a:solidFill>
                    <a:srgbClr val="456A2C"/>
                  </a:solidFill>
                  <a:latin typeface="Glacial Indifference"/>
                </a:rPr>
                <a:t> according to EN 13162</a:t>
              </a:r>
            </a:p>
          </p:txBody>
        </p:sp>
      </p:grpSp>
      <p:grpSp>
        <p:nvGrpSpPr>
          <p:cNvPr id="9" name="Group 9"/>
          <p:cNvGrpSpPr/>
          <p:nvPr/>
        </p:nvGrpSpPr>
        <p:grpSpPr>
          <a:xfrm>
            <a:off x="1028700" y="-313967"/>
            <a:ext cx="8385423" cy="4008151"/>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694973"/>
              <a:ext cx="9216551" cy="1436291"/>
            </a:xfrm>
            <a:prstGeom prst="rect">
              <a:avLst/>
            </a:prstGeom>
            <a:grpFill/>
          </p:spPr>
          <p:txBody>
            <a:bodyPr lIns="0" tIns="0" rIns="0" bIns="0" rtlCol="0" anchor="t">
              <a:spAutoFit/>
            </a:bodyPr>
            <a:lstStyle/>
            <a:p>
              <a:pPr algn="l">
                <a:lnSpc>
                  <a:spcPts val="8370"/>
                </a:lnSpc>
              </a:pPr>
              <a:r>
                <a:rPr lang="en-US" sz="6200" spc="310" dirty="0">
                  <a:solidFill>
                    <a:srgbClr val="FEFFF8"/>
                  </a:solidFill>
                  <a:latin typeface="League Spartan"/>
                </a:rPr>
                <a:t>Limitations:</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4901009"/>
            <a:ext cx="7117851" cy="2290465"/>
            <a:chOff x="0" y="859658"/>
            <a:chExt cx="9490469" cy="3053953"/>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2282676"/>
            </a:xfrm>
            <a:prstGeom prst="rect">
              <a:avLst/>
            </a:prstGeom>
          </p:spPr>
          <p:txBody>
            <a:bodyPr lIns="0" tIns="0" rIns="0" bIns="0" rtlCol="0" anchor="t">
              <a:spAutoFit/>
            </a:bodyPr>
            <a:lstStyle/>
            <a:p>
              <a:pPr>
                <a:lnSpc>
                  <a:spcPts val="3359"/>
                </a:lnSpc>
              </a:pPr>
              <a:r>
                <a:rPr lang="en-US" sz="2400" spc="120" dirty="0">
                  <a:solidFill>
                    <a:srgbClr val="456A2C"/>
                  </a:solidFill>
                  <a:latin typeface="Glacial Indifference"/>
                </a:rPr>
                <a:t>Calculation method is informative and gives indicative values of what might be fire resistance properties of simple and complex timber walls</a:t>
              </a:r>
            </a:p>
          </p:txBody>
        </p:sp>
        <p:sp>
          <p:nvSpPr>
            <p:cNvPr id="19" name="TextBox 6">
              <a:extLst>
                <a:ext uri="{FF2B5EF4-FFF2-40B4-BE49-F238E27FC236}">
                  <a16:creationId xmlns:a16="http://schemas.microsoft.com/office/drawing/2014/main" id="{E8A897B4-C677-4EF4-91BC-AB117C4A681D}"/>
                </a:ext>
              </a:extLst>
            </p:cNvPr>
            <p:cNvSpPr txBox="1"/>
            <p:nvPr/>
          </p:nvSpPr>
          <p:spPr>
            <a:xfrm>
              <a:off x="0" y="3231621"/>
              <a:ext cx="9490469" cy="681990"/>
            </a:xfrm>
            <a:prstGeom prst="rect">
              <a:avLst/>
            </a:prstGeom>
          </p:spPr>
          <p:txBody>
            <a:bodyPr lIns="0" tIns="0" rIns="0" bIns="0" rtlCol="0" anchor="t">
              <a:spAutoFit/>
            </a:bodyPr>
            <a:lstStyle/>
            <a:p>
              <a:pPr algn="l">
                <a:lnSpc>
                  <a:spcPts val="4125"/>
                </a:lnSpc>
              </a:pPr>
              <a:r>
                <a:rPr lang="en-US" sz="3300" spc="165" dirty="0">
                  <a:solidFill>
                    <a:srgbClr val="FEFFF8"/>
                  </a:solidFill>
                  <a:latin typeface="Glacial Indifference"/>
                </a:rPr>
                <a:t>METHODS</a:t>
              </a: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056545" y="9517967"/>
            <a:ext cx="2133600" cy="365125"/>
          </a:xfrm>
        </p:spPr>
        <p:txBody>
          <a:bodyPr/>
          <a:lstStyle/>
          <a:p>
            <a:pPr algn="l"/>
            <a:fld id="{B6F15528-21DE-4FAA-801E-634DDDAF4B2B}" type="slidenum">
              <a:rPr lang="en-US" sz="2400" spc="120">
                <a:solidFill>
                  <a:srgbClr val="D9D9D9"/>
                </a:solidFill>
                <a:latin typeface="Glacial Indifference"/>
              </a:rPr>
              <a:pPr algn="l"/>
              <a:t>14</a:t>
            </a:fld>
            <a:endParaRPr lang="en-US" sz="2400" spc="120" dirty="0">
              <a:solidFill>
                <a:srgbClr val="D9D9D9"/>
              </a:solidFill>
              <a:latin typeface="Glacial Indifference"/>
            </a:endParaRPr>
          </a:p>
        </p:txBody>
      </p:sp>
      <p:sp>
        <p:nvSpPr>
          <p:cNvPr id="21" name="TextBox 3">
            <a:extLst>
              <a:ext uri="{FF2B5EF4-FFF2-40B4-BE49-F238E27FC236}">
                <a16:creationId xmlns:a16="http://schemas.microsoft.com/office/drawing/2014/main" id="{6034DF7D-3A0C-4CEE-B9F4-FC85AFAD3163}"/>
              </a:ext>
            </a:extLst>
          </p:cNvPr>
          <p:cNvSpPr txBox="1"/>
          <p:nvPr/>
        </p:nvSpPr>
        <p:spPr>
          <a:xfrm>
            <a:off x="1371599" y="6968387"/>
            <a:ext cx="7117851" cy="1275990"/>
          </a:xfrm>
          <a:prstGeom prst="rect">
            <a:avLst/>
          </a:prstGeom>
        </p:spPr>
        <p:txBody>
          <a:bodyPr lIns="0" tIns="0" rIns="0" bIns="0" rtlCol="0" anchor="t">
            <a:spAutoFit/>
          </a:bodyPr>
          <a:lstStyle/>
          <a:p>
            <a:pPr>
              <a:lnSpc>
                <a:spcPts val="3359"/>
              </a:lnSpc>
            </a:pPr>
            <a:r>
              <a:rPr lang="en-US" sz="2400" spc="120" dirty="0">
                <a:solidFill>
                  <a:srgbClr val="456A2C"/>
                </a:solidFill>
                <a:latin typeface="Glacial Indifference"/>
              </a:rPr>
              <a:t>Since calculation method is informative, national fire protection design provisions shall be followed</a:t>
            </a:r>
          </a:p>
        </p:txBody>
      </p:sp>
      <p:sp>
        <p:nvSpPr>
          <p:cNvPr id="24" name="TextBox 9">
            <a:extLst>
              <a:ext uri="{FF2B5EF4-FFF2-40B4-BE49-F238E27FC236}">
                <a16:creationId xmlns:a16="http://schemas.microsoft.com/office/drawing/2014/main" id="{CF9E0BF7-4089-42A9-A626-A2231C10C2A2}"/>
              </a:ext>
            </a:extLst>
          </p:cNvPr>
          <p:cNvSpPr txBox="1"/>
          <p:nvPr/>
        </p:nvSpPr>
        <p:spPr>
          <a:xfrm>
            <a:off x="9387997"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6: Fire safety and protection solutions </a:t>
            </a:r>
            <a:endParaRPr lang="en-US" sz="1600" spc="80" dirty="0">
              <a:solidFill>
                <a:srgbClr val="52584D"/>
              </a:solidFill>
              <a:latin typeface="Glacial Indifferenc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3"/>
          <p:cNvGrpSpPr/>
          <p:nvPr/>
        </p:nvGrpSpPr>
        <p:grpSpPr>
          <a:xfrm>
            <a:off x="1028700" y="-313967"/>
            <a:ext cx="8385423" cy="4085867"/>
            <a:chOff x="0" y="0"/>
            <a:chExt cx="11180564" cy="6078940"/>
          </a:xfrm>
        </p:grpSpPr>
        <p:sp>
          <p:nvSpPr>
            <p:cNvPr id="4" name="AutoShape 4"/>
            <p:cNvSpPr/>
            <p:nvPr/>
          </p:nvSpPr>
          <p:spPr>
            <a:xfrm>
              <a:off x="0" y="0"/>
              <a:ext cx="11180564" cy="6078940"/>
            </a:xfrm>
            <a:prstGeom prst="rect">
              <a:avLst/>
            </a:prstGeom>
            <a:solidFill>
              <a:srgbClr val="456A2C"/>
            </a:solidFill>
          </p:spPr>
        </p:sp>
        <p:sp>
          <p:nvSpPr>
            <p:cNvPr id="5" name="TextBox 5"/>
            <p:cNvSpPr txBox="1"/>
            <p:nvPr/>
          </p:nvSpPr>
          <p:spPr>
            <a:xfrm>
              <a:off x="982007" y="1694973"/>
              <a:ext cx="9216551" cy="1347471"/>
            </a:xfrm>
            <a:prstGeom prst="rect">
              <a:avLst/>
            </a:prstGeom>
          </p:spPr>
          <p:txBody>
            <a:bodyPr lIns="0" tIns="0" rIns="0" bIns="0" rtlCol="0" anchor="t">
              <a:spAutoFit/>
            </a:bodyPr>
            <a:lstStyle/>
            <a:p>
              <a:pPr algn="l">
                <a:lnSpc>
                  <a:spcPts val="8370"/>
                </a:lnSpc>
              </a:pPr>
              <a:r>
                <a:rPr lang="en-US" sz="6200" spc="310">
                  <a:solidFill>
                    <a:srgbClr val="FEFFF8"/>
                  </a:solidFill>
                  <a:latin typeface="League Spartan"/>
                </a:rPr>
                <a:t>References</a:t>
              </a:r>
            </a:p>
          </p:txBody>
        </p:sp>
        <p:sp>
          <p:nvSpPr>
            <p:cNvPr id="6" name="TextBox 6"/>
            <p:cNvSpPr txBox="1"/>
            <p:nvPr/>
          </p:nvSpPr>
          <p:spPr>
            <a:xfrm>
              <a:off x="982007" y="3543283"/>
              <a:ext cx="9215776" cy="1601047"/>
            </a:xfrm>
            <a:prstGeom prst="rect">
              <a:avLst/>
            </a:prstGeom>
          </p:spPr>
          <p:txBody>
            <a:bodyPr lIns="0" tIns="0" rIns="0" bIns="0" rtlCol="0" anchor="t">
              <a:spAutoFit/>
            </a:bodyPr>
            <a:lstStyle/>
            <a:p>
              <a:pPr algn="l">
                <a:lnSpc>
                  <a:spcPts val="4810"/>
                </a:lnSpc>
              </a:pPr>
              <a:r>
                <a:rPr lang="en-US" sz="3700" spc="185" dirty="0">
                  <a:solidFill>
                    <a:srgbClr val="FEFFF8"/>
                  </a:solidFill>
                  <a:latin typeface="League Spartan"/>
                </a:rPr>
                <a:t>JOURNALS AND PUBLICATIONS</a:t>
              </a:r>
            </a:p>
          </p:txBody>
        </p:sp>
      </p:grpSp>
      <p:grpSp>
        <p:nvGrpSpPr>
          <p:cNvPr id="7" name="Group 7"/>
          <p:cNvGrpSpPr/>
          <p:nvPr/>
        </p:nvGrpSpPr>
        <p:grpSpPr>
          <a:xfrm>
            <a:off x="2148840" y="4083148"/>
            <a:ext cx="7296628" cy="5387450"/>
            <a:chOff x="-238369" y="877291"/>
            <a:chExt cx="9728838" cy="8190074"/>
          </a:xfrm>
        </p:grpSpPr>
        <p:sp>
          <p:nvSpPr>
            <p:cNvPr id="8" name="TextBox 8"/>
            <p:cNvSpPr txBox="1"/>
            <p:nvPr/>
          </p:nvSpPr>
          <p:spPr>
            <a:xfrm>
              <a:off x="-238369" y="877291"/>
              <a:ext cx="9490469" cy="5842967"/>
            </a:xfrm>
            <a:prstGeom prst="rect">
              <a:avLst/>
            </a:prstGeom>
          </p:spPr>
          <p:txBody>
            <a:bodyPr lIns="0" tIns="0" rIns="0" bIns="0" rtlCol="0" anchor="t">
              <a:spAutoFit/>
            </a:bodyPr>
            <a:lstStyle/>
            <a:p>
              <a:pPr marL="342900" lvl="0" indent="-342900" algn="just">
                <a:lnSpc>
                  <a:spcPct val="150000"/>
                </a:lnSpc>
                <a:buFont typeface="+mj-lt"/>
                <a:buAutoNum type="arabicPeriod"/>
              </a:pPr>
              <a:r>
                <a:rPr lang="es-ES" sz="1600" dirty="0">
                  <a:effectLst/>
                  <a:latin typeface="Verdana" panose="020B0604030504040204" pitchFamily="34" charset="0"/>
                  <a:ea typeface="Calibri" panose="020F0502020204030204" pitchFamily="34" charset="0"/>
                  <a:cs typeface="Angsana New" panose="02020603050405020304" pitchFamily="18" charset="-34"/>
                </a:rPr>
                <a:t>Babrauskas V., Ignition Handbook: Principles and applications to fire safety engineering, fire investigation, risk management and forensic science. - Issaquah, WA : Fire Science Publishers, 2003. - 1116 p.</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a:p>
              <a:pPr marL="342900" lvl="0" indent="-342900" algn="just">
                <a:lnSpc>
                  <a:spcPct val="150000"/>
                </a:lnSpc>
                <a:buFont typeface="+mj-lt"/>
                <a:buAutoNum type="arabicPeriod"/>
              </a:pPr>
              <a:r>
                <a:rPr lang="es-ES" sz="1600" dirty="0">
                  <a:effectLst/>
                  <a:latin typeface="Verdana" panose="020B0604030504040204" pitchFamily="34" charset="0"/>
                  <a:ea typeface="Calibri" panose="020F0502020204030204" pitchFamily="34" charset="0"/>
                  <a:cs typeface="Angsana New" panose="02020603050405020304" pitchFamily="18" charset="-34"/>
                </a:rPr>
                <a:t>Purkiss J.A., Fire Safety Engineering : Design of Structures, 2nd Edition. - New Delhi, India: Elsevier, 2007. – 389 p.</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a:p>
              <a:pPr marL="342900" lvl="0" indent="-342900" algn="just">
                <a:lnSpc>
                  <a:spcPct val="150000"/>
                </a:lnSpc>
                <a:buFont typeface="+mj-lt"/>
                <a:buAutoNum type="arabicPeriod"/>
              </a:pPr>
              <a:r>
                <a:rPr lang="el-GR" sz="1600" dirty="0">
                  <a:effectLst/>
                  <a:latin typeface="Verdana" panose="020B0604030504040204" pitchFamily="34" charset="0"/>
                  <a:ea typeface="Calibri" panose="020F0502020204030204" pitchFamily="34" charset="0"/>
                  <a:cs typeface="Angsana New" panose="02020603050405020304" pitchFamily="18" charset="-34"/>
                </a:rPr>
                <a:t>Fontana M., Kohler J., Fischer K., De Sanctis G.. Fire Load Density / SFPE Handbook of Fire Protection Engineering 5th Edition – New York : Springer, 2016 – p. 1131-1142.</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a:p>
              <a:pPr marL="342900" lvl="0" indent="-342900" algn="just">
                <a:lnSpc>
                  <a:spcPct val="150000"/>
                </a:lnSpc>
                <a:buFont typeface="+mj-lt"/>
                <a:buAutoNum type="arabicPeriod"/>
              </a:pPr>
              <a:r>
                <a:rPr lang="el-GR" sz="1600" dirty="0">
                  <a:effectLst/>
                  <a:latin typeface="Verdana" panose="020B0604030504040204" pitchFamily="34" charset="0"/>
                  <a:ea typeface="Calibri" panose="020F0502020204030204" pitchFamily="34" charset="0"/>
                  <a:cs typeface="Angsana New" panose="02020603050405020304" pitchFamily="18" charset="-34"/>
                </a:rPr>
                <a:t>Boverket</a:t>
              </a:r>
              <a:r>
                <a:rPr lang="es-ES" sz="1600" dirty="0">
                  <a:effectLst/>
                  <a:latin typeface="Verdana" panose="020B0604030504040204" pitchFamily="34" charset="0"/>
                  <a:ea typeface="Calibri" panose="020F0502020204030204" pitchFamily="34" charset="0"/>
                  <a:cs typeface="Angsana New" panose="02020603050405020304" pitchFamily="18" charset="-34"/>
                </a:rPr>
                <a:t> Handbok, Brandbelastning, 2008. Available: </a:t>
              </a:r>
              <a:r>
                <a:rPr lang="es-ES" sz="1600" u="sng" dirty="0">
                  <a:solidFill>
                    <a:srgbClr val="0563C1"/>
                  </a:solidFill>
                  <a:effectLst/>
                  <a:latin typeface="Verdana" panose="020B0604030504040204" pitchFamily="34" charset="0"/>
                  <a:ea typeface="Calibri" panose="020F0502020204030204" pitchFamily="34" charset="0"/>
                  <a:cs typeface="Angsana New" panose="02020603050405020304" pitchFamily="18" charset="-34"/>
                  <a:hlinkClick r:id="rId2"/>
                </a:rPr>
                <a:t>https://www.boverket.se/globalassets/publikationer/dokument/2008/brandbelastning_3.pdf</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12" name="TextBox 12"/>
            <p:cNvSpPr txBox="1"/>
            <p:nvPr/>
          </p:nvSpPr>
          <p:spPr>
            <a:xfrm>
              <a:off x="0" y="8486009"/>
              <a:ext cx="9490469" cy="581356"/>
            </a:xfrm>
            <a:prstGeom prst="rect">
              <a:avLst/>
            </a:prstGeom>
          </p:spPr>
          <p:txBody>
            <a:bodyPr lIns="0" tIns="0" rIns="0" bIns="0" rtlCol="0" anchor="t">
              <a:spAutoFit/>
            </a:bodyPr>
            <a:lstStyle/>
            <a:p>
              <a:pPr>
                <a:lnSpc>
                  <a:spcPts val="3359"/>
                </a:lnSpc>
              </a:pPr>
              <a:endParaRPr lang="en-US" sz="2400" spc="120" dirty="0">
                <a:solidFill>
                  <a:srgbClr val="456A2C"/>
                </a:solidFill>
                <a:latin typeface="Glacial Indifference"/>
              </a:endParaRPr>
            </a:p>
          </p:txBody>
        </p:sp>
      </p:grpSp>
      <p:grpSp>
        <p:nvGrpSpPr>
          <p:cNvPr id="14" name="Group 14"/>
          <p:cNvGrpSpPr/>
          <p:nvPr/>
        </p:nvGrpSpPr>
        <p:grpSpPr>
          <a:xfrm>
            <a:off x="1028700" y="9462135"/>
            <a:ext cx="16230600" cy="594621"/>
            <a:chOff x="0" y="0"/>
            <a:chExt cx="21640800" cy="792828"/>
          </a:xfrm>
        </p:grpSpPr>
        <p:sp>
          <p:nvSpPr>
            <p:cNvPr id="15" name="TextBox 15"/>
            <p:cNvSpPr txBox="1"/>
            <p:nvPr/>
          </p:nvSpPr>
          <p:spPr>
            <a:xfrm>
              <a:off x="11497147" y="428625"/>
              <a:ext cx="10143653" cy="364203"/>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6: Fire safety and protection solutions </a:t>
              </a:r>
              <a:endParaRPr lang="en-US" sz="1600" spc="80" dirty="0">
                <a:solidFill>
                  <a:srgbClr val="52584D"/>
                </a:solidFill>
                <a:latin typeface="Glacial Indifference"/>
              </a:endParaRPr>
            </a:p>
          </p:txBody>
        </p:sp>
        <p:sp>
          <p:nvSpPr>
            <p:cNvPr id="16" name="AutoShape 16"/>
            <p:cNvSpPr/>
            <p:nvPr/>
          </p:nvSpPr>
          <p:spPr>
            <a:xfrm>
              <a:off x="0" y="0"/>
              <a:ext cx="21640800" cy="50800"/>
            </a:xfrm>
            <a:prstGeom prst="rect">
              <a:avLst/>
            </a:prstGeom>
            <a:solidFill>
              <a:srgbClr val="52584D"/>
            </a:solidFill>
            <a:ln>
              <a:solidFill>
                <a:srgbClr val="52584D"/>
              </a:solidFill>
            </a:ln>
          </p:spPr>
        </p:sp>
      </p:grpSp>
      <p:sp>
        <p:nvSpPr>
          <p:cNvPr id="20" name="Θέση αριθμού διαφάνειας 12">
            <a:extLst>
              <a:ext uri="{FF2B5EF4-FFF2-40B4-BE49-F238E27FC236}">
                <a16:creationId xmlns:a16="http://schemas.microsoft.com/office/drawing/2014/main" id="{6C18FE1D-2033-417B-8412-E2501E5D108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15</a:t>
            </a:fld>
            <a:endParaRPr lang="en-US" sz="2400" spc="120" dirty="0">
              <a:solidFill>
                <a:srgbClr val="D9D9D9"/>
              </a:solidFill>
              <a:latin typeface="Glacial Indifference"/>
            </a:endParaRPr>
          </a:p>
        </p:txBody>
      </p:sp>
      <p:grpSp>
        <p:nvGrpSpPr>
          <p:cNvPr id="13" name="Group 7">
            <a:extLst>
              <a:ext uri="{FF2B5EF4-FFF2-40B4-BE49-F238E27FC236}">
                <a16:creationId xmlns:a16="http://schemas.microsoft.com/office/drawing/2014/main" id="{AA1A5455-F34E-4D8D-BC85-D8ABB87D0974}"/>
              </a:ext>
            </a:extLst>
          </p:cNvPr>
          <p:cNvGrpSpPr/>
          <p:nvPr/>
        </p:nvGrpSpPr>
        <p:grpSpPr>
          <a:xfrm>
            <a:off x="9897210" y="856235"/>
            <a:ext cx="7147159" cy="7706212"/>
            <a:chOff x="0" y="2365459"/>
            <a:chExt cx="9529546" cy="10274950"/>
          </a:xfrm>
        </p:grpSpPr>
        <p:sp>
          <p:nvSpPr>
            <p:cNvPr id="17" name="TextBox 8">
              <a:extLst>
                <a:ext uri="{FF2B5EF4-FFF2-40B4-BE49-F238E27FC236}">
                  <a16:creationId xmlns:a16="http://schemas.microsoft.com/office/drawing/2014/main" id="{CC6ACA96-EC55-43A0-83EF-AF66BFD7FA7F}"/>
                </a:ext>
              </a:extLst>
            </p:cNvPr>
            <p:cNvSpPr txBox="1"/>
            <p:nvPr/>
          </p:nvSpPr>
          <p:spPr>
            <a:xfrm>
              <a:off x="39077" y="2365459"/>
              <a:ext cx="9490469" cy="10274950"/>
            </a:xfrm>
            <a:prstGeom prst="rect">
              <a:avLst/>
            </a:prstGeom>
          </p:spPr>
          <p:txBody>
            <a:bodyPr lIns="0" tIns="0" rIns="0" bIns="0" rtlCol="0" anchor="t">
              <a:spAutoFit/>
            </a:bodyPr>
            <a:lstStyle/>
            <a:p>
              <a:pPr marL="342900" lvl="0" indent="-342900" algn="just">
                <a:lnSpc>
                  <a:spcPct val="150000"/>
                </a:lnSpc>
                <a:buFont typeface="+mj-lt"/>
                <a:buAutoNum type="arabicPeriod" startAt="5"/>
              </a:pPr>
              <a:r>
                <a:rPr lang="el-GR" sz="1600" dirty="0">
                  <a:effectLst/>
                  <a:latin typeface="Verdana" panose="020B0604030504040204" pitchFamily="34" charset="0"/>
                  <a:ea typeface="Calibri" panose="020F0502020204030204" pitchFamily="34" charset="0"/>
                  <a:cs typeface="Angsana New" panose="02020603050405020304" pitchFamily="18" charset="-34"/>
                </a:rPr>
                <a:t>Noteikumi</a:t>
              </a:r>
              <a:r>
                <a:rPr lang="es-ES" sz="1600" dirty="0">
                  <a:effectLst/>
                  <a:latin typeface="Verdana" panose="020B0604030504040204" pitchFamily="34" charset="0"/>
                  <a:ea typeface="Calibri" panose="020F0502020204030204" pitchFamily="34" charset="0"/>
                  <a:cs typeface="Angsana New" panose="02020603050405020304" pitchFamily="18" charset="-34"/>
                </a:rPr>
                <a:t> par Latvijas būvnormatīvu LBN 201-15 "Būvju ugunsdrošība" MK 2015.gada 30. jūnija noteikumi Nr.333. - </a:t>
              </a:r>
              <a:r>
                <a:rPr lang="es-ES" sz="1600" u="sng" dirty="0">
                  <a:solidFill>
                    <a:srgbClr val="0563C1"/>
                  </a:solidFill>
                  <a:effectLst/>
                  <a:latin typeface="Verdana" panose="020B0604030504040204" pitchFamily="34" charset="0"/>
                  <a:ea typeface="Calibri" panose="020F0502020204030204" pitchFamily="34" charset="0"/>
                  <a:cs typeface="Angsana New" panose="02020603050405020304" pitchFamily="18" charset="-34"/>
                  <a:hlinkClick r:id="rId3"/>
                </a:rPr>
                <a:t>https://likumi.lv/ta/id/275006-noteikumi-par-latvijas-buvnormativu-lbn-201-15-buvju-ugunsdrosiba</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a:p>
              <a:pPr marL="342900" lvl="0" indent="-342900" algn="just">
                <a:lnSpc>
                  <a:spcPct val="150000"/>
                </a:lnSpc>
                <a:buFont typeface="+mj-lt"/>
                <a:buAutoNum type="arabicPeriod" startAt="5"/>
              </a:pPr>
              <a:r>
                <a:rPr lang="el-GR" sz="1600" dirty="0">
                  <a:effectLst/>
                  <a:latin typeface="Verdana" panose="020B0604030504040204" pitchFamily="34" charset="0"/>
                  <a:ea typeface="Calibri" panose="020F0502020204030204" pitchFamily="34" charset="0"/>
                  <a:cs typeface="Angsana New" panose="02020603050405020304" pitchFamily="18" charset="-34"/>
                </a:rPr>
                <a:t>INSTA</a:t>
              </a:r>
              <a:r>
                <a:rPr lang="es-ES" sz="1600" dirty="0">
                  <a:effectLst/>
                  <a:latin typeface="Verdana" panose="020B0604030504040204" pitchFamily="34" charset="0"/>
                  <a:ea typeface="Calibri" panose="020F0502020204030204" pitchFamily="34" charset="0"/>
                  <a:cs typeface="Angsana New" panose="02020603050405020304" pitchFamily="18" charset="-34"/>
                </a:rPr>
                <a:t> TS 950, Fire Safety Engineering - Comparative method to verify fire safety design in buildings. February 24, 2015</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a:p>
              <a:pPr marL="342900" lvl="0" indent="-342900" algn="just">
                <a:lnSpc>
                  <a:spcPct val="150000"/>
                </a:lnSpc>
                <a:buFont typeface="+mj-lt"/>
                <a:buAutoNum type="arabicPeriod" startAt="5"/>
              </a:pPr>
              <a:r>
                <a:rPr lang="es-ES" sz="1600" dirty="0">
                  <a:effectLst/>
                  <a:latin typeface="Verdana" panose="020B0604030504040204" pitchFamily="34" charset="0"/>
                  <a:ea typeface="Calibri" panose="020F0502020204030204" pitchFamily="34" charset="0"/>
                  <a:cs typeface="Angsana New" panose="02020603050405020304" pitchFamily="18" charset="-34"/>
                </a:rPr>
                <a:t>EAD 130005-</a:t>
              </a:r>
              <a:r>
                <a:rPr lang="el-GR" sz="1600" dirty="0">
                  <a:effectLst/>
                  <a:latin typeface="Verdana" panose="020B0604030504040204" pitchFamily="34" charset="0"/>
                  <a:ea typeface="Calibri" panose="020F0502020204030204" pitchFamily="34" charset="0"/>
                  <a:cs typeface="Angsana New" panose="02020603050405020304" pitchFamily="18" charset="-34"/>
                </a:rPr>
                <a:t>00</a:t>
              </a:r>
              <a:r>
                <a:rPr lang="es-ES" sz="1600" dirty="0">
                  <a:effectLst/>
                  <a:latin typeface="Verdana" panose="020B0604030504040204" pitchFamily="34" charset="0"/>
                  <a:ea typeface="Calibri" panose="020F0502020204030204" pitchFamily="34" charset="0"/>
                  <a:cs typeface="Angsana New" panose="02020603050405020304" pitchFamily="18" charset="-34"/>
                </a:rPr>
                <a:t>-0304 “Solid wood slab element for use as structural element in buildings”; 2015-07</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a:p>
              <a:pPr marL="342900" lvl="0" indent="-342900" algn="just">
                <a:lnSpc>
                  <a:spcPct val="150000"/>
                </a:lnSpc>
                <a:buFont typeface="+mj-lt"/>
                <a:buAutoNum type="arabicPeriod" startAt="5"/>
              </a:pPr>
              <a:r>
                <a:rPr lang="es-ES" sz="1600" dirty="0">
                  <a:effectLst/>
                  <a:latin typeface="Verdana" panose="020B0604030504040204" pitchFamily="34" charset="0"/>
                  <a:ea typeface="Calibri" panose="020F0502020204030204" pitchFamily="34" charset="0"/>
                  <a:cs typeface="Angsana New" panose="02020603050405020304" pitchFamily="18" charset="-34"/>
                </a:rPr>
                <a:t>EN 1991-1-2:2002 Eurocode 1: Actions on structures - Part 1-2: General actions - Actions on structures exposed to fire</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a:p>
              <a:pPr marL="342900" lvl="0" indent="-342900" algn="just">
                <a:lnSpc>
                  <a:spcPct val="150000"/>
                </a:lnSpc>
                <a:buFont typeface="+mj-lt"/>
                <a:buAutoNum type="arabicPeriod" startAt="5"/>
              </a:pPr>
              <a:r>
                <a:rPr lang="es-ES" sz="1600" dirty="0">
                  <a:effectLst/>
                  <a:latin typeface="Verdana" panose="020B0604030504040204" pitchFamily="34" charset="0"/>
                  <a:ea typeface="Calibri" panose="020F0502020204030204" pitchFamily="34" charset="0"/>
                  <a:cs typeface="Angsana New" panose="02020603050405020304" pitchFamily="18" charset="-34"/>
                </a:rPr>
                <a:t>EN 1995-1-2: Eurocode 5: Design of timber structures - Part 1-2: General - Structural fire design</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a:p>
              <a:pPr marL="342900" lvl="0" indent="-342900" algn="just">
                <a:lnSpc>
                  <a:spcPct val="150000"/>
                </a:lnSpc>
                <a:buFont typeface="+mj-lt"/>
                <a:buAutoNum type="arabicPeriod" startAt="5"/>
              </a:pPr>
              <a:r>
                <a:rPr lang="es-ES" sz="1600" dirty="0">
                  <a:effectLst/>
                  <a:latin typeface="Verdana" panose="020B0604030504040204" pitchFamily="34" charset="0"/>
                  <a:ea typeface="Calibri" panose="020F0502020204030204" pitchFamily="34" charset="0"/>
                  <a:cs typeface="Angsana New" panose="02020603050405020304" pitchFamily="18" charset="-34"/>
                </a:rPr>
                <a:t>EN 13501-1:2018 Fire classification of construction products and building elements - Part 1: Classification using data from reaction to fire tests</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a:p>
              <a:pPr marL="342900" lvl="0" indent="-342900" algn="just">
                <a:lnSpc>
                  <a:spcPct val="150000"/>
                </a:lnSpc>
                <a:buFont typeface="+mj-lt"/>
                <a:buAutoNum type="arabicPeriod" startAt="5"/>
              </a:pPr>
              <a:r>
                <a:rPr lang="es-ES" sz="1600" dirty="0">
                  <a:effectLst/>
                  <a:latin typeface="Verdana" panose="020B0604030504040204" pitchFamily="34" charset="0"/>
                  <a:ea typeface="Calibri" panose="020F0502020204030204" pitchFamily="34" charset="0"/>
                  <a:cs typeface="Angsana New" panose="02020603050405020304" pitchFamily="18" charset="-34"/>
                </a:rPr>
                <a:t>EN 13501-2:2016 Fire classification of construction products and building elements - Part 2: Classification using data from fire resistance tests, excluding ventilation services</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a:p>
              <a:pPr marL="342900" lvl="0" indent="-342900" algn="just">
                <a:lnSpc>
                  <a:spcPct val="150000"/>
                </a:lnSpc>
                <a:spcAft>
                  <a:spcPts val="800"/>
                </a:spcAft>
                <a:buFont typeface="+mj-lt"/>
                <a:buAutoNum type="arabicPeriod" startAt="5"/>
              </a:pPr>
              <a:r>
                <a:rPr lang="es-ES" sz="1600" dirty="0">
                  <a:effectLst/>
                  <a:latin typeface="Verdana" panose="020B0604030504040204" pitchFamily="34" charset="0"/>
                  <a:ea typeface="Calibri" panose="020F0502020204030204" pitchFamily="34" charset="0"/>
                  <a:cs typeface="Angsana New" panose="02020603050405020304" pitchFamily="18" charset="-34"/>
                </a:rPr>
                <a:t>SP Technical Research Institute of Sweden – SP Report 2010:19. Fire safety in timber buildings. Technical guideline for Europe. ISBN 978-91-86319-60-1 – 211 p.</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18" name="TextBox 12">
              <a:extLst>
                <a:ext uri="{FF2B5EF4-FFF2-40B4-BE49-F238E27FC236}">
                  <a16:creationId xmlns:a16="http://schemas.microsoft.com/office/drawing/2014/main" id="{AAF8D2EA-FCAF-4441-9266-8E3F4940589F}"/>
                </a:ext>
              </a:extLst>
            </p:cNvPr>
            <p:cNvSpPr txBox="1"/>
            <p:nvPr/>
          </p:nvSpPr>
          <p:spPr>
            <a:xfrm>
              <a:off x="0" y="8486009"/>
              <a:ext cx="9490469" cy="581356"/>
            </a:xfrm>
            <a:prstGeom prst="rect">
              <a:avLst/>
            </a:prstGeom>
          </p:spPr>
          <p:txBody>
            <a:bodyPr lIns="0" tIns="0" rIns="0" bIns="0" rtlCol="0" anchor="t">
              <a:spAutoFit/>
            </a:bodyPr>
            <a:lstStyle/>
            <a:p>
              <a:pPr>
                <a:lnSpc>
                  <a:spcPts val="3359"/>
                </a:lnSpc>
              </a:pPr>
              <a:endParaRPr lang="en-US" sz="2400" spc="120" dirty="0">
                <a:solidFill>
                  <a:srgbClr val="456A2C"/>
                </a:solidFill>
                <a:latin typeface="Glacial Indifference"/>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051" y="0"/>
            <a:ext cx="8385423" cy="8119650"/>
            <a:chOff x="-865" y="418623"/>
            <a:chExt cx="11180564" cy="10826199"/>
          </a:xfrm>
          <a:solidFill>
            <a:schemeClr val="bg1">
              <a:lumMod val="95000"/>
            </a:schemeClr>
          </a:solidFill>
        </p:grpSpPr>
        <p:sp>
          <p:nvSpPr>
            <p:cNvPr id="4" name="AutoShape 4"/>
            <p:cNvSpPr/>
            <p:nvPr/>
          </p:nvSpPr>
          <p:spPr>
            <a:xfrm>
              <a:off x="-865" y="418623"/>
              <a:ext cx="11180564" cy="10826199"/>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a:solidFill>
                    <a:srgbClr val="456A2C"/>
                  </a:solidFill>
                  <a:latin typeface="League Spartan"/>
                </a:rPr>
                <a:t>Presentation Overview </a:t>
              </a:r>
            </a:p>
          </p:txBody>
        </p:sp>
        <p:sp>
          <p:nvSpPr>
            <p:cNvPr id="6" name="TextBox 6"/>
            <p:cNvSpPr txBox="1"/>
            <p:nvPr/>
          </p:nvSpPr>
          <p:spPr>
            <a:xfrm>
              <a:off x="982007" y="6349432"/>
              <a:ext cx="9214823" cy="4608098"/>
            </a:xfrm>
            <a:prstGeom prst="rect">
              <a:avLst/>
            </a:prstGeom>
            <a:grpFill/>
          </p:spPr>
          <p:txBody>
            <a:bodyPr lIns="0" tIns="0" rIns="0" bIns="0" rtlCol="0" anchor="t">
              <a:spAutoFit/>
            </a:bodyPr>
            <a:lstStyle/>
            <a:p>
              <a:pPr marL="342900" indent="-342900">
                <a:lnSpc>
                  <a:spcPts val="3359"/>
                </a:lnSpc>
                <a:buFontTx/>
                <a:buChar char="-"/>
              </a:pPr>
              <a:r>
                <a:rPr lang="en-GB" sz="2400" spc="120" dirty="0">
                  <a:solidFill>
                    <a:srgbClr val="456A2C"/>
                  </a:solidFill>
                  <a:latin typeface="Glacial Indifference"/>
                </a:rPr>
                <a:t>Terms and definitions</a:t>
              </a:r>
            </a:p>
            <a:p>
              <a:pPr marL="342900" indent="-342900" algn="l">
                <a:lnSpc>
                  <a:spcPts val="3359"/>
                </a:lnSpc>
                <a:buFontTx/>
                <a:buChar char="-"/>
              </a:pPr>
              <a:r>
                <a:rPr lang="en-GB" sz="2400" spc="120" dirty="0">
                  <a:solidFill>
                    <a:srgbClr val="456A2C"/>
                  </a:solidFill>
                  <a:latin typeface="Glacial Indifference"/>
                </a:rPr>
                <a:t>Nominal temperature-time curves</a:t>
              </a:r>
            </a:p>
            <a:p>
              <a:pPr marL="342900" indent="-342900" algn="l">
                <a:lnSpc>
                  <a:spcPts val="3359"/>
                </a:lnSpc>
                <a:buFontTx/>
                <a:buChar char="-"/>
              </a:pPr>
              <a:r>
                <a:rPr lang="en-GB" sz="2400" spc="120" dirty="0">
                  <a:solidFill>
                    <a:srgbClr val="456A2C"/>
                  </a:solidFill>
                  <a:latin typeface="Glacial Indifference"/>
                </a:rPr>
                <a:t>Fire load density</a:t>
              </a:r>
            </a:p>
            <a:p>
              <a:pPr marL="342900" indent="-342900" algn="l">
                <a:lnSpc>
                  <a:spcPts val="3359"/>
                </a:lnSpc>
                <a:buFontTx/>
                <a:buChar char="-"/>
              </a:pPr>
              <a:r>
                <a:rPr lang="en-GB" sz="2400" spc="120" dirty="0">
                  <a:solidFill>
                    <a:srgbClr val="456A2C"/>
                  </a:solidFill>
                  <a:latin typeface="Glacial Indifference"/>
                </a:rPr>
                <a:t>Reaction to fire classification</a:t>
              </a:r>
            </a:p>
            <a:p>
              <a:pPr marL="342900" indent="-342900" algn="l">
                <a:lnSpc>
                  <a:spcPts val="3359"/>
                </a:lnSpc>
                <a:buFontTx/>
                <a:buChar char="-"/>
              </a:pPr>
              <a:r>
                <a:rPr lang="en-GB" sz="2400" spc="120" dirty="0">
                  <a:solidFill>
                    <a:srgbClr val="456A2C"/>
                  </a:solidFill>
                  <a:latin typeface="Glacial Indifference"/>
                </a:rPr>
                <a:t>Limitations of calculation method</a:t>
              </a:r>
            </a:p>
            <a:p>
              <a:pPr algn="l">
                <a:lnSpc>
                  <a:spcPts val="3359"/>
                </a:lnSpc>
              </a:pPr>
              <a:r>
                <a:rPr lang="en-GB" sz="2400" spc="120" dirty="0">
                  <a:solidFill>
                    <a:srgbClr val="456A2C"/>
                  </a:solidFill>
                  <a:latin typeface="Glacial Indifference"/>
                </a:rPr>
                <a:t>-  Fire resistance prediction method using calculations</a:t>
              </a:r>
            </a:p>
            <a:p>
              <a:pPr algn="l">
                <a:lnSpc>
                  <a:spcPts val="3359"/>
                </a:lnSpc>
              </a:pPr>
              <a:r>
                <a:rPr lang="en-GB" sz="2400" spc="120" dirty="0">
                  <a:solidFill>
                    <a:srgbClr val="456A2C"/>
                  </a:solidFill>
                  <a:latin typeface="Glacial Indifference"/>
                </a:rPr>
                <a:t>-  Fire resistance classification</a:t>
              </a: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TOPICS</a:t>
              </a:r>
              <a:r>
                <a:rPr lang="lv-LV" sz="3700" spc="185" dirty="0">
                  <a:solidFill>
                    <a:srgbClr val="456A2C"/>
                  </a:solidFill>
                  <a:latin typeface="League Spartan"/>
                </a:rPr>
                <a:t> TO BE</a:t>
              </a:r>
              <a:r>
                <a:rPr lang="en-US" sz="3700" spc="185" dirty="0">
                  <a:solidFill>
                    <a:srgbClr val="456A2C"/>
                  </a:solidFill>
                  <a:latin typeface="League Spartan"/>
                </a:rPr>
                <a:t> DISCUSSED</a:t>
              </a:r>
            </a:p>
          </p:txBody>
        </p:sp>
      </p:grpSp>
      <p:grpSp>
        <p:nvGrpSpPr>
          <p:cNvPr id="8" name="Group 8"/>
          <p:cNvGrpSpPr/>
          <p:nvPr/>
        </p:nvGrpSpPr>
        <p:grpSpPr>
          <a:xfrm>
            <a:off x="2057400" y="9462135"/>
            <a:ext cx="15621000" cy="584361"/>
            <a:chOff x="0" y="0"/>
            <a:chExt cx="21640800" cy="779148"/>
          </a:xfrm>
        </p:grpSpPr>
        <p:sp>
          <p:nvSpPr>
            <p:cNvPr id="9" name="TextBox 9"/>
            <p:cNvSpPr txBox="1"/>
            <p:nvPr/>
          </p:nvSpPr>
          <p:spPr>
            <a:xfrm>
              <a:off x="11497147" y="428625"/>
              <a:ext cx="10143653" cy="350523"/>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a:t>
              </a:r>
              <a:r>
                <a:rPr lang="lv-LV" sz="1600" spc="80" dirty="0" smtClean="0">
                  <a:solidFill>
                    <a:srgbClr val="52584D"/>
                  </a:solidFill>
                  <a:latin typeface="Glacial Indifference"/>
                </a:rPr>
                <a:t>6: </a:t>
              </a:r>
              <a:r>
                <a:rPr lang="en-US" sz="1600" spc="80" dirty="0" smtClean="0">
                  <a:solidFill>
                    <a:srgbClr val="52584D"/>
                  </a:solidFill>
                  <a:latin typeface="Glacial Indifference"/>
                </a:rPr>
                <a:t>Fire </a:t>
              </a:r>
              <a:r>
                <a:rPr lang="en-US" sz="1600" spc="80" dirty="0">
                  <a:solidFill>
                    <a:srgbClr val="52584D"/>
                  </a:solidFill>
                  <a:latin typeface="Glacial Indifference"/>
                </a:rPr>
                <a:t>safety and protection </a:t>
              </a:r>
              <a:r>
                <a:rPr lang="en-US" sz="1600" spc="80" dirty="0" smtClean="0">
                  <a:solidFill>
                    <a:srgbClr val="52584D"/>
                  </a:solidFill>
                  <a:latin typeface="Glacial Indifference"/>
                </a:rPr>
                <a:t>solutions</a:t>
              </a:r>
              <a:r>
                <a:rPr lang="lv-LV" sz="1600" spc="80" dirty="0" smtClean="0">
                  <a:solidFill>
                    <a:srgbClr val="52584D"/>
                  </a:solidFill>
                  <a:latin typeface="Glacial Indifference"/>
                </a:rPr>
                <a:t> </a:t>
              </a:r>
              <a:endParaRPr lang="en-US" sz="1600" spc="80" dirty="0">
                <a:solidFill>
                  <a:srgbClr val="52584D"/>
                </a:solidFill>
                <a:latin typeface="Glacial Indifference"/>
              </a:endParaRPr>
            </a:p>
          </p:txBody>
        </p:sp>
        <p:sp>
          <p:nvSpPr>
            <p:cNvPr id="10" name="AutoShape 10"/>
            <p:cNvSpPr/>
            <p:nvPr/>
          </p:nvSpPr>
          <p:spPr>
            <a:xfrm>
              <a:off x="0" y="0"/>
              <a:ext cx="21640800" cy="50800"/>
            </a:xfrm>
            <a:prstGeom prst="rect">
              <a:avLst/>
            </a:prstGeom>
            <a:solidFill>
              <a:srgbClr val="52584D"/>
            </a:solidFill>
          </p:spPr>
        </p:sp>
      </p:gr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152400" y="9770065"/>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6072175"/>
          </a:xfrm>
          <a:prstGeom prst="rect">
            <a:avLst/>
          </a:prstGeom>
        </p:spPr>
        <p:txBody>
          <a:bodyPr lIns="0" tIns="0" rIns="0" bIns="0" rtlCol="0" anchor="t">
            <a:spAutoFit/>
          </a:bodyPr>
          <a:lstStyle/>
          <a:p>
            <a:pPr algn="l">
              <a:lnSpc>
                <a:spcPts val="3359"/>
              </a:lnSpc>
            </a:pPr>
            <a:r>
              <a:rPr lang="en-US" sz="2400" b="1" u="sng" spc="120" dirty="0">
                <a:solidFill>
                  <a:srgbClr val="456A2C"/>
                </a:solidFill>
                <a:latin typeface="Glacial Indifference"/>
              </a:rPr>
              <a:t>Fire compartment </a:t>
            </a:r>
            <a:r>
              <a:rPr lang="en-US" sz="2400" spc="120" dirty="0">
                <a:solidFill>
                  <a:srgbClr val="456A2C"/>
                </a:solidFill>
                <a:latin typeface="Glacial Indifference"/>
              </a:rPr>
              <a:t>– space within a building, extending over one or several floors, which is enclosed by separating elements such that fire spread beyond the compartments is prevented during the relevant fire exposure;</a:t>
            </a:r>
          </a:p>
          <a:p>
            <a:pPr algn="l">
              <a:lnSpc>
                <a:spcPts val="3359"/>
              </a:lnSpc>
            </a:pPr>
            <a:endParaRPr lang="en-US" sz="2400" spc="120" dirty="0">
              <a:solidFill>
                <a:srgbClr val="456A2C"/>
              </a:solidFill>
              <a:latin typeface="Glacial Indifference"/>
            </a:endParaRPr>
          </a:p>
          <a:p>
            <a:pPr algn="l">
              <a:lnSpc>
                <a:spcPts val="3359"/>
              </a:lnSpc>
            </a:pPr>
            <a:r>
              <a:rPr lang="en-US" sz="2400" b="1" u="sng" spc="120" dirty="0">
                <a:solidFill>
                  <a:srgbClr val="456A2C"/>
                </a:solidFill>
                <a:latin typeface="Glacial Indifference"/>
              </a:rPr>
              <a:t>Fire resistance </a:t>
            </a:r>
            <a:r>
              <a:rPr lang="en-US" sz="2400" spc="120" dirty="0">
                <a:solidFill>
                  <a:srgbClr val="456A2C"/>
                </a:solidFill>
                <a:latin typeface="Glacial Indifference"/>
              </a:rPr>
              <a:t>– ability of structure to fulfil its required function (load bearing and/or fire separating function) for a specified fire exposure and period of time;</a:t>
            </a:r>
          </a:p>
          <a:p>
            <a:pPr algn="l">
              <a:lnSpc>
                <a:spcPts val="3359"/>
              </a:lnSpc>
            </a:pPr>
            <a:endParaRPr lang="en-US" sz="2400" spc="120" dirty="0">
              <a:solidFill>
                <a:srgbClr val="456A2C"/>
              </a:solidFill>
              <a:latin typeface="Glacial Indifference"/>
            </a:endParaRPr>
          </a:p>
          <a:p>
            <a:pPr algn="l">
              <a:lnSpc>
                <a:spcPts val="3359"/>
              </a:lnSpc>
            </a:pPr>
            <a:r>
              <a:rPr lang="en-US" sz="2400" b="1" u="sng" spc="120" dirty="0">
                <a:solidFill>
                  <a:srgbClr val="456A2C"/>
                </a:solidFill>
                <a:latin typeface="Glacial Indifference"/>
              </a:rPr>
              <a:t>Separating element </a:t>
            </a:r>
            <a:r>
              <a:rPr lang="en-US" sz="2400" spc="120" dirty="0">
                <a:solidFill>
                  <a:srgbClr val="456A2C"/>
                </a:solidFill>
                <a:latin typeface="Glacial Indifference"/>
              </a:rPr>
              <a:t>– load bearing or non-load bearing element (e.g. wall) forming part of the enclosure of a fire compartment;</a:t>
            </a: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6894195"/>
            <a:chOff x="0" y="-95249"/>
            <a:chExt cx="9216551" cy="9192262"/>
          </a:xfrm>
        </p:grpSpPr>
        <p:sp>
          <p:nvSpPr>
            <p:cNvPr id="8" name="TextBox 8"/>
            <p:cNvSpPr txBox="1"/>
            <p:nvPr/>
          </p:nvSpPr>
          <p:spPr>
            <a:xfrm>
              <a:off x="0" y="-95249"/>
              <a:ext cx="9216551" cy="9192262"/>
            </a:xfrm>
            <a:prstGeom prst="rect">
              <a:avLst/>
            </a:prstGeom>
          </p:spPr>
          <p:txBody>
            <a:bodyPr lIns="0" tIns="0" rIns="0" bIns="0" rtlCol="0" anchor="t">
              <a:spAutoFit/>
            </a:bodyPr>
            <a:lstStyle/>
            <a:p>
              <a:pPr algn="ctr"/>
              <a:r>
                <a:rPr lang="lv-LV" sz="4000" spc="310" dirty="0">
                  <a:solidFill>
                    <a:schemeClr val="bg1"/>
                  </a:solidFill>
                  <a:latin typeface="League Spartan"/>
                </a:rPr>
                <a:t>Fire </a:t>
              </a:r>
              <a:r>
                <a:rPr lang="lv-LV" sz="4000" spc="310" dirty="0" err="1">
                  <a:solidFill>
                    <a:schemeClr val="bg1"/>
                  </a:solidFill>
                  <a:latin typeface="League Spartan"/>
                </a:rPr>
                <a:t>resistance</a:t>
              </a:r>
              <a:r>
                <a:rPr lang="lv-LV" sz="4000" spc="310" dirty="0">
                  <a:solidFill>
                    <a:schemeClr val="bg1"/>
                  </a:solidFill>
                  <a:latin typeface="League Spartan"/>
                </a:rPr>
                <a:t> </a:t>
              </a:r>
              <a:r>
                <a:rPr lang="en-US" sz="4000" spc="310" dirty="0">
                  <a:solidFill>
                    <a:schemeClr val="bg1"/>
                  </a:solidFill>
                  <a:latin typeface="League Spartan"/>
                </a:rPr>
                <a:t>Calculations according Eurocode 5 Part 1-2 and Technical guideline for Europe</a:t>
              </a:r>
            </a:p>
            <a:p>
              <a:pPr algn="ctr"/>
              <a:r>
                <a:rPr lang="en-US" sz="4000" spc="310" dirty="0">
                  <a:solidFill>
                    <a:schemeClr val="bg1"/>
                  </a:solidFill>
                  <a:latin typeface="League Spartan"/>
                </a:rPr>
                <a:t>SP Report 2010:19</a:t>
              </a:r>
            </a:p>
            <a:p>
              <a:pPr>
                <a:lnSpc>
                  <a:spcPts val="8370"/>
                </a:lnSpc>
              </a:pPr>
              <a:endParaRPr lang="en-US" sz="4500" spc="310" dirty="0">
                <a:solidFill>
                  <a:schemeClr val="bg1"/>
                </a:solidFill>
                <a:latin typeface="League Spartan"/>
              </a:endParaRPr>
            </a:p>
            <a:p>
              <a:pPr algn="ctr">
                <a:lnSpc>
                  <a:spcPts val="8370"/>
                </a:lnSpc>
              </a:pPr>
              <a:r>
                <a:rPr lang="en-US" sz="6200" spc="310" dirty="0">
                  <a:solidFill>
                    <a:schemeClr val="bg1"/>
                  </a:solidFill>
                  <a:latin typeface="League Spartan"/>
                </a:rPr>
                <a:t>Terms and definitions</a:t>
              </a:r>
            </a:p>
          </p:txBody>
        </p:sp>
        <p:sp>
          <p:nvSpPr>
            <p:cNvPr id="9" name="TextBox 9"/>
            <p:cNvSpPr txBox="1"/>
            <p:nvPr/>
          </p:nvSpPr>
          <p:spPr>
            <a:xfrm>
              <a:off x="0" y="3167839"/>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271669" y="96194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4" name="TextBox 9">
            <a:extLst>
              <a:ext uri="{FF2B5EF4-FFF2-40B4-BE49-F238E27FC236}">
                <a16:creationId xmlns:a16="http://schemas.microsoft.com/office/drawing/2014/main" id="{697BD85A-BDCD-4F78-AF25-BD257827B586}"/>
              </a:ext>
            </a:extLst>
          </p:cNvPr>
          <p:cNvSpPr txBox="1"/>
          <p:nvPr/>
        </p:nvSpPr>
        <p:spPr>
          <a:xfrm>
            <a:off x="9651560" y="9726747"/>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6: Fire safety and protection solutions </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354660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403957"/>
          </a:xfrm>
          <a:prstGeom prst="rect">
            <a:avLst/>
          </a:prstGeom>
        </p:spPr>
        <p:txBody>
          <a:bodyPr lIns="0" tIns="0" rIns="0" bIns="0" rtlCol="0" anchor="t">
            <a:spAutoFit/>
          </a:bodyPr>
          <a:lstStyle/>
          <a:p>
            <a:pPr algn="l">
              <a:lnSpc>
                <a:spcPts val="3359"/>
              </a:lnSpc>
            </a:pPr>
            <a:r>
              <a:rPr lang="lv-LV" sz="2400" b="1" u="sng" spc="120" dirty="0">
                <a:solidFill>
                  <a:srgbClr val="456A2C"/>
                </a:solidFill>
                <a:latin typeface="Glacial Indifference"/>
              </a:rPr>
              <a:t>Standard </a:t>
            </a:r>
            <a:r>
              <a:rPr lang="lv-LV" sz="2400" b="1" u="sng" spc="120" dirty="0" err="1">
                <a:solidFill>
                  <a:srgbClr val="456A2C"/>
                </a:solidFill>
                <a:latin typeface="Glacial Indifference"/>
              </a:rPr>
              <a:t>temperature-time</a:t>
            </a:r>
            <a:r>
              <a:rPr lang="lv-LV" sz="2400" b="1" u="sng" spc="120" dirty="0">
                <a:solidFill>
                  <a:srgbClr val="456A2C"/>
                </a:solidFill>
                <a:latin typeface="Glacial Indifference"/>
              </a:rPr>
              <a:t> </a:t>
            </a:r>
            <a:r>
              <a:rPr lang="lv-LV" sz="2400" b="1" u="sng" spc="120" dirty="0" err="1">
                <a:solidFill>
                  <a:srgbClr val="456A2C"/>
                </a:solidFill>
                <a:latin typeface="Glacial Indifference"/>
              </a:rPr>
              <a:t>curve</a:t>
            </a:r>
            <a:endParaRPr lang="en-US" sz="2400" spc="120" dirty="0">
              <a:solidFill>
                <a:srgbClr val="456A2C"/>
              </a:solidFill>
              <a:latin typeface="Glacial Indifference"/>
            </a:endParaRPr>
          </a:p>
        </p:txBody>
      </p:sp>
      <p:sp>
        <p:nvSpPr>
          <p:cNvPr id="3" name="AutoShape 3"/>
          <p:cNvSpPr/>
          <p:nvPr/>
        </p:nvSpPr>
        <p:spPr>
          <a:xfrm>
            <a:off x="1085850" y="-335920"/>
            <a:ext cx="6480000"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5245009" cy="5047536"/>
            <a:chOff x="0" y="-95249"/>
            <a:chExt cx="9216551" cy="6730049"/>
          </a:xfrm>
        </p:grpSpPr>
        <p:sp>
          <p:nvSpPr>
            <p:cNvPr id="8" name="TextBox 8"/>
            <p:cNvSpPr txBox="1"/>
            <p:nvPr/>
          </p:nvSpPr>
          <p:spPr>
            <a:xfrm>
              <a:off x="0" y="-95249"/>
              <a:ext cx="9216551" cy="6730049"/>
            </a:xfrm>
            <a:prstGeom prst="rect">
              <a:avLst/>
            </a:prstGeom>
          </p:spPr>
          <p:txBody>
            <a:bodyPr lIns="0" tIns="0" rIns="0" bIns="0" rtlCol="0" anchor="t">
              <a:spAutoFit/>
            </a:bodyPr>
            <a:lstStyle/>
            <a:p>
              <a:pPr algn="ctr"/>
              <a:r>
                <a:rPr lang="en-GB" sz="4000" spc="310" dirty="0">
                  <a:solidFill>
                    <a:schemeClr val="bg1"/>
                  </a:solidFill>
                  <a:latin typeface="League Spartan"/>
                </a:rPr>
                <a:t>Nominal temperature time curves according Eurocode 1 Part 1-2</a:t>
              </a:r>
            </a:p>
            <a:p>
              <a:pPr>
                <a:lnSpc>
                  <a:spcPts val="8370"/>
                </a:lnSpc>
              </a:pPr>
              <a:endParaRPr lang="en-US" sz="4500" spc="310" dirty="0">
                <a:solidFill>
                  <a:schemeClr val="bg1"/>
                </a:solidFill>
                <a:latin typeface="League Spartan"/>
              </a:endParaRPr>
            </a:p>
            <a:p>
              <a:pPr algn="ctr">
                <a:lnSpc>
                  <a:spcPts val="8370"/>
                </a:lnSpc>
              </a:pPr>
              <a:r>
                <a:rPr lang="en-GB" sz="6200" spc="310" dirty="0">
                  <a:solidFill>
                    <a:schemeClr val="bg1"/>
                  </a:solidFill>
                  <a:latin typeface="League Spartan"/>
                </a:rPr>
                <a:t>Theoretical fires</a:t>
              </a:r>
            </a:p>
          </p:txBody>
        </p:sp>
        <p:sp>
          <p:nvSpPr>
            <p:cNvPr id="9" name="TextBox 9"/>
            <p:cNvSpPr txBox="1"/>
            <p:nvPr/>
          </p:nvSpPr>
          <p:spPr>
            <a:xfrm>
              <a:off x="0" y="3167839"/>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271669" y="96194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sp>
        <p:nvSpPr>
          <p:cNvPr id="14" name="TextBox 9">
            <a:extLst>
              <a:ext uri="{FF2B5EF4-FFF2-40B4-BE49-F238E27FC236}">
                <a16:creationId xmlns:a16="http://schemas.microsoft.com/office/drawing/2014/main" id="{697BD85A-BDCD-4F78-AF25-BD257827B586}"/>
              </a:ext>
            </a:extLst>
          </p:cNvPr>
          <p:cNvSpPr txBox="1"/>
          <p:nvPr/>
        </p:nvSpPr>
        <p:spPr>
          <a:xfrm>
            <a:off x="9651560" y="9726747"/>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6: Fire safety and protection solutions </a:t>
            </a:r>
            <a:endParaRPr lang="en-US" sz="1600" spc="80" dirty="0">
              <a:solidFill>
                <a:srgbClr val="52584D"/>
              </a:solidFill>
              <a:latin typeface="Glacial Indifference"/>
            </a:endParaRPr>
          </a:p>
        </p:txBody>
      </p:sp>
      <p:graphicFrame>
        <p:nvGraphicFramePr>
          <p:cNvPr id="10" name="Diagramma 9">
            <a:extLst>
              <a:ext uri="{FF2B5EF4-FFF2-40B4-BE49-F238E27FC236}">
                <a16:creationId xmlns:a16="http://schemas.microsoft.com/office/drawing/2014/main" id="{A282B078-3534-4583-879C-E3C76A43425C}"/>
              </a:ext>
            </a:extLst>
          </p:cNvPr>
          <p:cNvGraphicFramePr/>
          <p:nvPr>
            <p:extLst>
              <p:ext uri="{D42A27DB-BD31-4B8C-83A1-F6EECF244321}">
                <p14:modId xmlns:p14="http://schemas.microsoft.com/office/powerpoint/2010/main" val="460157803"/>
              </p:ext>
            </p:extLst>
          </p:nvPr>
        </p:nvGraphicFramePr>
        <p:xfrm>
          <a:off x="7746277" y="1485901"/>
          <a:ext cx="10290705" cy="7581900"/>
        </p:xfrm>
        <a:graphic>
          <a:graphicData uri="http://schemas.openxmlformats.org/drawingml/2006/chart">
            <c:chart xmlns:c="http://schemas.openxmlformats.org/drawingml/2006/chart" xmlns:r="http://schemas.openxmlformats.org/officeDocument/2006/relationships" r:id="rId2"/>
          </a:graphicData>
        </a:graphic>
      </p:graphicFrame>
      <p:sp>
        <p:nvSpPr>
          <p:cNvPr id="4" name="Vienādsānu trīsstūris 3">
            <a:extLst>
              <a:ext uri="{FF2B5EF4-FFF2-40B4-BE49-F238E27FC236}">
                <a16:creationId xmlns:a16="http://schemas.microsoft.com/office/drawing/2014/main" id="{90091334-A721-45FB-8638-2ECA5B56A4E1}"/>
              </a:ext>
            </a:extLst>
          </p:cNvPr>
          <p:cNvSpPr/>
          <p:nvPr/>
        </p:nvSpPr>
        <p:spPr>
          <a:xfrm>
            <a:off x="10972800" y="4974440"/>
            <a:ext cx="3048000" cy="1616860"/>
          </a:xfrm>
          <a:prstGeom prst="triangl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lv-LV"/>
          </a:p>
        </p:txBody>
      </p:sp>
      <p:pic>
        <p:nvPicPr>
          <p:cNvPr id="11" name="Attēls 10">
            <a:extLst>
              <a:ext uri="{FF2B5EF4-FFF2-40B4-BE49-F238E27FC236}">
                <a16:creationId xmlns:a16="http://schemas.microsoft.com/office/drawing/2014/main" id="{99C5655D-F494-441F-A9EB-43F9A96F66A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11734800" y="6294374"/>
            <a:ext cx="1531885" cy="1640630"/>
          </a:xfrm>
          <a:prstGeom prst="rect">
            <a:avLst/>
          </a:prstGeom>
        </p:spPr>
      </p:pic>
      <p:sp>
        <p:nvSpPr>
          <p:cNvPr id="5" name="Bultiņa: uz augšu 4">
            <a:extLst>
              <a:ext uri="{FF2B5EF4-FFF2-40B4-BE49-F238E27FC236}">
                <a16:creationId xmlns:a16="http://schemas.microsoft.com/office/drawing/2014/main" id="{D5C683CE-C08E-4BE2-A9A1-2DA843D5FE21}"/>
              </a:ext>
            </a:extLst>
          </p:cNvPr>
          <p:cNvSpPr/>
          <p:nvPr/>
        </p:nvSpPr>
        <p:spPr>
          <a:xfrm rot="18677773">
            <a:off x="11658601" y="5969446"/>
            <a:ext cx="381000" cy="46507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15" name="Bultiņa: uz augšu 14">
            <a:extLst>
              <a:ext uri="{FF2B5EF4-FFF2-40B4-BE49-F238E27FC236}">
                <a16:creationId xmlns:a16="http://schemas.microsoft.com/office/drawing/2014/main" id="{98DEDBC8-7376-4F2D-BD7E-D9DD982DD7A1}"/>
              </a:ext>
            </a:extLst>
          </p:cNvPr>
          <p:cNvSpPr/>
          <p:nvPr/>
        </p:nvSpPr>
        <p:spPr>
          <a:xfrm>
            <a:off x="12217179" y="5733089"/>
            <a:ext cx="381000" cy="46507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16" name="Bultiņa: uz augšu 15">
            <a:extLst>
              <a:ext uri="{FF2B5EF4-FFF2-40B4-BE49-F238E27FC236}">
                <a16:creationId xmlns:a16="http://schemas.microsoft.com/office/drawing/2014/main" id="{95F359E8-ED05-421C-9499-4C8E56DA5728}"/>
              </a:ext>
            </a:extLst>
          </p:cNvPr>
          <p:cNvSpPr/>
          <p:nvPr/>
        </p:nvSpPr>
        <p:spPr>
          <a:xfrm rot="2745815">
            <a:off x="12784306" y="5938748"/>
            <a:ext cx="381000" cy="46507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17" name="Bultiņa: uz augšu 16">
            <a:extLst>
              <a:ext uri="{FF2B5EF4-FFF2-40B4-BE49-F238E27FC236}">
                <a16:creationId xmlns:a16="http://schemas.microsoft.com/office/drawing/2014/main" id="{F630CF19-0123-45BF-A6B0-D4E60FD5D778}"/>
              </a:ext>
            </a:extLst>
          </p:cNvPr>
          <p:cNvSpPr/>
          <p:nvPr/>
        </p:nvSpPr>
        <p:spPr>
          <a:xfrm rot="5400000">
            <a:off x="13262313" y="7001361"/>
            <a:ext cx="381000" cy="46507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18" name="Bultiņa: uz augšu 17">
            <a:extLst>
              <a:ext uri="{FF2B5EF4-FFF2-40B4-BE49-F238E27FC236}">
                <a16:creationId xmlns:a16="http://schemas.microsoft.com/office/drawing/2014/main" id="{6BCF81CB-D3F5-4243-8228-A20128EA31B4}"/>
              </a:ext>
            </a:extLst>
          </p:cNvPr>
          <p:cNvSpPr/>
          <p:nvPr/>
        </p:nvSpPr>
        <p:spPr>
          <a:xfrm rot="16200000">
            <a:off x="11218700" y="7018845"/>
            <a:ext cx="381000" cy="46507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60C3053-B604-4165-88B6-7580F0C4236C}"/>
                  </a:ext>
                </a:extLst>
              </p:cNvPr>
              <p:cNvSpPr txBox="1"/>
              <p:nvPr/>
            </p:nvSpPr>
            <p:spPr>
              <a:xfrm>
                <a:off x="12619775" y="4114694"/>
                <a:ext cx="3787768" cy="3994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lv-LV" sz="2400" i="1" smtClean="0">
                              <a:latin typeface="Cambria Math" panose="02040503050406030204" pitchFamily="18" charset="0"/>
                            </a:rPr>
                          </m:ctrlPr>
                        </m:sSubPr>
                        <m:e>
                          <m:r>
                            <a:rPr lang="lv-LV" sz="2400" i="1" smtClean="0">
                              <a:latin typeface="Cambria Math" panose="02040503050406030204" pitchFamily="18" charset="0"/>
                              <a:ea typeface="Cambria Math" panose="02040503050406030204" pitchFamily="18" charset="0"/>
                            </a:rPr>
                            <m:t>𝜃</m:t>
                          </m:r>
                        </m:e>
                        <m:sub>
                          <m:r>
                            <a:rPr lang="lv-LV" sz="2400" b="0" i="1" smtClean="0">
                              <a:latin typeface="Cambria Math" panose="02040503050406030204" pitchFamily="18" charset="0"/>
                            </a:rPr>
                            <m:t>𝑔</m:t>
                          </m:r>
                        </m:sub>
                      </m:sSub>
                      <m:r>
                        <a:rPr lang="lv-LV" sz="2400" b="0" i="1" smtClean="0">
                          <a:latin typeface="Cambria Math" panose="02040503050406030204" pitchFamily="18" charset="0"/>
                        </a:rPr>
                        <m:t>=20+354</m:t>
                      </m:r>
                      <m:sSub>
                        <m:sSubPr>
                          <m:ctrlPr>
                            <a:rPr lang="lv-LV" sz="2400" b="0" i="1" smtClean="0">
                              <a:latin typeface="Cambria Math" panose="02040503050406030204" pitchFamily="18" charset="0"/>
                            </a:rPr>
                          </m:ctrlPr>
                        </m:sSubPr>
                        <m:e>
                          <m:r>
                            <a:rPr lang="lv-LV" sz="2400" b="0" i="1" smtClean="0">
                              <a:latin typeface="Cambria Math" panose="02040503050406030204" pitchFamily="18" charset="0"/>
                            </a:rPr>
                            <m:t>𝑙𝑜𝑔</m:t>
                          </m:r>
                        </m:e>
                        <m:sub>
                          <m:r>
                            <a:rPr lang="lv-LV" sz="2400" b="0" i="1" smtClean="0">
                              <a:latin typeface="Cambria Math" panose="02040503050406030204" pitchFamily="18" charset="0"/>
                            </a:rPr>
                            <m:t>10</m:t>
                          </m:r>
                        </m:sub>
                      </m:sSub>
                      <m:r>
                        <a:rPr lang="lv-LV" sz="2400" b="0" i="1" smtClean="0">
                          <a:latin typeface="Cambria Math" panose="02040503050406030204" pitchFamily="18" charset="0"/>
                        </a:rPr>
                        <m:t>(8</m:t>
                      </m:r>
                      <m:r>
                        <a:rPr lang="lv-LV" sz="2400" b="0" i="1" smtClean="0">
                          <a:latin typeface="Cambria Math" panose="02040503050406030204" pitchFamily="18" charset="0"/>
                        </a:rPr>
                        <m:t>𝑡</m:t>
                      </m:r>
                      <m:r>
                        <a:rPr lang="lv-LV" sz="2400" b="0" i="1" smtClean="0">
                          <a:latin typeface="Cambria Math" panose="02040503050406030204" pitchFamily="18" charset="0"/>
                        </a:rPr>
                        <m:t>+1)</m:t>
                      </m:r>
                    </m:oMath>
                  </m:oMathPara>
                </a14:m>
                <a:endParaRPr lang="lv-LV" sz="2400" dirty="0"/>
              </a:p>
            </p:txBody>
          </p:sp>
        </mc:Choice>
        <mc:Fallback xmlns="">
          <p:sp>
            <p:nvSpPr>
              <p:cNvPr id="12" name="TextBox 11">
                <a:extLst>
                  <a:ext uri="{FF2B5EF4-FFF2-40B4-BE49-F238E27FC236}">
                    <a16:creationId xmlns:a16="http://schemas.microsoft.com/office/drawing/2014/main" id="{C60C3053-B604-4165-88B6-7580F0C4236C}"/>
                  </a:ext>
                </a:extLst>
              </p:cNvPr>
              <p:cNvSpPr txBox="1">
                <a:spLocks noRot="1" noChangeAspect="1" noMove="1" noResize="1" noEditPoints="1" noAdjustHandles="1" noChangeArrowheads="1" noChangeShapeType="1" noTextEdit="1"/>
              </p:cNvSpPr>
              <p:nvPr/>
            </p:nvSpPr>
            <p:spPr>
              <a:xfrm>
                <a:off x="12619775" y="4114694"/>
                <a:ext cx="3787768" cy="399405"/>
              </a:xfrm>
              <a:prstGeom prst="rect">
                <a:avLst/>
              </a:prstGeom>
              <a:blipFill>
                <a:blip r:embed="rId5"/>
                <a:stretch>
                  <a:fillRect l="-1118" r="-2077" b="-20000"/>
                </a:stretch>
              </a:blipFill>
            </p:spPr>
            <p:txBody>
              <a:bodyPr/>
              <a:lstStyle/>
              <a:p>
                <a:r>
                  <a:rPr lang="lv-LV">
                    <a:noFill/>
                  </a:rPr>
                  <a:t> </a:t>
                </a:r>
              </a:p>
            </p:txBody>
          </p:sp>
        </mc:Fallback>
      </mc:AlternateContent>
      <p:cxnSp>
        <p:nvCxnSpPr>
          <p:cNvPr id="20" name="Taisns bultveida savienotājs 19">
            <a:extLst>
              <a:ext uri="{FF2B5EF4-FFF2-40B4-BE49-F238E27FC236}">
                <a16:creationId xmlns:a16="http://schemas.microsoft.com/office/drawing/2014/main" id="{B72CA23A-F471-4FF0-9B03-B3A72E1B5291}"/>
              </a:ext>
            </a:extLst>
          </p:cNvPr>
          <p:cNvCxnSpPr>
            <a:cxnSpLocks/>
            <a:stCxn id="12" idx="1"/>
          </p:cNvCxnSpPr>
          <p:nvPr/>
        </p:nvCxnSpPr>
        <p:spPr>
          <a:xfrm flipH="1" flipV="1">
            <a:off x="11353800" y="3914992"/>
            <a:ext cx="1265975" cy="399405"/>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9670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408523" y="1151544"/>
            <a:ext cx="7114272" cy="403957"/>
          </a:xfrm>
          <a:prstGeom prst="rect">
            <a:avLst/>
          </a:prstGeom>
        </p:spPr>
        <p:txBody>
          <a:bodyPr lIns="0" tIns="0" rIns="0" bIns="0" rtlCol="0" anchor="t">
            <a:spAutoFit/>
          </a:bodyPr>
          <a:lstStyle/>
          <a:p>
            <a:pPr algn="l">
              <a:lnSpc>
                <a:spcPts val="3359"/>
              </a:lnSpc>
            </a:pPr>
            <a:r>
              <a:rPr lang="en-GB" sz="2400" b="1" u="sng" spc="120" dirty="0">
                <a:solidFill>
                  <a:srgbClr val="456A2C"/>
                </a:solidFill>
                <a:latin typeface="Glacial Indifference"/>
              </a:rPr>
              <a:t>Standard Charring rates of timber materials</a:t>
            </a:r>
            <a:endParaRPr lang="en-GB" sz="2400" spc="120" dirty="0">
              <a:solidFill>
                <a:srgbClr val="456A2C"/>
              </a:solidFill>
              <a:latin typeface="Glacial Indifference"/>
            </a:endParaRPr>
          </a:p>
        </p:txBody>
      </p:sp>
      <p:sp>
        <p:nvSpPr>
          <p:cNvPr id="3" name="AutoShape 3"/>
          <p:cNvSpPr/>
          <p:nvPr/>
        </p:nvSpPr>
        <p:spPr>
          <a:xfrm>
            <a:off x="1085850" y="-335920"/>
            <a:ext cx="6480000"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356649"/>
            <a:ext cx="5245009" cy="8771632"/>
            <a:chOff x="0" y="-896068"/>
            <a:chExt cx="9216551" cy="11695511"/>
          </a:xfrm>
        </p:grpSpPr>
        <p:sp>
          <p:nvSpPr>
            <p:cNvPr id="8" name="TextBox 8"/>
            <p:cNvSpPr txBox="1"/>
            <p:nvPr/>
          </p:nvSpPr>
          <p:spPr>
            <a:xfrm>
              <a:off x="0" y="-896068"/>
              <a:ext cx="9216551" cy="11695511"/>
            </a:xfrm>
            <a:prstGeom prst="rect">
              <a:avLst/>
            </a:prstGeom>
          </p:spPr>
          <p:txBody>
            <a:bodyPr lIns="0" tIns="0" rIns="0" bIns="0" rtlCol="0" anchor="t">
              <a:spAutoFit/>
            </a:bodyPr>
            <a:lstStyle/>
            <a:p>
              <a:pPr algn="ctr"/>
              <a:r>
                <a:rPr lang="en-GB" sz="4000" spc="310" dirty="0">
                  <a:solidFill>
                    <a:schemeClr val="bg1"/>
                  </a:solidFill>
                  <a:latin typeface="League Spartan"/>
                </a:rPr>
                <a:t>Nominal temperature time curves according Eurocode 1 Part 1-2</a:t>
              </a:r>
            </a:p>
            <a:p>
              <a:pPr>
                <a:lnSpc>
                  <a:spcPts val="8370"/>
                </a:lnSpc>
              </a:pPr>
              <a:endParaRPr lang="en-GB" sz="4500" spc="310" dirty="0">
                <a:solidFill>
                  <a:schemeClr val="bg1"/>
                </a:solidFill>
                <a:latin typeface="League Spartan"/>
              </a:endParaRPr>
            </a:p>
            <a:p>
              <a:pPr algn="ctr"/>
              <a:r>
                <a:rPr lang="en-GB" sz="5200" spc="310" dirty="0">
                  <a:solidFill>
                    <a:schemeClr val="bg1"/>
                  </a:solidFill>
                  <a:latin typeface="League Spartan"/>
                </a:rPr>
                <a:t>Theoretical fires – Standard charring rates</a:t>
              </a:r>
            </a:p>
          </p:txBody>
        </p:sp>
        <p:sp>
          <p:nvSpPr>
            <p:cNvPr id="9" name="TextBox 9"/>
            <p:cNvSpPr txBox="1"/>
            <p:nvPr/>
          </p:nvSpPr>
          <p:spPr>
            <a:xfrm>
              <a:off x="0" y="3167839"/>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271669" y="96194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
        <p:nvSpPr>
          <p:cNvPr id="14" name="TextBox 9">
            <a:extLst>
              <a:ext uri="{FF2B5EF4-FFF2-40B4-BE49-F238E27FC236}">
                <a16:creationId xmlns:a16="http://schemas.microsoft.com/office/drawing/2014/main" id="{697BD85A-BDCD-4F78-AF25-BD257827B586}"/>
              </a:ext>
            </a:extLst>
          </p:cNvPr>
          <p:cNvSpPr txBox="1"/>
          <p:nvPr/>
        </p:nvSpPr>
        <p:spPr>
          <a:xfrm>
            <a:off x="9651560" y="9726747"/>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6: Fire safety and protection solutions </a:t>
            </a:r>
            <a:endParaRPr lang="en-US" sz="1600" spc="80" dirty="0">
              <a:solidFill>
                <a:srgbClr val="52584D"/>
              </a:solidFill>
              <a:latin typeface="Glacial Indifference"/>
            </a:endParaRPr>
          </a:p>
        </p:txBody>
      </p:sp>
      <p:pic>
        <p:nvPicPr>
          <p:cNvPr id="21" name="Picture 8">
            <a:extLst>
              <a:ext uri="{FF2B5EF4-FFF2-40B4-BE49-F238E27FC236}">
                <a16:creationId xmlns:a16="http://schemas.microsoft.com/office/drawing/2014/main" id="{9A869CEE-1B84-4537-8F26-610C18EE5BBE}"/>
              </a:ext>
            </a:extLst>
          </p:cNvPr>
          <p:cNvPicPr>
            <a:picLocks noChangeAspect="1"/>
          </p:cNvPicPr>
          <p:nvPr/>
        </p:nvPicPr>
        <p:blipFill>
          <a:blip r:embed="rId2"/>
          <a:stretch>
            <a:fillRect/>
          </a:stretch>
        </p:blipFill>
        <p:spPr>
          <a:xfrm>
            <a:off x="7689129" y="2089713"/>
            <a:ext cx="9760672" cy="6726809"/>
          </a:xfrm>
          <a:prstGeom prst="rect">
            <a:avLst/>
          </a:prstGeom>
        </p:spPr>
      </p:pic>
    </p:spTree>
    <p:extLst>
      <p:ext uri="{BB962C8B-B14F-4D97-AF65-F5344CB8AC3E}">
        <p14:creationId xmlns:p14="http://schemas.microsoft.com/office/powerpoint/2010/main" val="125992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28701" y="-335920"/>
            <a:ext cx="6480000" cy="1087200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5433452" cy="6278642"/>
            <a:chOff x="0" y="-95249"/>
            <a:chExt cx="9216551" cy="8371524"/>
          </a:xfrm>
        </p:grpSpPr>
        <p:sp>
          <p:nvSpPr>
            <p:cNvPr id="8" name="TextBox 8"/>
            <p:cNvSpPr txBox="1"/>
            <p:nvPr/>
          </p:nvSpPr>
          <p:spPr>
            <a:xfrm>
              <a:off x="0" y="-95249"/>
              <a:ext cx="9216551" cy="8371524"/>
            </a:xfrm>
            <a:prstGeom prst="rect">
              <a:avLst/>
            </a:prstGeom>
          </p:spPr>
          <p:txBody>
            <a:bodyPr lIns="0" tIns="0" rIns="0" bIns="0" rtlCol="0" anchor="t">
              <a:spAutoFit/>
            </a:bodyPr>
            <a:lstStyle/>
            <a:p>
              <a:pPr algn="ctr"/>
              <a:r>
                <a:rPr lang="en-GB" sz="4000" spc="310" dirty="0">
                  <a:solidFill>
                    <a:schemeClr val="bg1"/>
                  </a:solidFill>
                  <a:latin typeface="League Spartan"/>
                </a:rPr>
                <a:t>Nominal temperature time curves according Eurocode 1 Part 1-2</a:t>
              </a:r>
            </a:p>
            <a:p>
              <a:pPr>
                <a:lnSpc>
                  <a:spcPts val="8370"/>
                </a:lnSpc>
              </a:pPr>
              <a:endParaRPr lang="en-US" sz="4500" spc="310" dirty="0">
                <a:solidFill>
                  <a:schemeClr val="bg1"/>
                </a:solidFill>
                <a:latin typeface="League Spartan"/>
              </a:endParaRPr>
            </a:p>
            <a:p>
              <a:pPr algn="ctr">
                <a:lnSpc>
                  <a:spcPts val="8370"/>
                </a:lnSpc>
              </a:pPr>
              <a:r>
                <a:rPr lang="en-GB" sz="6200" spc="310" dirty="0">
                  <a:solidFill>
                    <a:schemeClr val="bg1"/>
                  </a:solidFill>
                  <a:latin typeface="League Spartan"/>
                </a:rPr>
                <a:t>Theoretical fires</a:t>
              </a:r>
            </a:p>
          </p:txBody>
        </p:sp>
        <p:sp>
          <p:nvSpPr>
            <p:cNvPr id="9" name="TextBox 9"/>
            <p:cNvSpPr txBox="1"/>
            <p:nvPr/>
          </p:nvSpPr>
          <p:spPr>
            <a:xfrm>
              <a:off x="0" y="3167839"/>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271669" y="96194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
        <p:nvSpPr>
          <p:cNvPr id="14" name="TextBox 9">
            <a:extLst>
              <a:ext uri="{FF2B5EF4-FFF2-40B4-BE49-F238E27FC236}">
                <a16:creationId xmlns:a16="http://schemas.microsoft.com/office/drawing/2014/main" id="{697BD85A-BDCD-4F78-AF25-BD257827B586}"/>
              </a:ext>
            </a:extLst>
          </p:cNvPr>
          <p:cNvSpPr txBox="1"/>
          <p:nvPr/>
        </p:nvSpPr>
        <p:spPr>
          <a:xfrm>
            <a:off x="9651560" y="9726747"/>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6: Fire safety and protection solutions </a:t>
            </a:r>
            <a:endParaRPr lang="en-US" sz="1600" spc="80" dirty="0">
              <a:solidFill>
                <a:srgbClr val="52584D"/>
              </a:solidFill>
              <a:latin typeface="Glacial Indifference"/>
            </a:endParaRPr>
          </a:p>
        </p:txBody>
      </p:sp>
      <p:sp>
        <p:nvSpPr>
          <p:cNvPr id="10" name="TextBox 2">
            <a:extLst>
              <a:ext uri="{FF2B5EF4-FFF2-40B4-BE49-F238E27FC236}">
                <a16:creationId xmlns:a16="http://schemas.microsoft.com/office/drawing/2014/main" id="{820A2348-83AB-4B1F-82F5-AE990DE01D68}"/>
              </a:ext>
            </a:extLst>
          </p:cNvPr>
          <p:cNvSpPr txBox="1"/>
          <p:nvPr/>
        </p:nvSpPr>
        <p:spPr>
          <a:xfrm>
            <a:off x="10145028" y="971550"/>
            <a:ext cx="7114272" cy="403957"/>
          </a:xfrm>
          <a:prstGeom prst="rect">
            <a:avLst/>
          </a:prstGeom>
        </p:spPr>
        <p:txBody>
          <a:bodyPr lIns="0" tIns="0" rIns="0" bIns="0" rtlCol="0" anchor="t">
            <a:spAutoFit/>
          </a:bodyPr>
          <a:lstStyle/>
          <a:p>
            <a:pPr algn="l">
              <a:lnSpc>
                <a:spcPts val="3359"/>
              </a:lnSpc>
            </a:pPr>
            <a:r>
              <a:rPr lang="lv-LV" sz="2400" b="1" u="sng" spc="120" dirty="0" err="1">
                <a:solidFill>
                  <a:srgbClr val="456A2C"/>
                </a:solidFill>
                <a:latin typeface="Glacial Indifference"/>
              </a:rPr>
              <a:t>External</a:t>
            </a:r>
            <a:r>
              <a:rPr lang="lv-LV" sz="2400" b="1" u="sng" spc="120" dirty="0">
                <a:solidFill>
                  <a:srgbClr val="456A2C"/>
                </a:solidFill>
                <a:latin typeface="Glacial Indifference"/>
              </a:rPr>
              <a:t> </a:t>
            </a:r>
            <a:r>
              <a:rPr lang="lv-LV" sz="2400" b="1" u="sng" spc="120" dirty="0" err="1">
                <a:solidFill>
                  <a:srgbClr val="456A2C"/>
                </a:solidFill>
                <a:latin typeface="Glacial Indifference"/>
              </a:rPr>
              <a:t>fire</a:t>
            </a:r>
            <a:r>
              <a:rPr lang="lv-LV" sz="2400" b="1" u="sng" spc="120" dirty="0">
                <a:solidFill>
                  <a:srgbClr val="456A2C"/>
                </a:solidFill>
                <a:latin typeface="Glacial Indifference"/>
              </a:rPr>
              <a:t> </a:t>
            </a:r>
            <a:r>
              <a:rPr lang="lv-LV" sz="2400" b="1" u="sng" spc="120" dirty="0" err="1">
                <a:solidFill>
                  <a:srgbClr val="456A2C"/>
                </a:solidFill>
                <a:latin typeface="Glacial Indifference"/>
              </a:rPr>
              <a:t>temperature-time</a:t>
            </a:r>
            <a:r>
              <a:rPr lang="lv-LV" sz="2400" b="1" u="sng" spc="120" dirty="0">
                <a:solidFill>
                  <a:srgbClr val="456A2C"/>
                </a:solidFill>
                <a:latin typeface="Glacial Indifference"/>
              </a:rPr>
              <a:t> </a:t>
            </a:r>
            <a:r>
              <a:rPr lang="lv-LV" sz="2400" b="1" u="sng" spc="120" dirty="0" err="1">
                <a:solidFill>
                  <a:srgbClr val="456A2C"/>
                </a:solidFill>
                <a:latin typeface="Glacial Indifference"/>
              </a:rPr>
              <a:t>curve</a:t>
            </a:r>
            <a:endParaRPr lang="en-US" sz="2400" spc="120" dirty="0">
              <a:solidFill>
                <a:srgbClr val="456A2C"/>
              </a:solidFill>
              <a:latin typeface="Glacial Indifference"/>
            </a:endParaRPr>
          </a:p>
        </p:txBody>
      </p:sp>
      <p:graphicFrame>
        <p:nvGraphicFramePr>
          <p:cNvPr id="11" name="Diagramma 10">
            <a:extLst>
              <a:ext uri="{FF2B5EF4-FFF2-40B4-BE49-F238E27FC236}">
                <a16:creationId xmlns:a16="http://schemas.microsoft.com/office/drawing/2014/main" id="{A282B078-3534-4583-879C-E3C76A43425C}"/>
              </a:ext>
            </a:extLst>
          </p:cNvPr>
          <p:cNvGraphicFramePr/>
          <p:nvPr>
            <p:extLst>
              <p:ext uri="{D42A27DB-BD31-4B8C-83A1-F6EECF244321}">
                <p14:modId xmlns:p14="http://schemas.microsoft.com/office/powerpoint/2010/main" val="3261915331"/>
              </p:ext>
            </p:extLst>
          </p:nvPr>
        </p:nvGraphicFramePr>
        <p:xfrm>
          <a:off x="7754252" y="1811569"/>
          <a:ext cx="9619347" cy="7112269"/>
        </p:xfrm>
        <a:graphic>
          <a:graphicData uri="http://schemas.openxmlformats.org/drawingml/2006/chart">
            <c:chart xmlns:c="http://schemas.openxmlformats.org/drawingml/2006/chart" xmlns:r="http://schemas.openxmlformats.org/officeDocument/2006/relationships" r:id="rId2"/>
          </a:graphicData>
        </a:graphic>
      </p:graphicFrame>
      <p:sp>
        <p:nvSpPr>
          <p:cNvPr id="21" name="Taisnstūris 20">
            <a:extLst>
              <a:ext uri="{FF2B5EF4-FFF2-40B4-BE49-F238E27FC236}">
                <a16:creationId xmlns:a16="http://schemas.microsoft.com/office/drawing/2014/main" id="{A723546F-A261-44BE-A08E-257974BD343F}"/>
              </a:ext>
            </a:extLst>
          </p:cNvPr>
          <p:cNvSpPr/>
          <p:nvPr/>
        </p:nvSpPr>
        <p:spPr>
          <a:xfrm>
            <a:off x="10972800" y="6663551"/>
            <a:ext cx="3048000" cy="1600200"/>
          </a:xfrm>
          <a:prstGeom prst="rect">
            <a:avLst/>
          </a:prstGeom>
        </p:spPr>
        <p:style>
          <a:lnRef idx="2">
            <a:schemeClr val="accent2"/>
          </a:lnRef>
          <a:fillRef idx="1">
            <a:schemeClr val="lt1"/>
          </a:fillRef>
          <a:effectRef idx="0">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lv-LV"/>
          </a:p>
        </p:txBody>
      </p:sp>
      <p:sp>
        <p:nvSpPr>
          <p:cNvPr id="12" name="Vienādsānu trīsstūris 11">
            <a:extLst>
              <a:ext uri="{FF2B5EF4-FFF2-40B4-BE49-F238E27FC236}">
                <a16:creationId xmlns:a16="http://schemas.microsoft.com/office/drawing/2014/main" id="{2A912E76-6BF0-4ED7-99D8-A92E3F2057FE}"/>
              </a:ext>
            </a:extLst>
          </p:cNvPr>
          <p:cNvSpPr/>
          <p:nvPr/>
        </p:nvSpPr>
        <p:spPr>
          <a:xfrm>
            <a:off x="10972800" y="5050640"/>
            <a:ext cx="3048000" cy="1616860"/>
          </a:xfrm>
          <a:prstGeom prst="triangl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lv-LV"/>
          </a:p>
        </p:txBody>
      </p:sp>
      <p:pic>
        <p:nvPicPr>
          <p:cNvPr id="15" name="Attēls 14">
            <a:extLst>
              <a:ext uri="{FF2B5EF4-FFF2-40B4-BE49-F238E27FC236}">
                <a16:creationId xmlns:a16="http://schemas.microsoft.com/office/drawing/2014/main" id="{6E22F56F-E72D-4D4F-B376-E19C012BF93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144000" y="6413583"/>
            <a:ext cx="1531885" cy="1640630"/>
          </a:xfrm>
          <a:prstGeom prst="rect">
            <a:avLst/>
          </a:prstGeom>
        </p:spPr>
      </p:pic>
      <p:sp>
        <p:nvSpPr>
          <p:cNvPr id="16" name="Bultiņa: uz augšu 15">
            <a:extLst>
              <a:ext uri="{FF2B5EF4-FFF2-40B4-BE49-F238E27FC236}">
                <a16:creationId xmlns:a16="http://schemas.microsoft.com/office/drawing/2014/main" id="{E91A86B5-09BE-4C03-923E-C54C06E52B74}"/>
              </a:ext>
            </a:extLst>
          </p:cNvPr>
          <p:cNvSpPr/>
          <p:nvPr/>
        </p:nvSpPr>
        <p:spPr>
          <a:xfrm rot="5400000">
            <a:off x="10426988" y="6048449"/>
            <a:ext cx="381000" cy="46507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17" name="Bultiņa: uz augšu 16">
            <a:extLst>
              <a:ext uri="{FF2B5EF4-FFF2-40B4-BE49-F238E27FC236}">
                <a16:creationId xmlns:a16="http://schemas.microsoft.com/office/drawing/2014/main" id="{00188A71-4B13-4588-A0E1-75D0139B9C51}"/>
              </a:ext>
            </a:extLst>
          </p:cNvPr>
          <p:cNvSpPr/>
          <p:nvPr/>
        </p:nvSpPr>
        <p:spPr>
          <a:xfrm rot="5400000">
            <a:off x="10431434" y="6702652"/>
            <a:ext cx="381000" cy="46507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18" name="Bultiņa: uz augšu 17">
            <a:extLst>
              <a:ext uri="{FF2B5EF4-FFF2-40B4-BE49-F238E27FC236}">
                <a16:creationId xmlns:a16="http://schemas.microsoft.com/office/drawing/2014/main" id="{25E2BE73-FABD-4257-AF91-CC9827BBBDCD}"/>
              </a:ext>
            </a:extLst>
          </p:cNvPr>
          <p:cNvSpPr/>
          <p:nvPr/>
        </p:nvSpPr>
        <p:spPr>
          <a:xfrm rot="5400000">
            <a:off x="10426988" y="7357414"/>
            <a:ext cx="381000" cy="46507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73C7A16-1209-485A-B674-121F4D1242B3}"/>
                  </a:ext>
                </a:extLst>
              </p:cNvPr>
              <p:cNvSpPr txBox="1"/>
              <p:nvPr/>
            </p:nvSpPr>
            <p:spPr>
              <a:xfrm>
                <a:off x="10759272" y="4308873"/>
                <a:ext cx="6277359" cy="40684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lv-LV" sz="2400" i="1" smtClean="0">
                              <a:latin typeface="Cambria Math" panose="02040503050406030204" pitchFamily="18" charset="0"/>
                            </a:rPr>
                          </m:ctrlPr>
                        </m:sSubPr>
                        <m:e>
                          <m:r>
                            <a:rPr lang="lv-LV" sz="2400" i="1" smtClean="0">
                              <a:latin typeface="Cambria Math" panose="02040503050406030204" pitchFamily="18" charset="0"/>
                              <a:ea typeface="Cambria Math" panose="02040503050406030204" pitchFamily="18" charset="0"/>
                            </a:rPr>
                            <m:t>𝜃</m:t>
                          </m:r>
                        </m:e>
                        <m:sub>
                          <m:r>
                            <a:rPr lang="lv-LV" sz="2400" b="0" i="1" smtClean="0">
                              <a:latin typeface="Cambria Math" panose="02040503050406030204" pitchFamily="18" charset="0"/>
                            </a:rPr>
                            <m:t>𝑔</m:t>
                          </m:r>
                        </m:sub>
                      </m:sSub>
                      <m:r>
                        <a:rPr lang="lv-LV" sz="2400" b="0" i="1" smtClean="0">
                          <a:latin typeface="Cambria Math" panose="02040503050406030204" pitchFamily="18" charset="0"/>
                        </a:rPr>
                        <m:t>=660</m:t>
                      </m:r>
                      <m:d>
                        <m:dPr>
                          <m:ctrlPr>
                            <a:rPr lang="lv-LV" sz="2400" b="0" i="1" smtClean="0">
                              <a:latin typeface="Cambria Math" panose="02040503050406030204" pitchFamily="18" charset="0"/>
                            </a:rPr>
                          </m:ctrlPr>
                        </m:dPr>
                        <m:e>
                          <m:r>
                            <a:rPr lang="lv-LV" sz="2400" b="0" i="1" smtClean="0">
                              <a:latin typeface="Cambria Math" panose="02040503050406030204" pitchFamily="18" charset="0"/>
                            </a:rPr>
                            <m:t>1−0,687</m:t>
                          </m:r>
                          <m:sSup>
                            <m:sSupPr>
                              <m:ctrlPr>
                                <a:rPr lang="lv-LV" sz="2400" b="0" i="1" smtClean="0">
                                  <a:latin typeface="Cambria Math" panose="02040503050406030204" pitchFamily="18" charset="0"/>
                                </a:rPr>
                              </m:ctrlPr>
                            </m:sSupPr>
                            <m:e>
                              <m:r>
                                <a:rPr lang="lv-LV" sz="2400" b="0" i="1" smtClean="0">
                                  <a:latin typeface="Cambria Math" panose="02040503050406030204" pitchFamily="18" charset="0"/>
                                </a:rPr>
                                <m:t>𝑒</m:t>
                              </m:r>
                            </m:e>
                            <m:sup>
                              <m:r>
                                <a:rPr lang="lv-LV" sz="2400" b="0" i="1" smtClean="0">
                                  <a:latin typeface="Cambria Math" panose="02040503050406030204" pitchFamily="18" charset="0"/>
                                </a:rPr>
                                <m:t>−0,32</m:t>
                              </m:r>
                              <m:r>
                                <a:rPr lang="lv-LV" sz="2400" b="0" i="1" smtClean="0">
                                  <a:latin typeface="Cambria Math" panose="02040503050406030204" pitchFamily="18" charset="0"/>
                                </a:rPr>
                                <m:t>𝑡</m:t>
                              </m:r>
                            </m:sup>
                          </m:sSup>
                          <m:r>
                            <a:rPr lang="lv-LV" sz="2400" b="0" i="1" smtClean="0">
                              <a:latin typeface="Cambria Math" panose="02040503050406030204" pitchFamily="18" charset="0"/>
                            </a:rPr>
                            <m:t>−</m:t>
                          </m:r>
                          <m:sSup>
                            <m:sSupPr>
                              <m:ctrlPr>
                                <a:rPr lang="lv-LV" sz="2400" b="0" i="1" smtClean="0">
                                  <a:latin typeface="Cambria Math" panose="02040503050406030204" pitchFamily="18" charset="0"/>
                                </a:rPr>
                              </m:ctrlPr>
                            </m:sSupPr>
                            <m:e>
                              <m:r>
                                <a:rPr lang="lv-LV" sz="2400" b="0" i="1" smtClean="0">
                                  <a:latin typeface="Cambria Math" panose="02040503050406030204" pitchFamily="18" charset="0"/>
                                </a:rPr>
                                <m:t>0,313</m:t>
                              </m:r>
                              <m:r>
                                <a:rPr lang="lv-LV" sz="2400" b="0" i="1" smtClean="0">
                                  <a:latin typeface="Cambria Math" panose="02040503050406030204" pitchFamily="18" charset="0"/>
                                </a:rPr>
                                <m:t>𝑒</m:t>
                              </m:r>
                            </m:e>
                            <m:sup>
                              <m:r>
                                <a:rPr lang="lv-LV" sz="2400" b="0" i="1" smtClean="0">
                                  <a:latin typeface="Cambria Math" panose="02040503050406030204" pitchFamily="18" charset="0"/>
                                </a:rPr>
                                <m:t>−3,8</m:t>
                              </m:r>
                              <m:r>
                                <a:rPr lang="lv-LV" sz="2400" b="0" i="1" smtClean="0">
                                  <a:latin typeface="Cambria Math" panose="02040503050406030204" pitchFamily="18" charset="0"/>
                                </a:rPr>
                                <m:t>𝑡</m:t>
                              </m:r>
                            </m:sup>
                          </m:sSup>
                        </m:e>
                      </m:d>
                      <m:r>
                        <a:rPr lang="lv-LV" sz="2400" b="0" i="1" smtClean="0">
                          <a:latin typeface="Cambria Math" panose="02040503050406030204" pitchFamily="18" charset="0"/>
                        </a:rPr>
                        <m:t>+20</m:t>
                      </m:r>
                    </m:oMath>
                  </m:oMathPara>
                </a14:m>
                <a:endParaRPr lang="lv-LV" sz="2400" dirty="0"/>
              </a:p>
            </p:txBody>
          </p:sp>
        </mc:Choice>
        <mc:Fallback xmlns="">
          <p:sp>
            <p:nvSpPr>
              <p:cNvPr id="19" name="TextBox 18">
                <a:extLst>
                  <a:ext uri="{FF2B5EF4-FFF2-40B4-BE49-F238E27FC236}">
                    <a16:creationId xmlns:a16="http://schemas.microsoft.com/office/drawing/2014/main" id="{A73C7A16-1209-485A-B674-121F4D1242B3}"/>
                  </a:ext>
                </a:extLst>
              </p:cNvPr>
              <p:cNvSpPr txBox="1">
                <a:spLocks noRot="1" noChangeAspect="1" noMove="1" noResize="1" noEditPoints="1" noAdjustHandles="1" noChangeArrowheads="1" noChangeShapeType="1" noTextEdit="1"/>
              </p:cNvSpPr>
              <p:nvPr/>
            </p:nvSpPr>
            <p:spPr>
              <a:xfrm>
                <a:off x="10759272" y="4308873"/>
                <a:ext cx="6277359" cy="406843"/>
              </a:xfrm>
              <a:prstGeom prst="rect">
                <a:avLst/>
              </a:prstGeom>
              <a:blipFill>
                <a:blip r:embed="rId5"/>
                <a:stretch>
                  <a:fillRect l="-484" r="-484" b="-15493"/>
                </a:stretch>
              </a:blipFill>
            </p:spPr>
            <p:txBody>
              <a:bodyPr/>
              <a:lstStyle/>
              <a:p>
                <a:r>
                  <a:rPr lang="lv-LV">
                    <a:noFill/>
                  </a:rPr>
                  <a:t> </a:t>
                </a:r>
              </a:p>
            </p:txBody>
          </p:sp>
        </mc:Fallback>
      </mc:AlternateContent>
      <p:cxnSp>
        <p:nvCxnSpPr>
          <p:cNvPr id="20" name="Taisns bultveida savienotājs 19">
            <a:extLst>
              <a:ext uri="{FF2B5EF4-FFF2-40B4-BE49-F238E27FC236}">
                <a16:creationId xmlns:a16="http://schemas.microsoft.com/office/drawing/2014/main" id="{D4E8F7FF-2E32-4C1F-B841-3349191669A0}"/>
              </a:ext>
            </a:extLst>
          </p:cNvPr>
          <p:cNvCxnSpPr>
            <a:cxnSpLocks/>
            <a:stCxn id="19" idx="1"/>
          </p:cNvCxnSpPr>
          <p:nvPr/>
        </p:nvCxnSpPr>
        <p:spPr>
          <a:xfrm flipH="1" flipV="1">
            <a:off x="9645698" y="3813683"/>
            <a:ext cx="1113574" cy="698612"/>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27877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ma 20">
            <a:extLst>
              <a:ext uri="{FF2B5EF4-FFF2-40B4-BE49-F238E27FC236}">
                <a16:creationId xmlns:a16="http://schemas.microsoft.com/office/drawing/2014/main" id="{A282B078-3534-4583-879C-E3C76A43425C}"/>
              </a:ext>
            </a:extLst>
          </p:cNvPr>
          <p:cNvGraphicFramePr/>
          <p:nvPr>
            <p:extLst>
              <p:ext uri="{D42A27DB-BD31-4B8C-83A1-F6EECF244321}">
                <p14:modId xmlns:p14="http://schemas.microsoft.com/office/powerpoint/2010/main" val="788759428"/>
              </p:ext>
            </p:extLst>
          </p:nvPr>
        </p:nvGraphicFramePr>
        <p:xfrm>
          <a:off x="7772400" y="1562101"/>
          <a:ext cx="10286999" cy="7467598"/>
        </p:xfrm>
        <a:graphic>
          <a:graphicData uri="http://schemas.openxmlformats.org/drawingml/2006/chart">
            <c:chart xmlns:c="http://schemas.openxmlformats.org/drawingml/2006/chart" xmlns:r="http://schemas.openxmlformats.org/officeDocument/2006/relationships" r:id="rId2"/>
          </a:graphicData>
        </a:graphic>
      </p:graphicFrame>
      <p:pic>
        <p:nvPicPr>
          <p:cNvPr id="1032" name="Picture 8" descr="Attēlu rezultāti vaicājumam “fuel clipart”">
            <a:extLst>
              <a:ext uri="{FF2B5EF4-FFF2-40B4-BE49-F238E27FC236}">
                <a16:creationId xmlns:a16="http://schemas.microsoft.com/office/drawing/2014/main" id="{FE7C376D-1B22-47CC-9546-A2EB105DC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9774" y="5117350"/>
            <a:ext cx="3184779" cy="31847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2"/>
          <p:cNvSpPr txBox="1"/>
          <p:nvPr/>
        </p:nvSpPr>
        <p:spPr>
          <a:xfrm>
            <a:off x="10145028" y="971550"/>
            <a:ext cx="7114272" cy="403957"/>
          </a:xfrm>
          <a:prstGeom prst="rect">
            <a:avLst/>
          </a:prstGeom>
        </p:spPr>
        <p:txBody>
          <a:bodyPr lIns="0" tIns="0" rIns="0" bIns="0" rtlCol="0" anchor="t">
            <a:spAutoFit/>
          </a:bodyPr>
          <a:lstStyle/>
          <a:p>
            <a:pPr algn="l">
              <a:lnSpc>
                <a:spcPts val="3359"/>
              </a:lnSpc>
            </a:pPr>
            <a:r>
              <a:rPr lang="lv-LV" sz="2400" b="1" u="sng" spc="120" dirty="0" err="1">
                <a:solidFill>
                  <a:srgbClr val="456A2C"/>
                </a:solidFill>
                <a:latin typeface="Glacial Indifference"/>
              </a:rPr>
              <a:t>Hydrocarbon</a:t>
            </a:r>
            <a:r>
              <a:rPr lang="lv-LV" sz="2400" b="1" u="sng" spc="120" dirty="0">
                <a:solidFill>
                  <a:srgbClr val="456A2C"/>
                </a:solidFill>
                <a:latin typeface="Glacial Indifference"/>
              </a:rPr>
              <a:t> </a:t>
            </a:r>
            <a:r>
              <a:rPr lang="lv-LV" sz="2400" b="1" u="sng" spc="120" dirty="0" err="1">
                <a:solidFill>
                  <a:srgbClr val="456A2C"/>
                </a:solidFill>
                <a:latin typeface="Glacial Indifference"/>
              </a:rPr>
              <a:t>fire</a:t>
            </a:r>
            <a:r>
              <a:rPr lang="lv-LV" sz="2400" b="1" u="sng" spc="120" dirty="0">
                <a:solidFill>
                  <a:srgbClr val="456A2C"/>
                </a:solidFill>
                <a:latin typeface="Glacial Indifference"/>
              </a:rPr>
              <a:t> </a:t>
            </a:r>
            <a:r>
              <a:rPr lang="lv-LV" sz="2400" b="1" u="sng" spc="120" dirty="0" err="1">
                <a:solidFill>
                  <a:srgbClr val="456A2C"/>
                </a:solidFill>
                <a:latin typeface="Glacial Indifference"/>
              </a:rPr>
              <a:t>temperature-time</a:t>
            </a:r>
            <a:r>
              <a:rPr lang="lv-LV" sz="2400" b="1" u="sng" spc="120" dirty="0">
                <a:solidFill>
                  <a:srgbClr val="456A2C"/>
                </a:solidFill>
                <a:latin typeface="Glacial Indifference"/>
              </a:rPr>
              <a:t> </a:t>
            </a:r>
            <a:r>
              <a:rPr lang="lv-LV" sz="2400" b="1" u="sng" spc="120" dirty="0" err="1">
                <a:solidFill>
                  <a:srgbClr val="456A2C"/>
                </a:solidFill>
                <a:latin typeface="Glacial Indifference"/>
              </a:rPr>
              <a:t>curve</a:t>
            </a:r>
            <a:endParaRPr lang="en-US" sz="2400" spc="120" dirty="0">
              <a:solidFill>
                <a:srgbClr val="456A2C"/>
              </a:solidFill>
              <a:latin typeface="Glacial Indifference"/>
            </a:endParaRPr>
          </a:p>
        </p:txBody>
      </p:sp>
      <p:sp>
        <p:nvSpPr>
          <p:cNvPr id="3" name="AutoShape 3"/>
          <p:cNvSpPr/>
          <p:nvPr/>
        </p:nvSpPr>
        <p:spPr>
          <a:xfrm>
            <a:off x="1085850" y="-335920"/>
            <a:ext cx="6480000"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5245009" cy="5047536"/>
            <a:chOff x="0" y="-95249"/>
            <a:chExt cx="9216551" cy="6730049"/>
          </a:xfrm>
        </p:grpSpPr>
        <p:sp>
          <p:nvSpPr>
            <p:cNvPr id="8" name="TextBox 8"/>
            <p:cNvSpPr txBox="1"/>
            <p:nvPr/>
          </p:nvSpPr>
          <p:spPr>
            <a:xfrm>
              <a:off x="0" y="-95249"/>
              <a:ext cx="9216551" cy="6730049"/>
            </a:xfrm>
            <a:prstGeom prst="rect">
              <a:avLst/>
            </a:prstGeom>
          </p:spPr>
          <p:txBody>
            <a:bodyPr lIns="0" tIns="0" rIns="0" bIns="0" rtlCol="0" anchor="t">
              <a:spAutoFit/>
            </a:bodyPr>
            <a:lstStyle/>
            <a:p>
              <a:pPr algn="ctr"/>
              <a:r>
                <a:rPr lang="en-GB" sz="4000" spc="310" dirty="0">
                  <a:solidFill>
                    <a:schemeClr val="bg1"/>
                  </a:solidFill>
                  <a:latin typeface="League Spartan"/>
                </a:rPr>
                <a:t>Nominal temperature time curves according Eurocode 1 Part 1-2</a:t>
              </a:r>
            </a:p>
            <a:p>
              <a:pPr>
                <a:lnSpc>
                  <a:spcPts val="8370"/>
                </a:lnSpc>
              </a:pPr>
              <a:endParaRPr lang="en-US" sz="4500" spc="310" dirty="0">
                <a:solidFill>
                  <a:schemeClr val="bg1"/>
                </a:solidFill>
                <a:latin typeface="League Spartan"/>
              </a:endParaRPr>
            </a:p>
            <a:p>
              <a:pPr algn="ctr">
                <a:lnSpc>
                  <a:spcPts val="8370"/>
                </a:lnSpc>
              </a:pPr>
              <a:r>
                <a:rPr lang="en-GB" sz="6200" spc="310" dirty="0">
                  <a:solidFill>
                    <a:schemeClr val="bg1"/>
                  </a:solidFill>
                  <a:latin typeface="League Spartan"/>
                </a:rPr>
                <a:t>Theoretical fires</a:t>
              </a:r>
            </a:p>
          </p:txBody>
        </p:sp>
        <p:sp>
          <p:nvSpPr>
            <p:cNvPr id="9" name="TextBox 9"/>
            <p:cNvSpPr txBox="1"/>
            <p:nvPr/>
          </p:nvSpPr>
          <p:spPr>
            <a:xfrm>
              <a:off x="0" y="3167839"/>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271669" y="96194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7</a:t>
            </a:fld>
            <a:endParaRPr lang="en-US" sz="2400" spc="120" dirty="0">
              <a:solidFill>
                <a:srgbClr val="D9D9D9"/>
              </a:solidFill>
              <a:latin typeface="Glacial Indifference"/>
            </a:endParaRPr>
          </a:p>
        </p:txBody>
      </p:sp>
      <p:sp>
        <p:nvSpPr>
          <p:cNvPr id="14" name="TextBox 9">
            <a:extLst>
              <a:ext uri="{FF2B5EF4-FFF2-40B4-BE49-F238E27FC236}">
                <a16:creationId xmlns:a16="http://schemas.microsoft.com/office/drawing/2014/main" id="{697BD85A-BDCD-4F78-AF25-BD257827B586}"/>
              </a:ext>
            </a:extLst>
          </p:cNvPr>
          <p:cNvSpPr txBox="1"/>
          <p:nvPr/>
        </p:nvSpPr>
        <p:spPr>
          <a:xfrm>
            <a:off x="9651560" y="9726747"/>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6: Fire safety and protection solutions </a:t>
            </a:r>
            <a:endParaRPr lang="en-US" sz="1600" spc="80" dirty="0">
              <a:solidFill>
                <a:srgbClr val="52584D"/>
              </a:solidFill>
              <a:latin typeface="Glacial Indifference"/>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60C3053-B604-4165-88B6-7580F0C4236C}"/>
                  </a:ext>
                </a:extLst>
              </p:cNvPr>
              <p:cNvSpPr txBox="1"/>
              <p:nvPr/>
            </p:nvSpPr>
            <p:spPr>
              <a:xfrm>
                <a:off x="10820400" y="4623293"/>
                <a:ext cx="6577122" cy="412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lv-LV" sz="2400" i="1" smtClean="0">
                              <a:latin typeface="Cambria Math" panose="02040503050406030204" pitchFamily="18" charset="0"/>
                            </a:rPr>
                          </m:ctrlPr>
                        </m:sSubPr>
                        <m:e>
                          <m:r>
                            <a:rPr lang="lv-LV" sz="2400" i="1" smtClean="0">
                              <a:latin typeface="Cambria Math" panose="02040503050406030204" pitchFamily="18" charset="0"/>
                              <a:ea typeface="Cambria Math" panose="02040503050406030204" pitchFamily="18" charset="0"/>
                            </a:rPr>
                            <m:t>𝜃</m:t>
                          </m:r>
                        </m:e>
                        <m:sub>
                          <m:r>
                            <a:rPr lang="lv-LV" sz="2400" b="0" i="1" smtClean="0">
                              <a:latin typeface="Cambria Math" panose="02040503050406030204" pitchFamily="18" charset="0"/>
                            </a:rPr>
                            <m:t>𝑔</m:t>
                          </m:r>
                        </m:sub>
                      </m:sSub>
                      <m:r>
                        <a:rPr lang="lv-LV" sz="2400" b="0" i="1" smtClean="0">
                          <a:latin typeface="Cambria Math" panose="02040503050406030204" pitchFamily="18" charset="0"/>
                        </a:rPr>
                        <m:t>=1080</m:t>
                      </m:r>
                      <m:d>
                        <m:dPr>
                          <m:ctrlPr>
                            <a:rPr lang="lv-LV" sz="2400" b="0" i="1" smtClean="0">
                              <a:latin typeface="Cambria Math" panose="02040503050406030204" pitchFamily="18" charset="0"/>
                            </a:rPr>
                          </m:ctrlPr>
                        </m:dPr>
                        <m:e>
                          <m:r>
                            <a:rPr lang="lv-LV" sz="2400" b="0" i="1" smtClean="0">
                              <a:latin typeface="Cambria Math" panose="02040503050406030204" pitchFamily="18" charset="0"/>
                            </a:rPr>
                            <m:t>1−0,325</m:t>
                          </m:r>
                          <m:sSup>
                            <m:sSupPr>
                              <m:ctrlPr>
                                <a:rPr lang="lv-LV" sz="2400" b="0" i="1" smtClean="0">
                                  <a:latin typeface="Cambria Math" panose="02040503050406030204" pitchFamily="18" charset="0"/>
                                </a:rPr>
                              </m:ctrlPr>
                            </m:sSupPr>
                            <m:e>
                              <m:r>
                                <a:rPr lang="lv-LV" sz="2400" b="0" i="1" smtClean="0">
                                  <a:latin typeface="Cambria Math" panose="02040503050406030204" pitchFamily="18" charset="0"/>
                                </a:rPr>
                                <m:t>𝑒</m:t>
                              </m:r>
                            </m:e>
                            <m:sup>
                              <m:r>
                                <a:rPr lang="lv-LV" sz="2400" b="0" i="1" smtClean="0">
                                  <a:latin typeface="Cambria Math" panose="02040503050406030204" pitchFamily="18" charset="0"/>
                                </a:rPr>
                                <m:t>−0,167</m:t>
                              </m:r>
                              <m:r>
                                <a:rPr lang="lv-LV" sz="2400" b="0" i="1" smtClean="0">
                                  <a:latin typeface="Cambria Math" panose="02040503050406030204" pitchFamily="18" charset="0"/>
                                </a:rPr>
                                <m:t>𝑡</m:t>
                              </m:r>
                            </m:sup>
                          </m:sSup>
                          <m:r>
                            <a:rPr lang="lv-LV" sz="2400" b="0" i="1" smtClean="0">
                              <a:latin typeface="Cambria Math" panose="02040503050406030204" pitchFamily="18" charset="0"/>
                            </a:rPr>
                            <m:t>−0,675</m:t>
                          </m:r>
                          <m:sSup>
                            <m:sSupPr>
                              <m:ctrlPr>
                                <a:rPr lang="lv-LV" sz="2400" b="0" i="1" smtClean="0">
                                  <a:latin typeface="Cambria Math" panose="02040503050406030204" pitchFamily="18" charset="0"/>
                                </a:rPr>
                              </m:ctrlPr>
                            </m:sSupPr>
                            <m:e>
                              <m:r>
                                <a:rPr lang="lv-LV" sz="2400" b="0" i="1" smtClean="0">
                                  <a:latin typeface="Cambria Math" panose="02040503050406030204" pitchFamily="18" charset="0"/>
                                </a:rPr>
                                <m:t>𝑒</m:t>
                              </m:r>
                            </m:e>
                            <m:sup>
                              <m:r>
                                <a:rPr lang="lv-LV" sz="2400" b="0" i="1" smtClean="0">
                                  <a:latin typeface="Cambria Math" panose="02040503050406030204" pitchFamily="18" charset="0"/>
                                </a:rPr>
                                <m:t>−2,5</m:t>
                              </m:r>
                              <m:r>
                                <a:rPr lang="lv-LV" sz="2400" b="0" i="1" smtClean="0">
                                  <a:latin typeface="Cambria Math" panose="02040503050406030204" pitchFamily="18" charset="0"/>
                                </a:rPr>
                                <m:t>𝑡</m:t>
                              </m:r>
                            </m:sup>
                          </m:sSup>
                        </m:e>
                      </m:d>
                      <m:r>
                        <a:rPr lang="lv-LV" sz="2400" b="0" i="1" smtClean="0">
                          <a:latin typeface="Cambria Math" panose="02040503050406030204" pitchFamily="18" charset="0"/>
                        </a:rPr>
                        <m:t>+20</m:t>
                      </m:r>
                    </m:oMath>
                  </m:oMathPara>
                </a14:m>
                <a:endParaRPr lang="lv-LV" sz="2400" dirty="0"/>
              </a:p>
            </p:txBody>
          </p:sp>
        </mc:Choice>
        <mc:Fallback xmlns="">
          <p:sp>
            <p:nvSpPr>
              <p:cNvPr id="12" name="TextBox 11">
                <a:extLst>
                  <a:ext uri="{FF2B5EF4-FFF2-40B4-BE49-F238E27FC236}">
                    <a16:creationId xmlns:a16="http://schemas.microsoft.com/office/drawing/2014/main" id="{C60C3053-B604-4165-88B6-7580F0C4236C}"/>
                  </a:ext>
                </a:extLst>
              </p:cNvPr>
              <p:cNvSpPr txBox="1">
                <a:spLocks noRot="1" noChangeAspect="1" noMove="1" noResize="1" noEditPoints="1" noAdjustHandles="1" noChangeArrowheads="1" noChangeShapeType="1" noTextEdit="1"/>
              </p:cNvSpPr>
              <p:nvPr/>
            </p:nvSpPr>
            <p:spPr>
              <a:xfrm>
                <a:off x="10820400" y="4623293"/>
                <a:ext cx="6577122" cy="412100"/>
              </a:xfrm>
              <a:prstGeom prst="rect">
                <a:avLst/>
              </a:prstGeom>
              <a:blipFill>
                <a:blip r:embed="rId4"/>
                <a:stretch>
                  <a:fillRect l="-369" r="-462" b="-16667"/>
                </a:stretch>
              </a:blipFill>
            </p:spPr>
            <p:txBody>
              <a:bodyPr/>
              <a:lstStyle/>
              <a:p>
                <a:r>
                  <a:rPr lang="lv-LV">
                    <a:noFill/>
                  </a:rPr>
                  <a:t> </a:t>
                </a:r>
              </a:p>
            </p:txBody>
          </p:sp>
        </mc:Fallback>
      </mc:AlternateContent>
      <p:pic>
        <p:nvPicPr>
          <p:cNvPr id="1030" name="Picture 6" descr="Attēlu rezultāti vaicājumam “fuel clipart”">
            <a:extLst>
              <a:ext uri="{FF2B5EF4-FFF2-40B4-BE49-F238E27FC236}">
                <a16:creationId xmlns:a16="http://schemas.microsoft.com/office/drawing/2014/main" id="{A63DCD50-AF07-4471-B97D-ABD22DE712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1800" y="6120309"/>
            <a:ext cx="2022647" cy="2071191"/>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Taisns bultveida savienotājs 19">
            <a:extLst>
              <a:ext uri="{FF2B5EF4-FFF2-40B4-BE49-F238E27FC236}">
                <a16:creationId xmlns:a16="http://schemas.microsoft.com/office/drawing/2014/main" id="{B72CA23A-F471-4FF0-9B03-B3A72E1B5291}"/>
              </a:ext>
            </a:extLst>
          </p:cNvPr>
          <p:cNvCxnSpPr>
            <a:cxnSpLocks/>
            <a:stCxn id="12" idx="1"/>
          </p:cNvCxnSpPr>
          <p:nvPr/>
        </p:nvCxnSpPr>
        <p:spPr>
          <a:xfrm flipH="1" flipV="1">
            <a:off x="9651560" y="3712355"/>
            <a:ext cx="1168840" cy="111698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pic>
        <p:nvPicPr>
          <p:cNvPr id="11" name="Attēls 10">
            <a:extLst>
              <a:ext uri="{FF2B5EF4-FFF2-40B4-BE49-F238E27FC236}">
                <a16:creationId xmlns:a16="http://schemas.microsoft.com/office/drawing/2014/main" id="{99C5655D-F494-441F-A9EB-43F9A96F66A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tretch>
            <a:fillRect/>
          </a:stretch>
        </p:blipFill>
        <p:spPr>
          <a:xfrm>
            <a:off x="11506200" y="6455955"/>
            <a:ext cx="1531885" cy="1640630"/>
          </a:xfrm>
          <a:prstGeom prst="rect">
            <a:avLst/>
          </a:prstGeom>
        </p:spPr>
      </p:pic>
    </p:spTree>
    <p:extLst>
      <p:ext uri="{BB962C8B-B14F-4D97-AF65-F5344CB8AC3E}">
        <p14:creationId xmlns:p14="http://schemas.microsoft.com/office/powerpoint/2010/main" val="778033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403957"/>
          </a:xfrm>
          <a:prstGeom prst="rect">
            <a:avLst/>
          </a:prstGeom>
        </p:spPr>
        <p:txBody>
          <a:bodyPr lIns="0" tIns="0" rIns="0" bIns="0" rtlCol="0" anchor="t">
            <a:spAutoFit/>
          </a:bodyPr>
          <a:lstStyle/>
          <a:p>
            <a:pPr algn="l">
              <a:lnSpc>
                <a:spcPts val="3359"/>
              </a:lnSpc>
            </a:pPr>
            <a:r>
              <a:rPr lang="lv-LV" sz="2400" b="1" u="sng" spc="120" dirty="0" err="1">
                <a:solidFill>
                  <a:srgbClr val="456A2C"/>
                </a:solidFill>
                <a:latin typeface="Glacial Indifference"/>
              </a:rPr>
              <a:t>Real</a:t>
            </a:r>
            <a:r>
              <a:rPr lang="lv-LV" sz="2400" b="1" u="sng" spc="120" dirty="0">
                <a:solidFill>
                  <a:srgbClr val="456A2C"/>
                </a:solidFill>
                <a:latin typeface="Glacial Indifference"/>
              </a:rPr>
              <a:t> </a:t>
            </a:r>
            <a:r>
              <a:rPr lang="lv-LV" sz="2400" b="1" u="sng" spc="120" dirty="0" err="1">
                <a:solidFill>
                  <a:srgbClr val="456A2C"/>
                </a:solidFill>
                <a:latin typeface="Glacial Indifference"/>
              </a:rPr>
              <a:t>fire</a:t>
            </a:r>
            <a:r>
              <a:rPr lang="lv-LV" sz="2400" b="1" u="sng" spc="120" dirty="0">
                <a:solidFill>
                  <a:srgbClr val="456A2C"/>
                </a:solidFill>
                <a:latin typeface="Glacial Indifference"/>
              </a:rPr>
              <a:t> </a:t>
            </a:r>
            <a:r>
              <a:rPr lang="lv-LV" sz="2400" b="1" u="sng" spc="120" dirty="0" err="1">
                <a:solidFill>
                  <a:srgbClr val="456A2C"/>
                </a:solidFill>
                <a:latin typeface="Glacial Indifference"/>
              </a:rPr>
              <a:t>temperature-time</a:t>
            </a:r>
            <a:r>
              <a:rPr lang="lv-LV" sz="2400" b="1" u="sng" spc="120" dirty="0">
                <a:solidFill>
                  <a:srgbClr val="456A2C"/>
                </a:solidFill>
                <a:latin typeface="Glacial Indifference"/>
              </a:rPr>
              <a:t> </a:t>
            </a:r>
            <a:r>
              <a:rPr lang="lv-LV" sz="2400" b="1" u="sng" spc="120" dirty="0" err="1">
                <a:solidFill>
                  <a:srgbClr val="456A2C"/>
                </a:solidFill>
                <a:latin typeface="Glacial Indifference"/>
              </a:rPr>
              <a:t>curves</a:t>
            </a:r>
            <a:r>
              <a:rPr lang="lv-LV" sz="2400" b="1" u="sng" spc="120" dirty="0">
                <a:solidFill>
                  <a:srgbClr val="456A2C"/>
                </a:solidFill>
                <a:latin typeface="Glacial Indifference"/>
              </a:rPr>
              <a:t> </a:t>
            </a:r>
            <a:endParaRPr lang="en-US" sz="2400" spc="120" dirty="0">
              <a:solidFill>
                <a:srgbClr val="456A2C"/>
              </a:solidFill>
              <a:latin typeface="Glacial Indifference"/>
            </a:endParaRPr>
          </a:p>
        </p:txBody>
      </p:sp>
      <p:sp>
        <p:nvSpPr>
          <p:cNvPr id="3" name="AutoShape 3"/>
          <p:cNvSpPr/>
          <p:nvPr/>
        </p:nvSpPr>
        <p:spPr>
          <a:xfrm>
            <a:off x="1053554" y="-335920"/>
            <a:ext cx="6480000"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334018" y="957263"/>
            <a:ext cx="6006264" cy="4893647"/>
            <a:chOff x="0" y="-95249"/>
            <a:chExt cx="9216551" cy="6524863"/>
          </a:xfrm>
        </p:grpSpPr>
        <p:sp>
          <p:nvSpPr>
            <p:cNvPr id="8" name="TextBox 8"/>
            <p:cNvSpPr txBox="1"/>
            <p:nvPr/>
          </p:nvSpPr>
          <p:spPr>
            <a:xfrm>
              <a:off x="0" y="-95249"/>
              <a:ext cx="9216551" cy="6524863"/>
            </a:xfrm>
            <a:prstGeom prst="rect">
              <a:avLst/>
            </a:prstGeom>
          </p:spPr>
          <p:txBody>
            <a:bodyPr lIns="0" tIns="0" rIns="0" bIns="0" rtlCol="0" anchor="t">
              <a:spAutoFit/>
            </a:bodyPr>
            <a:lstStyle/>
            <a:p>
              <a:pPr algn="ctr"/>
              <a:r>
                <a:rPr lang="en-GB" sz="4000" spc="310" dirty="0">
                  <a:solidFill>
                    <a:schemeClr val="bg1"/>
                  </a:solidFill>
                  <a:latin typeface="League Spartan"/>
                </a:rPr>
                <a:t>Nominal temperature time curves according Eurocode 1 Part 1-2</a:t>
              </a:r>
            </a:p>
            <a:p>
              <a:pPr algn="ctr"/>
              <a:endParaRPr lang="lv-LV" sz="4500" spc="310" dirty="0">
                <a:solidFill>
                  <a:schemeClr val="bg1"/>
                </a:solidFill>
                <a:latin typeface="League Spartan"/>
              </a:endParaRPr>
            </a:p>
            <a:p>
              <a:pPr algn="ctr"/>
              <a:endParaRPr lang="en-GB" sz="4500" spc="310" dirty="0">
                <a:solidFill>
                  <a:schemeClr val="bg1"/>
                </a:solidFill>
                <a:latin typeface="League Spartan"/>
              </a:endParaRPr>
            </a:p>
            <a:p>
              <a:pPr algn="ctr">
                <a:lnSpc>
                  <a:spcPts val="8370"/>
                </a:lnSpc>
              </a:pPr>
              <a:r>
                <a:rPr lang="lv-LV" sz="6200" spc="310" dirty="0" err="1">
                  <a:solidFill>
                    <a:schemeClr val="bg1"/>
                  </a:solidFill>
                  <a:latin typeface="League Spartan"/>
                </a:rPr>
                <a:t>Real</a:t>
              </a:r>
              <a:r>
                <a:rPr lang="lv-LV" sz="6200" spc="310" dirty="0">
                  <a:solidFill>
                    <a:schemeClr val="bg1"/>
                  </a:solidFill>
                  <a:latin typeface="League Spartan"/>
                </a:rPr>
                <a:t> </a:t>
              </a:r>
              <a:r>
                <a:rPr lang="lv-LV" sz="6200" spc="310" dirty="0" err="1">
                  <a:solidFill>
                    <a:schemeClr val="bg1"/>
                  </a:solidFill>
                  <a:latin typeface="League Spartan"/>
                </a:rPr>
                <a:t>fires</a:t>
              </a:r>
              <a:endParaRPr lang="en-GB" sz="6200" spc="310" dirty="0">
                <a:solidFill>
                  <a:schemeClr val="bg1"/>
                </a:solidFill>
                <a:latin typeface="League Spartan"/>
              </a:endParaRPr>
            </a:p>
          </p:txBody>
        </p:sp>
        <p:sp>
          <p:nvSpPr>
            <p:cNvPr id="9" name="TextBox 9"/>
            <p:cNvSpPr txBox="1"/>
            <p:nvPr/>
          </p:nvSpPr>
          <p:spPr>
            <a:xfrm>
              <a:off x="0" y="3167839"/>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271669" y="96194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8</a:t>
            </a:fld>
            <a:endParaRPr lang="en-US" sz="2400" spc="120" dirty="0">
              <a:solidFill>
                <a:srgbClr val="D9D9D9"/>
              </a:solidFill>
              <a:latin typeface="Glacial Indifference"/>
            </a:endParaRPr>
          </a:p>
        </p:txBody>
      </p:sp>
      <p:sp>
        <p:nvSpPr>
          <p:cNvPr id="14" name="TextBox 9">
            <a:extLst>
              <a:ext uri="{FF2B5EF4-FFF2-40B4-BE49-F238E27FC236}">
                <a16:creationId xmlns:a16="http://schemas.microsoft.com/office/drawing/2014/main" id="{697BD85A-BDCD-4F78-AF25-BD257827B586}"/>
              </a:ext>
            </a:extLst>
          </p:cNvPr>
          <p:cNvSpPr txBox="1"/>
          <p:nvPr/>
        </p:nvSpPr>
        <p:spPr>
          <a:xfrm>
            <a:off x="9651560" y="9726747"/>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6: Fire safety and protection solutions </a:t>
            </a:r>
            <a:endParaRPr lang="en-US" sz="1600" spc="80" dirty="0">
              <a:solidFill>
                <a:srgbClr val="52584D"/>
              </a:solidFill>
              <a:latin typeface="Glacial Indifference"/>
            </a:endParaRPr>
          </a:p>
        </p:txBody>
      </p:sp>
      <p:grpSp>
        <p:nvGrpSpPr>
          <p:cNvPr id="10" name="Grupa 9">
            <a:extLst>
              <a:ext uri="{FF2B5EF4-FFF2-40B4-BE49-F238E27FC236}">
                <a16:creationId xmlns:a16="http://schemas.microsoft.com/office/drawing/2014/main" id="{9CA645C2-D7C7-4C04-8612-FC5B3742FD02}"/>
              </a:ext>
            </a:extLst>
          </p:cNvPr>
          <p:cNvGrpSpPr/>
          <p:nvPr/>
        </p:nvGrpSpPr>
        <p:grpSpPr>
          <a:xfrm>
            <a:off x="8098513" y="2314816"/>
            <a:ext cx="9830992" cy="5236931"/>
            <a:chOff x="0" y="0"/>
            <a:chExt cx="9756035" cy="2628900"/>
          </a:xfrm>
        </p:grpSpPr>
        <p:cxnSp>
          <p:nvCxnSpPr>
            <p:cNvPr id="11" name="Taisns savienotājs 10">
              <a:extLst>
                <a:ext uri="{FF2B5EF4-FFF2-40B4-BE49-F238E27FC236}">
                  <a16:creationId xmlns:a16="http://schemas.microsoft.com/office/drawing/2014/main" id="{F53A8D96-4F32-4C8A-A3A2-AF7B888F09A0}"/>
                </a:ext>
              </a:extLst>
            </p:cNvPr>
            <p:cNvCxnSpPr>
              <a:cxnSpLocks/>
            </p:cNvCxnSpPr>
            <p:nvPr/>
          </p:nvCxnSpPr>
          <p:spPr>
            <a:xfrm flipV="1">
              <a:off x="2684021" y="78818"/>
              <a:ext cx="14511" cy="2531032"/>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2" name="Taisns savienotājs 11">
              <a:extLst>
                <a:ext uri="{FF2B5EF4-FFF2-40B4-BE49-F238E27FC236}">
                  <a16:creationId xmlns:a16="http://schemas.microsoft.com/office/drawing/2014/main" id="{6B1F2A7B-941D-43BE-9C78-D7AA3F510026}"/>
                </a:ext>
              </a:extLst>
            </p:cNvPr>
            <p:cNvCxnSpPr>
              <a:cxnSpLocks/>
            </p:cNvCxnSpPr>
            <p:nvPr/>
          </p:nvCxnSpPr>
          <p:spPr>
            <a:xfrm flipV="1">
              <a:off x="5300653" y="80192"/>
              <a:ext cx="9525" cy="254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Taisns savienotājs 14">
              <a:extLst>
                <a:ext uri="{FF2B5EF4-FFF2-40B4-BE49-F238E27FC236}">
                  <a16:creationId xmlns:a16="http://schemas.microsoft.com/office/drawing/2014/main" id="{0D66A844-D0FB-4077-BF52-40CEA9BF1651}"/>
                </a:ext>
              </a:extLst>
            </p:cNvPr>
            <p:cNvCxnSpPr>
              <a:cxnSpLocks/>
            </p:cNvCxnSpPr>
            <p:nvPr/>
          </p:nvCxnSpPr>
          <p:spPr>
            <a:xfrm flipV="1">
              <a:off x="4314825" y="35487"/>
              <a:ext cx="9525" cy="256222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16" name="Grupa 15">
              <a:extLst>
                <a:ext uri="{FF2B5EF4-FFF2-40B4-BE49-F238E27FC236}">
                  <a16:creationId xmlns:a16="http://schemas.microsoft.com/office/drawing/2014/main" id="{D2F8CF41-233B-44B3-B6CC-38DAD0AEA739}"/>
                </a:ext>
              </a:extLst>
            </p:cNvPr>
            <p:cNvGrpSpPr/>
            <p:nvPr/>
          </p:nvGrpSpPr>
          <p:grpSpPr>
            <a:xfrm>
              <a:off x="0" y="0"/>
              <a:ext cx="9756035" cy="2628900"/>
              <a:chOff x="0" y="0"/>
              <a:chExt cx="9756035" cy="3770630"/>
            </a:xfrm>
          </p:grpSpPr>
          <p:cxnSp>
            <p:nvCxnSpPr>
              <p:cNvPr id="17" name="Taisns bultveida savienotājs 16">
                <a:extLst>
                  <a:ext uri="{FF2B5EF4-FFF2-40B4-BE49-F238E27FC236}">
                    <a16:creationId xmlns:a16="http://schemas.microsoft.com/office/drawing/2014/main" id="{851D7DB1-D567-4A5B-BB95-66FD770B8B75}"/>
                  </a:ext>
                </a:extLst>
              </p:cNvPr>
              <p:cNvCxnSpPr>
                <a:cxnSpLocks/>
              </p:cNvCxnSpPr>
              <p:nvPr/>
            </p:nvCxnSpPr>
            <p:spPr>
              <a:xfrm flipV="1">
                <a:off x="704850" y="0"/>
                <a:ext cx="0" cy="37623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Taisns bultveida savienotājs 17">
                <a:extLst>
                  <a:ext uri="{FF2B5EF4-FFF2-40B4-BE49-F238E27FC236}">
                    <a16:creationId xmlns:a16="http://schemas.microsoft.com/office/drawing/2014/main" id="{2B6E8D5E-BFC5-4FB8-A529-549B54DB9D77}"/>
                  </a:ext>
                </a:extLst>
              </p:cNvPr>
              <p:cNvCxnSpPr>
                <a:cxnSpLocks/>
              </p:cNvCxnSpPr>
              <p:nvPr/>
            </p:nvCxnSpPr>
            <p:spPr>
              <a:xfrm flipV="1">
                <a:off x="695325" y="3733800"/>
                <a:ext cx="88011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5">
                <a:extLst>
                  <a:ext uri="{FF2B5EF4-FFF2-40B4-BE49-F238E27FC236}">
                    <a16:creationId xmlns:a16="http://schemas.microsoft.com/office/drawing/2014/main" id="{3B3F6867-3A00-427C-B4E5-F7D55F08DB3D}"/>
                  </a:ext>
                </a:extLst>
              </p:cNvPr>
              <p:cNvSpPr txBox="1"/>
              <p:nvPr/>
            </p:nvSpPr>
            <p:spPr>
              <a:xfrm>
                <a:off x="0" y="85725"/>
                <a:ext cx="628650" cy="3684905"/>
              </a:xfrm>
              <a:prstGeom prst="rect">
                <a:avLst/>
              </a:prstGeom>
              <a:noFill/>
            </p:spPr>
            <p:txBody>
              <a:bodyPr vert="vert270" wrap="square" rtlCol="0">
                <a:noAutofit/>
              </a:bodyPr>
              <a:lstStyle/>
              <a:p>
                <a:pPr algn="just">
                  <a:lnSpc>
                    <a:spcPct val="150000"/>
                  </a:lnSpc>
                  <a:spcAft>
                    <a:spcPts val="600"/>
                  </a:spcAft>
                </a:pPr>
                <a:r>
                  <a:rPr lang="en-GB" sz="1200" kern="1200">
                    <a:solidFill>
                      <a:srgbClr val="000000"/>
                    </a:solidFill>
                    <a:effectLst/>
                    <a:latin typeface="Verdana" panose="020B0604030504040204" pitchFamily="34" charset="0"/>
                    <a:ea typeface="Calibri" panose="020F0502020204030204" pitchFamily="34" charset="0"/>
                    <a:cs typeface="Angsana New" panose="02020603050405020304" pitchFamily="18" charset="-34"/>
                  </a:rPr>
                  <a:t>Temperature/ Heat release rate</a:t>
                </a:r>
                <a:endParaRPr lang="lv-LV" sz="1200" kern="1000">
                  <a:effectLst/>
                  <a:latin typeface="Verdana" panose="020B0604030504040204" pitchFamily="34" charset="0"/>
                  <a:ea typeface="Calibri" panose="020F0502020204030204" pitchFamily="34" charset="0"/>
                  <a:cs typeface="Angsana New" panose="02020603050405020304" pitchFamily="18" charset="-34"/>
                </a:endParaRPr>
              </a:p>
            </p:txBody>
          </p:sp>
          <p:sp>
            <p:nvSpPr>
              <p:cNvPr id="20" name="TextBox 6">
                <a:extLst>
                  <a:ext uri="{FF2B5EF4-FFF2-40B4-BE49-F238E27FC236}">
                    <a16:creationId xmlns:a16="http://schemas.microsoft.com/office/drawing/2014/main" id="{A96759D2-4307-439B-9FD6-E7BC8D5D9640}"/>
                  </a:ext>
                </a:extLst>
              </p:cNvPr>
              <p:cNvSpPr txBox="1"/>
              <p:nvPr/>
            </p:nvSpPr>
            <p:spPr>
              <a:xfrm>
                <a:off x="8845371" y="3316245"/>
                <a:ext cx="910664" cy="276782"/>
              </a:xfrm>
              <a:prstGeom prst="rect">
                <a:avLst/>
              </a:prstGeom>
              <a:noFill/>
            </p:spPr>
            <p:txBody>
              <a:bodyPr wrap="square" rtlCol="0">
                <a:noAutofit/>
              </a:bodyPr>
              <a:lstStyle/>
              <a:p>
                <a:pPr algn="just">
                  <a:lnSpc>
                    <a:spcPct val="150000"/>
                  </a:lnSpc>
                  <a:spcAft>
                    <a:spcPts val="600"/>
                  </a:spcAft>
                </a:pPr>
                <a:r>
                  <a:rPr lang="en-GB" sz="1600" kern="1200" dirty="0">
                    <a:solidFill>
                      <a:srgbClr val="000000"/>
                    </a:solidFill>
                    <a:effectLst/>
                    <a:latin typeface="Verdana" panose="020B0604030504040204" pitchFamily="34" charset="0"/>
                    <a:ea typeface="Calibri" panose="020F0502020204030204" pitchFamily="34" charset="0"/>
                    <a:cs typeface="Angsana New" panose="02020603050405020304" pitchFamily="18" charset="-34"/>
                  </a:rPr>
                  <a:t>Time</a:t>
                </a:r>
                <a:endParaRPr lang="lv-LV" sz="16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21" name="Brīvforma: forma 20">
                <a:extLst>
                  <a:ext uri="{FF2B5EF4-FFF2-40B4-BE49-F238E27FC236}">
                    <a16:creationId xmlns:a16="http://schemas.microsoft.com/office/drawing/2014/main" id="{97C571A4-641E-43A8-B09B-5C04F4437FB5}"/>
                  </a:ext>
                </a:extLst>
              </p:cNvPr>
              <p:cNvSpPr/>
              <p:nvPr/>
            </p:nvSpPr>
            <p:spPr>
              <a:xfrm>
                <a:off x="704850" y="2771775"/>
                <a:ext cx="1990725" cy="952500"/>
              </a:xfrm>
              <a:custGeom>
                <a:avLst/>
                <a:gdLst>
                  <a:gd name="connsiteX0" fmla="*/ 0 w 1990725"/>
                  <a:gd name="connsiteY0" fmla="*/ 952500 h 952500"/>
                  <a:gd name="connsiteX1" fmla="*/ 1466850 w 1990725"/>
                  <a:gd name="connsiteY1" fmla="*/ 685800 h 952500"/>
                  <a:gd name="connsiteX2" fmla="*/ 1990725 w 1990725"/>
                  <a:gd name="connsiteY2" fmla="*/ 0 h 952500"/>
                </a:gdLst>
                <a:ahLst/>
                <a:cxnLst>
                  <a:cxn ang="0">
                    <a:pos x="connsiteX0" y="connsiteY0"/>
                  </a:cxn>
                  <a:cxn ang="0">
                    <a:pos x="connsiteX1" y="connsiteY1"/>
                  </a:cxn>
                  <a:cxn ang="0">
                    <a:pos x="connsiteX2" y="connsiteY2"/>
                  </a:cxn>
                </a:cxnLst>
                <a:rect l="l" t="t" r="r" b="b"/>
                <a:pathLst>
                  <a:path w="1990725" h="952500">
                    <a:moveTo>
                      <a:pt x="0" y="952500"/>
                    </a:moveTo>
                    <a:cubicBezTo>
                      <a:pt x="567531" y="898525"/>
                      <a:pt x="1135063" y="844550"/>
                      <a:pt x="1466850" y="685800"/>
                    </a:cubicBezTo>
                    <a:cubicBezTo>
                      <a:pt x="1798637" y="527050"/>
                      <a:pt x="1868488" y="203200"/>
                      <a:pt x="1990725" y="0"/>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22" name="Brīvforma: forma 21">
                <a:extLst>
                  <a:ext uri="{FF2B5EF4-FFF2-40B4-BE49-F238E27FC236}">
                    <a16:creationId xmlns:a16="http://schemas.microsoft.com/office/drawing/2014/main" id="{79B508E0-D54D-4735-BB44-BC2D73C175A2}"/>
                  </a:ext>
                </a:extLst>
              </p:cNvPr>
              <p:cNvSpPr/>
              <p:nvPr/>
            </p:nvSpPr>
            <p:spPr>
              <a:xfrm>
                <a:off x="2695575" y="914400"/>
                <a:ext cx="1609725" cy="1860941"/>
              </a:xfrm>
              <a:custGeom>
                <a:avLst/>
                <a:gdLst>
                  <a:gd name="connsiteX0" fmla="*/ 0 w 1619250"/>
                  <a:gd name="connsiteY0" fmla="*/ 1822841 h 1822841"/>
                  <a:gd name="connsiteX1" fmla="*/ 180975 w 1619250"/>
                  <a:gd name="connsiteY1" fmla="*/ 1298966 h 1822841"/>
                  <a:gd name="connsiteX2" fmla="*/ 304800 w 1619250"/>
                  <a:gd name="connsiteY2" fmla="*/ 432191 h 1822841"/>
                  <a:gd name="connsiteX3" fmla="*/ 933450 w 1619250"/>
                  <a:gd name="connsiteY3" fmla="*/ 22616 h 1822841"/>
                  <a:gd name="connsiteX4" fmla="*/ 1619250 w 1619250"/>
                  <a:gd name="connsiteY4" fmla="*/ 89291 h 182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0" h="1822841">
                    <a:moveTo>
                      <a:pt x="0" y="1822841"/>
                    </a:moveTo>
                    <a:cubicBezTo>
                      <a:pt x="65087" y="1676791"/>
                      <a:pt x="130175" y="1530741"/>
                      <a:pt x="180975" y="1298966"/>
                    </a:cubicBezTo>
                    <a:cubicBezTo>
                      <a:pt x="231775" y="1067191"/>
                      <a:pt x="179388" y="644916"/>
                      <a:pt x="304800" y="432191"/>
                    </a:cubicBezTo>
                    <a:cubicBezTo>
                      <a:pt x="430212" y="219466"/>
                      <a:pt x="714375" y="79766"/>
                      <a:pt x="933450" y="22616"/>
                    </a:cubicBezTo>
                    <a:cubicBezTo>
                      <a:pt x="1152525" y="-34534"/>
                      <a:pt x="1385887" y="27378"/>
                      <a:pt x="1619250" y="892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23" name="Brīvforma: forma 22">
                <a:extLst>
                  <a:ext uri="{FF2B5EF4-FFF2-40B4-BE49-F238E27FC236}">
                    <a16:creationId xmlns:a16="http://schemas.microsoft.com/office/drawing/2014/main" id="{8145E766-BCD2-4B7A-BB4B-38638B0F4D65}"/>
                  </a:ext>
                </a:extLst>
              </p:cNvPr>
              <p:cNvSpPr/>
              <p:nvPr/>
            </p:nvSpPr>
            <p:spPr>
              <a:xfrm>
                <a:off x="4305300" y="1019175"/>
                <a:ext cx="3028950" cy="2713800"/>
              </a:xfrm>
              <a:custGeom>
                <a:avLst/>
                <a:gdLst>
                  <a:gd name="connsiteX0" fmla="*/ 0 w 3190875"/>
                  <a:gd name="connsiteY0" fmla="*/ 0 h 2724150"/>
                  <a:gd name="connsiteX1" fmla="*/ 419100 w 3190875"/>
                  <a:gd name="connsiteY1" fmla="*/ 219075 h 2724150"/>
                  <a:gd name="connsiteX2" fmla="*/ 1390650 w 3190875"/>
                  <a:gd name="connsiteY2" fmla="*/ 1190625 h 2724150"/>
                  <a:gd name="connsiteX3" fmla="*/ 2181225 w 3190875"/>
                  <a:gd name="connsiteY3" fmla="*/ 2343150 h 2724150"/>
                  <a:gd name="connsiteX4" fmla="*/ 3190875 w 3190875"/>
                  <a:gd name="connsiteY4" fmla="*/ 2724150 h 272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5" h="2724150">
                    <a:moveTo>
                      <a:pt x="0" y="0"/>
                    </a:moveTo>
                    <a:cubicBezTo>
                      <a:pt x="93662" y="10319"/>
                      <a:pt x="187325" y="20638"/>
                      <a:pt x="419100" y="219075"/>
                    </a:cubicBezTo>
                    <a:cubicBezTo>
                      <a:pt x="650875" y="417512"/>
                      <a:pt x="1096963" y="836613"/>
                      <a:pt x="1390650" y="1190625"/>
                    </a:cubicBezTo>
                    <a:cubicBezTo>
                      <a:pt x="1684337" y="1544637"/>
                      <a:pt x="1881188" y="2087563"/>
                      <a:pt x="2181225" y="2343150"/>
                    </a:cubicBezTo>
                    <a:cubicBezTo>
                      <a:pt x="2481263" y="2598738"/>
                      <a:pt x="2917825" y="2663825"/>
                      <a:pt x="3190875" y="2724150"/>
                    </a:cubicBez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24" name="TextBox 12">
                <a:extLst>
                  <a:ext uri="{FF2B5EF4-FFF2-40B4-BE49-F238E27FC236}">
                    <a16:creationId xmlns:a16="http://schemas.microsoft.com/office/drawing/2014/main" id="{68E5735C-41DC-457A-A951-ADA7CB5931E1}"/>
                  </a:ext>
                </a:extLst>
              </p:cNvPr>
              <p:cNvSpPr txBox="1"/>
              <p:nvPr/>
            </p:nvSpPr>
            <p:spPr>
              <a:xfrm>
                <a:off x="876300" y="171448"/>
                <a:ext cx="1752601" cy="1112751"/>
              </a:xfrm>
              <a:prstGeom prst="rect">
                <a:avLst/>
              </a:prstGeom>
              <a:noFill/>
            </p:spPr>
            <p:txBody>
              <a:bodyPr vert="horz" wrap="square" rtlCol="0" anchor="ctr">
                <a:noAutofit/>
              </a:bodyPr>
              <a:lstStyle/>
              <a:p>
                <a:pPr algn="ctr">
                  <a:lnSpc>
                    <a:spcPct val="150000"/>
                  </a:lnSpc>
                  <a:spcAft>
                    <a:spcPts val="600"/>
                  </a:spcAft>
                </a:pPr>
                <a:r>
                  <a:rPr lang="en-GB" sz="1600" kern="1200" dirty="0">
                    <a:solidFill>
                      <a:srgbClr val="000000"/>
                    </a:solidFill>
                    <a:effectLst/>
                    <a:latin typeface="Verdana" panose="020B0604030504040204" pitchFamily="34" charset="0"/>
                    <a:ea typeface="Calibri" panose="020F0502020204030204" pitchFamily="34" charset="0"/>
                    <a:cs typeface="Angsana New" panose="02020603050405020304" pitchFamily="18" charset="-34"/>
                  </a:rPr>
                  <a:t>Fire ignition and development phase</a:t>
                </a:r>
                <a:endParaRPr lang="lv-LV" sz="16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25" name="TextBox 13">
                <a:extLst>
                  <a:ext uri="{FF2B5EF4-FFF2-40B4-BE49-F238E27FC236}">
                    <a16:creationId xmlns:a16="http://schemas.microsoft.com/office/drawing/2014/main" id="{DBC9D45A-06B8-449D-A868-EAF412C5B470}"/>
                  </a:ext>
                </a:extLst>
              </p:cNvPr>
              <p:cNvSpPr txBox="1"/>
              <p:nvPr/>
            </p:nvSpPr>
            <p:spPr>
              <a:xfrm>
                <a:off x="2753652" y="138113"/>
                <a:ext cx="2315074" cy="676275"/>
              </a:xfrm>
              <a:prstGeom prst="rect">
                <a:avLst/>
              </a:prstGeom>
              <a:noFill/>
            </p:spPr>
            <p:txBody>
              <a:bodyPr vert="horz" wrap="square" rtlCol="0" anchor="ctr">
                <a:noAutofit/>
              </a:bodyPr>
              <a:lstStyle/>
              <a:p>
                <a:pPr algn="ctr">
                  <a:lnSpc>
                    <a:spcPct val="150000"/>
                  </a:lnSpc>
                  <a:spcAft>
                    <a:spcPts val="600"/>
                  </a:spcAft>
                </a:pPr>
                <a:r>
                  <a:rPr lang="en-GB" sz="1600" kern="1200" dirty="0">
                    <a:solidFill>
                      <a:srgbClr val="000000"/>
                    </a:solidFill>
                    <a:effectLst/>
                    <a:latin typeface="Verdana" panose="020B0604030504040204" pitchFamily="34" charset="0"/>
                    <a:ea typeface="Calibri" panose="020F0502020204030204" pitchFamily="34" charset="0"/>
                    <a:cs typeface="Angsana New" panose="02020603050405020304" pitchFamily="18" charset="-34"/>
                  </a:rPr>
                  <a:t>Full</a:t>
                </a:r>
                <a:r>
                  <a:rPr lang="lv-LV" sz="1600" kern="1200" dirty="0">
                    <a:solidFill>
                      <a:srgbClr val="000000"/>
                    </a:solidFill>
                    <a:effectLst/>
                    <a:latin typeface="Verdana" panose="020B0604030504040204" pitchFamily="34" charset="0"/>
                    <a:ea typeface="Calibri" panose="020F0502020204030204" pitchFamily="34" charset="0"/>
                    <a:cs typeface="Angsana New" panose="02020603050405020304" pitchFamily="18" charset="-34"/>
                  </a:rPr>
                  <a:t>y</a:t>
                </a:r>
                <a:r>
                  <a:rPr lang="en-GB" sz="1600" kern="1200" dirty="0">
                    <a:solidFill>
                      <a:srgbClr val="000000"/>
                    </a:solidFill>
                    <a:effectLst/>
                    <a:latin typeface="Verdana" panose="020B0604030504040204" pitchFamily="34" charset="0"/>
                    <a:ea typeface="Calibri" panose="020F0502020204030204" pitchFamily="34" charset="0"/>
                    <a:cs typeface="Angsana New" panose="02020603050405020304" pitchFamily="18" charset="-34"/>
                  </a:rPr>
                  <a:t> developed fire</a:t>
                </a:r>
                <a:endParaRPr lang="lv-LV" sz="16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26" name="TextBox 14">
                <a:extLst>
                  <a:ext uri="{FF2B5EF4-FFF2-40B4-BE49-F238E27FC236}">
                    <a16:creationId xmlns:a16="http://schemas.microsoft.com/office/drawing/2014/main" id="{C4CDC793-507C-475B-BC05-CE9051A3F31F}"/>
                  </a:ext>
                </a:extLst>
              </p:cNvPr>
              <p:cNvSpPr txBox="1"/>
              <p:nvPr/>
            </p:nvSpPr>
            <p:spPr>
              <a:xfrm>
                <a:off x="6651743" y="2771774"/>
                <a:ext cx="2785454" cy="428625"/>
              </a:xfrm>
              <a:prstGeom prst="rect">
                <a:avLst/>
              </a:prstGeom>
              <a:noFill/>
            </p:spPr>
            <p:txBody>
              <a:bodyPr vert="horz" wrap="square" rtlCol="0">
                <a:noAutofit/>
              </a:bodyPr>
              <a:lstStyle/>
              <a:p>
                <a:pPr algn="ctr">
                  <a:lnSpc>
                    <a:spcPct val="150000"/>
                  </a:lnSpc>
                  <a:spcAft>
                    <a:spcPts val="600"/>
                  </a:spcAft>
                </a:pPr>
                <a:r>
                  <a:rPr lang="en-GB" sz="1600" kern="1200" dirty="0">
                    <a:solidFill>
                      <a:srgbClr val="000000"/>
                    </a:solidFill>
                    <a:effectLst/>
                    <a:latin typeface="Verdana" panose="020B0604030504040204" pitchFamily="34" charset="0"/>
                    <a:ea typeface="Calibri" panose="020F0502020204030204" pitchFamily="34" charset="0"/>
                    <a:cs typeface="Angsana New" panose="02020603050405020304" pitchFamily="18" charset="-34"/>
                  </a:rPr>
                  <a:t>Cooling phase</a:t>
                </a:r>
                <a:endParaRPr lang="lv-LV" sz="16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27" name="Brīvforma: forma 26">
                <a:extLst>
                  <a:ext uri="{FF2B5EF4-FFF2-40B4-BE49-F238E27FC236}">
                    <a16:creationId xmlns:a16="http://schemas.microsoft.com/office/drawing/2014/main" id="{127BC6DE-F8E3-4B8B-BB50-DC0E17C0D889}"/>
                  </a:ext>
                </a:extLst>
              </p:cNvPr>
              <p:cNvSpPr/>
              <p:nvPr/>
            </p:nvSpPr>
            <p:spPr>
              <a:xfrm>
                <a:off x="2695575" y="2381250"/>
                <a:ext cx="2628889" cy="400707"/>
              </a:xfrm>
              <a:custGeom>
                <a:avLst/>
                <a:gdLst>
                  <a:gd name="connsiteX0" fmla="*/ 0 w 1619250"/>
                  <a:gd name="connsiteY0" fmla="*/ 379836 h 379836"/>
                  <a:gd name="connsiteX1" fmla="*/ 542925 w 1619250"/>
                  <a:gd name="connsiteY1" fmla="*/ 8361 h 379836"/>
                  <a:gd name="connsiteX2" fmla="*/ 1619250 w 1619250"/>
                  <a:gd name="connsiteY2" fmla="*/ 141711 h 379836"/>
                </a:gdLst>
                <a:ahLst/>
                <a:cxnLst>
                  <a:cxn ang="0">
                    <a:pos x="connsiteX0" y="connsiteY0"/>
                  </a:cxn>
                  <a:cxn ang="0">
                    <a:pos x="connsiteX1" y="connsiteY1"/>
                  </a:cxn>
                  <a:cxn ang="0">
                    <a:pos x="connsiteX2" y="connsiteY2"/>
                  </a:cxn>
                </a:cxnLst>
                <a:rect l="l" t="t" r="r" b="b"/>
                <a:pathLst>
                  <a:path w="1619250" h="379836">
                    <a:moveTo>
                      <a:pt x="0" y="379836"/>
                    </a:moveTo>
                    <a:cubicBezTo>
                      <a:pt x="136525" y="213942"/>
                      <a:pt x="273050" y="48048"/>
                      <a:pt x="542925" y="8361"/>
                    </a:cubicBezTo>
                    <a:cubicBezTo>
                      <a:pt x="812800" y="-31326"/>
                      <a:pt x="1354138" y="79799"/>
                      <a:pt x="1619250" y="141711"/>
                    </a:cubicBezTo>
                  </a:path>
                </a:pathLst>
              </a:cu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28" name="Brīvforma: forma 27">
                <a:extLst>
                  <a:ext uri="{FF2B5EF4-FFF2-40B4-BE49-F238E27FC236}">
                    <a16:creationId xmlns:a16="http://schemas.microsoft.com/office/drawing/2014/main" id="{73104727-C4E9-452F-B930-92530ACDDCDE}"/>
                  </a:ext>
                </a:extLst>
              </p:cNvPr>
              <p:cNvSpPr/>
              <p:nvPr/>
            </p:nvSpPr>
            <p:spPr>
              <a:xfrm>
                <a:off x="5324475" y="2533650"/>
                <a:ext cx="4057659" cy="1190625"/>
              </a:xfrm>
              <a:custGeom>
                <a:avLst/>
                <a:gdLst>
                  <a:gd name="connsiteX0" fmla="*/ 0 w 3019425"/>
                  <a:gd name="connsiteY0" fmla="*/ 0 h 1190625"/>
                  <a:gd name="connsiteX1" fmla="*/ 514350 w 3019425"/>
                  <a:gd name="connsiteY1" fmla="*/ 161925 h 1190625"/>
                  <a:gd name="connsiteX2" fmla="*/ 1266825 w 3019425"/>
                  <a:gd name="connsiteY2" fmla="*/ 647700 h 1190625"/>
                  <a:gd name="connsiteX3" fmla="*/ 2019300 w 3019425"/>
                  <a:gd name="connsiteY3" fmla="*/ 1028700 h 1190625"/>
                  <a:gd name="connsiteX4" fmla="*/ 3019425 w 3019425"/>
                  <a:gd name="connsiteY4" fmla="*/ 1190625 h 119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425" h="1190625">
                    <a:moveTo>
                      <a:pt x="0" y="0"/>
                    </a:moveTo>
                    <a:cubicBezTo>
                      <a:pt x="151606" y="26987"/>
                      <a:pt x="303213" y="53975"/>
                      <a:pt x="514350" y="161925"/>
                    </a:cubicBezTo>
                    <a:cubicBezTo>
                      <a:pt x="725488" y="269875"/>
                      <a:pt x="1016000" y="503238"/>
                      <a:pt x="1266825" y="647700"/>
                    </a:cubicBezTo>
                    <a:cubicBezTo>
                      <a:pt x="1517650" y="792162"/>
                      <a:pt x="1727200" y="938213"/>
                      <a:pt x="2019300" y="1028700"/>
                    </a:cubicBezTo>
                    <a:cubicBezTo>
                      <a:pt x="2311400" y="1119188"/>
                      <a:pt x="2670175" y="1169988"/>
                      <a:pt x="3019425" y="1190625"/>
                    </a:cubicBezTo>
                  </a:path>
                </a:pathLst>
              </a:custGeom>
              <a:noFill/>
              <a:ln w="38100">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29" name="Brīvforma: forma 28">
                <a:extLst>
                  <a:ext uri="{FF2B5EF4-FFF2-40B4-BE49-F238E27FC236}">
                    <a16:creationId xmlns:a16="http://schemas.microsoft.com/office/drawing/2014/main" id="{46BDA5A9-947F-41F4-9959-DDD6FFAEC6A2}"/>
                  </a:ext>
                </a:extLst>
              </p:cNvPr>
              <p:cNvSpPr/>
              <p:nvPr/>
            </p:nvSpPr>
            <p:spPr>
              <a:xfrm>
                <a:off x="714375" y="3476625"/>
                <a:ext cx="8648700" cy="267190"/>
              </a:xfrm>
              <a:custGeom>
                <a:avLst/>
                <a:gdLst>
                  <a:gd name="connsiteX0" fmla="*/ 0 w 8648700"/>
                  <a:gd name="connsiteY0" fmla="*/ 257665 h 267190"/>
                  <a:gd name="connsiteX1" fmla="*/ 1381125 w 8648700"/>
                  <a:gd name="connsiteY1" fmla="*/ 190990 h 267190"/>
                  <a:gd name="connsiteX2" fmla="*/ 1857375 w 8648700"/>
                  <a:gd name="connsiteY2" fmla="*/ 105265 h 267190"/>
                  <a:gd name="connsiteX3" fmla="*/ 2362200 w 8648700"/>
                  <a:gd name="connsiteY3" fmla="*/ 48115 h 267190"/>
                  <a:gd name="connsiteX4" fmla="*/ 3514725 w 8648700"/>
                  <a:gd name="connsiteY4" fmla="*/ 105265 h 267190"/>
                  <a:gd name="connsiteX5" fmla="*/ 4381500 w 8648700"/>
                  <a:gd name="connsiteY5" fmla="*/ 490 h 267190"/>
                  <a:gd name="connsiteX6" fmla="*/ 5381625 w 8648700"/>
                  <a:gd name="connsiteY6" fmla="*/ 67165 h 267190"/>
                  <a:gd name="connsiteX7" fmla="*/ 6305550 w 8648700"/>
                  <a:gd name="connsiteY7" fmla="*/ 95740 h 267190"/>
                  <a:gd name="connsiteX8" fmla="*/ 7086600 w 8648700"/>
                  <a:gd name="connsiteY8" fmla="*/ 162415 h 267190"/>
                  <a:gd name="connsiteX9" fmla="*/ 8648700 w 8648700"/>
                  <a:gd name="connsiteY9" fmla="*/ 267190 h 26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8700" h="267190">
                    <a:moveTo>
                      <a:pt x="0" y="257665"/>
                    </a:moveTo>
                    <a:lnTo>
                      <a:pt x="1381125" y="190990"/>
                    </a:lnTo>
                    <a:cubicBezTo>
                      <a:pt x="1690687" y="165590"/>
                      <a:pt x="1693863" y="129077"/>
                      <a:pt x="1857375" y="105265"/>
                    </a:cubicBezTo>
                    <a:cubicBezTo>
                      <a:pt x="2020888" y="81452"/>
                      <a:pt x="2085975" y="48115"/>
                      <a:pt x="2362200" y="48115"/>
                    </a:cubicBezTo>
                    <a:cubicBezTo>
                      <a:pt x="2638425" y="48115"/>
                      <a:pt x="3178175" y="113202"/>
                      <a:pt x="3514725" y="105265"/>
                    </a:cubicBezTo>
                    <a:cubicBezTo>
                      <a:pt x="3851275" y="97328"/>
                      <a:pt x="4070350" y="6840"/>
                      <a:pt x="4381500" y="490"/>
                    </a:cubicBezTo>
                    <a:cubicBezTo>
                      <a:pt x="4692650" y="-5860"/>
                      <a:pt x="5060950" y="51290"/>
                      <a:pt x="5381625" y="67165"/>
                    </a:cubicBezTo>
                    <a:cubicBezTo>
                      <a:pt x="5702300" y="83040"/>
                      <a:pt x="6021388" y="79865"/>
                      <a:pt x="6305550" y="95740"/>
                    </a:cubicBezTo>
                    <a:cubicBezTo>
                      <a:pt x="6589713" y="111615"/>
                      <a:pt x="7086600" y="162415"/>
                      <a:pt x="7086600" y="162415"/>
                    </a:cubicBezTo>
                    <a:cubicBezTo>
                      <a:pt x="7477125" y="190990"/>
                      <a:pt x="8275638" y="257665"/>
                      <a:pt x="8648700" y="267190"/>
                    </a:cubicBezTo>
                  </a:path>
                </a:pathLst>
              </a:cu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30" name="Remarka: līnija ar apmali un izcēluma joslu 29">
                <a:extLst>
                  <a:ext uri="{FF2B5EF4-FFF2-40B4-BE49-F238E27FC236}">
                    <a16:creationId xmlns:a16="http://schemas.microsoft.com/office/drawing/2014/main" id="{3CF113CD-7FC8-4EAE-B7D2-700220366B87}"/>
                  </a:ext>
                </a:extLst>
              </p:cNvPr>
              <p:cNvSpPr/>
              <p:nvPr/>
            </p:nvSpPr>
            <p:spPr>
              <a:xfrm>
                <a:off x="6096000" y="142875"/>
                <a:ext cx="2495549" cy="909076"/>
              </a:xfrm>
              <a:prstGeom prst="accentBorderCallout1">
                <a:avLst>
                  <a:gd name="adj1" fmla="val 23175"/>
                  <a:gd name="adj2" fmla="val -2492"/>
                  <a:gd name="adj3" fmla="val 85541"/>
                  <a:gd name="adj4" fmla="val -81734"/>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nchor="ctr">
                <a:noAutofit/>
              </a:bodyPr>
              <a:lstStyle/>
              <a:p>
                <a:pPr algn="ctr">
                  <a:lnSpc>
                    <a:spcPct val="150000"/>
                  </a:lnSpc>
                  <a:spcAft>
                    <a:spcPts val="600"/>
                  </a:spcAft>
                </a:pPr>
                <a:r>
                  <a:rPr lang="en-GB" sz="1600" kern="1200" dirty="0">
                    <a:solidFill>
                      <a:srgbClr val="000000"/>
                    </a:solidFill>
                    <a:effectLst/>
                    <a:latin typeface="Verdana" panose="020B0604030504040204" pitchFamily="34" charset="0"/>
                    <a:ea typeface="Calibri" panose="020F0502020204030204" pitchFamily="34" charset="0"/>
                    <a:cs typeface="Angsana New" panose="02020603050405020304" pitchFamily="18" charset="-34"/>
                  </a:rPr>
                  <a:t>Temperature curve for uncontrolled fires</a:t>
                </a:r>
                <a:endParaRPr lang="lv-LV" sz="16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1" name="Remarka: līnija ar apmali un izcēluma joslu 30">
                <a:extLst>
                  <a:ext uri="{FF2B5EF4-FFF2-40B4-BE49-F238E27FC236}">
                    <a16:creationId xmlns:a16="http://schemas.microsoft.com/office/drawing/2014/main" id="{59CDC740-A9BF-4D8E-B910-24BCF3B5F728}"/>
                  </a:ext>
                </a:extLst>
              </p:cNvPr>
              <p:cNvSpPr/>
              <p:nvPr/>
            </p:nvSpPr>
            <p:spPr>
              <a:xfrm>
                <a:off x="6296027" y="1366170"/>
                <a:ext cx="2549345" cy="639203"/>
              </a:xfrm>
              <a:prstGeom prst="accentBorderCallout1">
                <a:avLst>
                  <a:gd name="adj1" fmla="val 23175"/>
                  <a:gd name="adj2" fmla="val -2492"/>
                  <a:gd name="adj3" fmla="val 171339"/>
                  <a:gd name="adj4" fmla="val -58440"/>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nchor="ctr">
                <a:noAutofit/>
              </a:bodyPr>
              <a:lstStyle/>
              <a:p>
                <a:pPr algn="ctr">
                  <a:lnSpc>
                    <a:spcPct val="150000"/>
                  </a:lnSpc>
                  <a:spcAft>
                    <a:spcPts val="600"/>
                  </a:spcAft>
                </a:pPr>
                <a:r>
                  <a:rPr lang="en-GB" sz="1600" kern="1200" dirty="0">
                    <a:solidFill>
                      <a:srgbClr val="000000"/>
                    </a:solidFill>
                    <a:effectLst/>
                    <a:latin typeface="Verdana" panose="020B0604030504040204" pitchFamily="34" charset="0"/>
                    <a:ea typeface="Calibri" panose="020F0502020204030204" pitchFamily="34" charset="0"/>
                    <a:cs typeface="Angsana New" panose="02020603050405020304" pitchFamily="18" charset="-34"/>
                  </a:rPr>
                  <a:t>Fire curve for controlled fires</a:t>
                </a:r>
                <a:endParaRPr lang="lv-LV" sz="16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2" name="Remarka: līnija ar apmali un izcēluma joslu 31">
                <a:extLst>
                  <a:ext uri="{FF2B5EF4-FFF2-40B4-BE49-F238E27FC236}">
                    <a16:creationId xmlns:a16="http://schemas.microsoft.com/office/drawing/2014/main" id="{7500057E-3962-4AE5-8263-2B634682449B}"/>
                  </a:ext>
                </a:extLst>
              </p:cNvPr>
              <p:cNvSpPr/>
              <p:nvPr/>
            </p:nvSpPr>
            <p:spPr>
              <a:xfrm>
                <a:off x="4010025" y="2937266"/>
                <a:ext cx="2436061" cy="423513"/>
              </a:xfrm>
              <a:prstGeom prst="accentBorderCallout1">
                <a:avLst>
                  <a:gd name="adj1" fmla="val 23175"/>
                  <a:gd name="adj2" fmla="val -2492"/>
                  <a:gd name="adj3" fmla="val 133473"/>
                  <a:gd name="adj4" fmla="val -37026"/>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nchor="ctr">
                <a:noAutofit/>
              </a:bodyPr>
              <a:lstStyle/>
              <a:p>
                <a:pPr algn="ctr">
                  <a:lnSpc>
                    <a:spcPct val="150000"/>
                  </a:lnSpc>
                  <a:spcAft>
                    <a:spcPts val="600"/>
                  </a:spcAft>
                </a:pPr>
                <a:r>
                  <a:rPr lang="en-GB" sz="1600" kern="1200" dirty="0">
                    <a:solidFill>
                      <a:srgbClr val="000000"/>
                    </a:solidFill>
                    <a:effectLst/>
                    <a:ea typeface="Calibri" panose="020F0502020204030204" pitchFamily="34" charset="0"/>
                    <a:cs typeface="Angsana New" panose="02020603050405020304" pitchFamily="18" charset="-34"/>
                  </a:rPr>
                  <a:t>Smouldering fires</a:t>
                </a:r>
                <a:endParaRPr lang="lv-LV" sz="1600" kern="1000" dirty="0">
                  <a:effectLst/>
                  <a:latin typeface="Verdana" panose="020B0604030504040204" pitchFamily="34" charset="0"/>
                  <a:ea typeface="Calibri" panose="020F0502020204030204" pitchFamily="34" charset="0"/>
                  <a:cs typeface="Angsana New" panose="02020603050405020304" pitchFamily="18" charset="-34"/>
                </a:endParaRPr>
              </a:p>
            </p:txBody>
          </p:sp>
        </p:grpSp>
      </p:grpSp>
      <p:sp>
        <p:nvSpPr>
          <p:cNvPr id="33" name="TextBox 12">
            <a:extLst>
              <a:ext uri="{FF2B5EF4-FFF2-40B4-BE49-F238E27FC236}">
                <a16:creationId xmlns:a16="http://schemas.microsoft.com/office/drawing/2014/main" id="{0926B9DA-CCBF-4854-9735-328E00E2F12E}"/>
              </a:ext>
            </a:extLst>
          </p:cNvPr>
          <p:cNvSpPr txBox="1"/>
          <p:nvPr/>
        </p:nvSpPr>
        <p:spPr>
          <a:xfrm rot="17271971">
            <a:off x="9772818" y="5582537"/>
            <a:ext cx="1499817" cy="588206"/>
          </a:xfrm>
          <a:prstGeom prst="rect">
            <a:avLst/>
          </a:prstGeom>
          <a:noFill/>
        </p:spPr>
        <p:txBody>
          <a:bodyPr vert="horz" wrap="square" rtlCol="0" anchor="ctr">
            <a:noAutofit/>
          </a:bodyPr>
          <a:lstStyle/>
          <a:p>
            <a:pPr algn="ctr">
              <a:lnSpc>
                <a:spcPct val="150000"/>
              </a:lnSpc>
              <a:spcAft>
                <a:spcPts val="600"/>
              </a:spcAft>
            </a:pPr>
            <a:r>
              <a:rPr lang="en-GB" sz="1600" kern="1200" dirty="0">
                <a:solidFill>
                  <a:srgbClr val="000000"/>
                </a:solidFill>
                <a:effectLst/>
                <a:latin typeface="Verdana" panose="020B0604030504040204" pitchFamily="34" charset="0"/>
                <a:ea typeface="Calibri" panose="020F0502020204030204" pitchFamily="34" charset="0"/>
                <a:cs typeface="Angsana New" panose="02020603050405020304" pitchFamily="18" charset="-34"/>
              </a:rPr>
              <a:t>Flashover</a:t>
            </a:r>
            <a:endParaRPr lang="en-GB" sz="1600" kern="1000" dirty="0">
              <a:effectLst/>
              <a:latin typeface="Verdana" panose="020B0604030504040204" pitchFamily="34" charset="0"/>
              <a:ea typeface="Calibri" panose="020F0502020204030204" pitchFamily="34" charset="0"/>
              <a:cs typeface="Angsana New" panose="02020603050405020304" pitchFamily="18" charset="-3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
            <a:extLst>
              <a:ext uri="{FF2B5EF4-FFF2-40B4-BE49-F238E27FC236}">
                <a16:creationId xmlns:a16="http://schemas.microsoft.com/office/drawing/2014/main" id="{9D4BF1B2-1604-43FD-9A03-1B38E6D214FF}"/>
              </a:ext>
            </a:extLst>
          </p:cNvPr>
          <p:cNvGraphicFramePr>
            <a:graphicFrameLocks/>
          </p:cNvGraphicFramePr>
          <p:nvPr>
            <p:extLst>
              <p:ext uri="{D42A27DB-BD31-4B8C-83A1-F6EECF244321}">
                <p14:modId xmlns:p14="http://schemas.microsoft.com/office/powerpoint/2010/main" val="2951388301"/>
              </p:ext>
            </p:extLst>
          </p:nvPr>
        </p:nvGraphicFramePr>
        <p:xfrm>
          <a:off x="7665682" y="1793479"/>
          <a:ext cx="9731840" cy="713035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2"/>
          <p:cNvSpPr txBox="1"/>
          <p:nvPr/>
        </p:nvSpPr>
        <p:spPr>
          <a:xfrm>
            <a:off x="8839200" y="660760"/>
            <a:ext cx="7926632" cy="839974"/>
          </a:xfrm>
          <a:prstGeom prst="rect">
            <a:avLst/>
          </a:prstGeom>
        </p:spPr>
        <p:txBody>
          <a:bodyPr wrap="square" lIns="0" tIns="0" rIns="0" bIns="0" rtlCol="0" anchor="t">
            <a:spAutoFit/>
          </a:bodyPr>
          <a:lstStyle/>
          <a:p>
            <a:pPr algn="ctr">
              <a:lnSpc>
                <a:spcPts val="3359"/>
              </a:lnSpc>
            </a:pPr>
            <a:r>
              <a:rPr lang="lv-LV" sz="2400" b="1" u="sng" spc="120" dirty="0" err="1">
                <a:solidFill>
                  <a:srgbClr val="456A2C"/>
                </a:solidFill>
                <a:latin typeface="Glacial Indifference"/>
              </a:rPr>
              <a:t>Parametric</a:t>
            </a:r>
            <a:r>
              <a:rPr lang="lv-LV" sz="2400" b="1" u="sng" spc="120" dirty="0">
                <a:solidFill>
                  <a:srgbClr val="456A2C"/>
                </a:solidFill>
                <a:latin typeface="Glacial Indifference"/>
              </a:rPr>
              <a:t> </a:t>
            </a:r>
            <a:r>
              <a:rPr lang="lv-LV" sz="2400" b="1" u="sng" spc="120" dirty="0" err="1">
                <a:solidFill>
                  <a:srgbClr val="456A2C"/>
                </a:solidFill>
                <a:latin typeface="Glacial Indifference"/>
              </a:rPr>
              <a:t>temperature-time</a:t>
            </a:r>
            <a:r>
              <a:rPr lang="lv-LV" sz="2400" b="1" u="sng" spc="120" dirty="0">
                <a:solidFill>
                  <a:srgbClr val="456A2C"/>
                </a:solidFill>
                <a:latin typeface="Glacial Indifference"/>
              </a:rPr>
              <a:t> </a:t>
            </a:r>
            <a:r>
              <a:rPr lang="lv-LV" sz="2400" b="1" u="sng" spc="120" dirty="0" err="1">
                <a:solidFill>
                  <a:srgbClr val="456A2C"/>
                </a:solidFill>
                <a:latin typeface="Glacial Indifference"/>
              </a:rPr>
              <a:t>curve</a:t>
            </a:r>
            <a:r>
              <a:rPr lang="lv-LV" sz="2400" b="1" u="sng" spc="120" dirty="0">
                <a:solidFill>
                  <a:srgbClr val="456A2C"/>
                </a:solidFill>
                <a:latin typeface="Glacial Indifference"/>
              </a:rPr>
              <a:t> </a:t>
            </a:r>
            <a:r>
              <a:rPr lang="lv-LV" sz="2400" b="1" u="sng" spc="120" dirty="0" err="1">
                <a:solidFill>
                  <a:srgbClr val="456A2C"/>
                </a:solidFill>
                <a:latin typeface="Glacial Indifference"/>
              </a:rPr>
              <a:t>for</a:t>
            </a:r>
            <a:r>
              <a:rPr lang="lv-LV" sz="2400" b="1" u="sng" spc="120" dirty="0">
                <a:solidFill>
                  <a:srgbClr val="456A2C"/>
                </a:solidFill>
                <a:latin typeface="Glacial Indifference"/>
              </a:rPr>
              <a:t> </a:t>
            </a:r>
            <a:r>
              <a:rPr lang="lv-LV" sz="2400" b="1" u="sng" spc="120" dirty="0" err="1">
                <a:solidFill>
                  <a:srgbClr val="456A2C"/>
                </a:solidFill>
                <a:latin typeface="Glacial Indifference"/>
              </a:rPr>
              <a:t>compartment</a:t>
            </a:r>
            <a:r>
              <a:rPr lang="lv-LV" sz="2400" b="1" u="sng" spc="120" dirty="0">
                <a:solidFill>
                  <a:srgbClr val="456A2C"/>
                </a:solidFill>
                <a:latin typeface="Glacial Indifference"/>
              </a:rPr>
              <a:t> </a:t>
            </a:r>
            <a:r>
              <a:rPr lang="lv-LV" sz="2400" b="1" u="sng" spc="120" dirty="0" err="1">
                <a:solidFill>
                  <a:srgbClr val="456A2C"/>
                </a:solidFill>
                <a:latin typeface="Glacial Indifference"/>
              </a:rPr>
              <a:t>fires</a:t>
            </a:r>
            <a:endParaRPr lang="en-US" sz="2400" spc="120" dirty="0">
              <a:solidFill>
                <a:srgbClr val="456A2C"/>
              </a:solidFill>
              <a:latin typeface="Glacial Indifference"/>
            </a:endParaRPr>
          </a:p>
        </p:txBody>
      </p:sp>
      <p:sp>
        <p:nvSpPr>
          <p:cNvPr id="3" name="AutoShape 3"/>
          <p:cNvSpPr/>
          <p:nvPr/>
        </p:nvSpPr>
        <p:spPr>
          <a:xfrm>
            <a:off x="1085850" y="-335920"/>
            <a:ext cx="6480000"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5245009" cy="7971413"/>
            <a:chOff x="0" y="-95249"/>
            <a:chExt cx="9216551" cy="10628552"/>
          </a:xfrm>
        </p:grpSpPr>
        <p:sp>
          <p:nvSpPr>
            <p:cNvPr id="8" name="TextBox 8"/>
            <p:cNvSpPr txBox="1"/>
            <p:nvPr/>
          </p:nvSpPr>
          <p:spPr>
            <a:xfrm>
              <a:off x="0" y="-95249"/>
              <a:ext cx="9216551" cy="10628552"/>
            </a:xfrm>
            <a:prstGeom prst="rect">
              <a:avLst/>
            </a:prstGeom>
          </p:spPr>
          <p:txBody>
            <a:bodyPr lIns="0" tIns="0" rIns="0" bIns="0" rtlCol="0" anchor="t">
              <a:spAutoFit/>
            </a:bodyPr>
            <a:lstStyle/>
            <a:p>
              <a:pPr algn="ctr"/>
              <a:r>
                <a:rPr lang="en-GB" sz="4000" spc="310" dirty="0">
                  <a:solidFill>
                    <a:schemeClr val="bg1"/>
                  </a:solidFill>
                  <a:latin typeface="League Spartan"/>
                </a:rPr>
                <a:t>Nominal temperature time curves according Eurocode 1 Part 1-2</a:t>
              </a:r>
            </a:p>
            <a:p>
              <a:pPr>
                <a:lnSpc>
                  <a:spcPts val="8370"/>
                </a:lnSpc>
              </a:pPr>
              <a:endParaRPr lang="en-US" sz="4500" spc="310" dirty="0">
                <a:solidFill>
                  <a:schemeClr val="bg1"/>
                </a:solidFill>
                <a:latin typeface="League Spartan"/>
              </a:endParaRPr>
            </a:p>
            <a:p>
              <a:pPr algn="ctr">
                <a:lnSpc>
                  <a:spcPts val="8370"/>
                </a:lnSpc>
              </a:pPr>
              <a:r>
                <a:rPr lang="lv-LV" sz="6200" spc="310" dirty="0" err="1">
                  <a:solidFill>
                    <a:schemeClr val="bg1"/>
                  </a:solidFill>
                  <a:latin typeface="League Spartan"/>
                </a:rPr>
                <a:t>Advanced</a:t>
              </a:r>
              <a:r>
                <a:rPr lang="lv-LV" sz="6200" spc="310" dirty="0">
                  <a:solidFill>
                    <a:schemeClr val="bg1"/>
                  </a:solidFill>
                  <a:latin typeface="League Spartan"/>
                </a:rPr>
                <a:t> </a:t>
              </a:r>
              <a:r>
                <a:rPr lang="en-GB" sz="6200" spc="310" dirty="0">
                  <a:solidFill>
                    <a:schemeClr val="bg1"/>
                  </a:solidFill>
                  <a:latin typeface="League Spartan"/>
                </a:rPr>
                <a:t>Theoretical fires</a:t>
              </a:r>
            </a:p>
          </p:txBody>
        </p:sp>
        <p:sp>
          <p:nvSpPr>
            <p:cNvPr id="9" name="TextBox 9"/>
            <p:cNvSpPr txBox="1"/>
            <p:nvPr/>
          </p:nvSpPr>
          <p:spPr>
            <a:xfrm>
              <a:off x="0" y="3167839"/>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271669" y="96194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9</a:t>
            </a:fld>
            <a:endParaRPr lang="en-US" sz="2400" spc="120" dirty="0">
              <a:solidFill>
                <a:srgbClr val="D9D9D9"/>
              </a:solidFill>
              <a:latin typeface="Glacial Indifference"/>
            </a:endParaRPr>
          </a:p>
        </p:txBody>
      </p:sp>
      <p:sp>
        <p:nvSpPr>
          <p:cNvPr id="14" name="TextBox 9">
            <a:extLst>
              <a:ext uri="{FF2B5EF4-FFF2-40B4-BE49-F238E27FC236}">
                <a16:creationId xmlns:a16="http://schemas.microsoft.com/office/drawing/2014/main" id="{697BD85A-BDCD-4F78-AF25-BD257827B586}"/>
              </a:ext>
            </a:extLst>
          </p:cNvPr>
          <p:cNvSpPr txBox="1"/>
          <p:nvPr/>
        </p:nvSpPr>
        <p:spPr>
          <a:xfrm>
            <a:off x="9651560" y="9726747"/>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6: Fire safety and protection solutions </a:t>
            </a:r>
            <a:endParaRPr lang="en-US" sz="1600" spc="80" dirty="0">
              <a:solidFill>
                <a:srgbClr val="52584D"/>
              </a:solidFill>
              <a:latin typeface="Glacial Indifference"/>
            </a:endParaRPr>
          </a:p>
        </p:txBody>
      </p:sp>
      <p:pic>
        <p:nvPicPr>
          <p:cNvPr id="19" name="Attēls 18">
            <a:extLst>
              <a:ext uri="{FF2B5EF4-FFF2-40B4-BE49-F238E27FC236}">
                <a16:creationId xmlns:a16="http://schemas.microsoft.com/office/drawing/2014/main" id="{316B842F-4F29-4221-82D8-0BAE95FE385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4838"/>
          <a:stretch/>
        </p:blipFill>
        <p:spPr>
          <a:xfrm>
            <a:off x="13792200" y="2627889"/>
            <a:ext cx="4495800" cy="3430011"/>
          </a:xfrm>
          <a:prstGeom prst="rect">
            <a:avLst/>
          </a:prstGeom>
        </p:spPr>
      </p:pic>
      <p:pic>
        <p:nvPicPr>
          <p:cNvPr id="22" name="Attēls 21">
            <a:extLst>
              <a:ext uri="{FF2B5EF4-FFF2-40B4-BE49-F238E27FC236}">
                <a16:creationId xmlns:a16="http://schemas.microsoft.com/office/drawing/2014/main" id="{4B001697-E6F3-4F5A-98C7-92C5190AA494}"/>
              </a:ext>
            </a:extLst>
          </p:cNvPr>
          <p:cNvPicPr>
            <a:picLocks noChangeAspect="1"/>
          </p:cNvPicPr>
          <p:nvPr/>
        </p:nvPicPr>
        <p:blipFill>
          <a:blip r:embed="rId5"/>
          <a:stretch>
            <a:fillRect/>
          </a:stretch>
        </p:blipFill>
        <p:spPr>
          <a:xfrm>
            <a:off x="14630400" y="5981700"/>
            <a:ext cx="3362325" cy="952500"/>
          </a:xfrm>
          <a:prstGeom prst="rect">
            <a:avLst/>
          </a:prstGeom>
        </p:spPr>
      </p:pic>
      <p:pic>
        <p:nvPicPr>
          <p:cNvPr id="23" name="Attēls 22">
            <a:extLst>
              <a:ext uri="{FF2B5EF4-FFF2-40B4-BE49-F238E27FC236}">
                <a16:creationId xmlns:a16="http://schemas.microsoft.com/office/drawing/2014/main" id="{C5B36BB6-7BE8-4FDD-8718-3950B47EFF74}"/>
              </a:ext>
            </a:extLst>
          </p:cNvPr>
          <p:cNvPicPr>
            <a:picLocks noChangeAspect="1"/>
          </p:cNvPicPr>
          <p:nvPr/>
        </p:nvPicPr>
        <p:blipFill>
          <a:blip r:embed="rId6"/>
          <a:stretch>
            <a:fillRect/>
          </a:stretch>
        </p:blipFill>
        <p:spPr>
          <a:xfrm>
            <a:off x="15011400" y="6849410"/>
            <a:ext cx="2078470" cy="952500"/>
          </a:xfrm>
          <a:prstGeom prst="rect">
            <a:avLst/>
          </a:prstGeom>
        </p:spPr>
      </p:pic>
    </p:spTree>
    <p:extLst>
      <p:ext uri="{BB962C8B-B14F-4D97-AF65-F5344CB8AC3E}">
        <p14:creationId xmlns:p14="http://schemas.microsoft.com/office/powerpoint/2010/main" val="2079919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rtlCol="0" anchor="t">
        <a:spAutoFit/>
      </a:bodyPr>
      <a:lstStyle>
        <a:defPPr algn="r">
          <a:lnSpc>
            <a:spcPts val="2240"/>
          </a:lnSpc>
          <a:defRPr sz="1600" spc="80" dirty="0">
            <a:solidFill>
              <a:srgbClr val="52584D"/>
            </a:solidFill>
            <a:latin typeface="Glacial Indifference"/>
          </a:defRPr>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1373</Words>
  <Application>Microsoft Office PowerPoint</Application>
  <PresentationFormat>Custom</PresentationFormat>
  <Paragraphs>217</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Glacial Indifference Bold</vt:lpstr>
      <vt:lpstr>Verdana</vt:lpstr>
      <vt:lpstr>Angsana New</vt:lpstr>
      <vt:lpstr>Glacial Indifference</vt:lpstr>
      <vt:lpstr>Cambria Math</vt:lpstr>
      <vt:lpstr>League Spartan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Lietotajs</cp:lastModifiedBy>
  <cp:revision>48</cp:revision>
  <dcterms:created xsi:type="dcterms:W3CDTF">2006-08-16T00:00:00Z</dcterms:created>
  <dcterms:modified xsi:type="dcterms:W3CDTF">2021-02-08T11:51:35Z</dcterms:modified>
  <dc:identifier>DAD7Xzioke4</dc:identifier>
</cp:coreProperties>
</file>