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70" r:id="rId5"/>
    <p:sldId id="258" r:id="rId6"/>
    <p:sldId id="271" r:id="rId7"/>
    <p:sldId id="269" r:id="rId8"/>
    <p:sldId id="267" r:id="rId9"/>
    <p:sldId id="259" r:id="rId10"/>
    <p:sldId id="260" r:id="rId11"/>
    <p:sldId id="265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Glacial Indifference" panose="020B0604020202020204" charset="0"/>
      <p:regular r:id="rId20"/>
    </p:embeddedFont>
    <p:embeddedFont>
      <p:font typeface="Glacial Indifference Bold" panose="020B0604020202020204" charset="0"/>
      <p:regular r:id="rId21"/>
    </p:embeddedFont>
    <p:embeddedFont>
      <p:font typeface="League Sparta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YsAiFLI0cs" TargetMode="External"/><Relationship Id="rId3" Type="http://schemas.openxmlformats.org/officeDocument/2006/relationships/hyperlink" Target="https://www.youtube.com/watch?v=GvHx_NS9wWw" TargetMode="External"/><Relationship Id="rId7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lXSXnw4v-Q" TargetMode="External"/><Relationship Id="rId11" Type="http://schemas.openxmlformats.org/officeDocument/2006/relationships/image" Target="../media/image55.jpeg"/><Relationship Id="rId5" Type="http://schemas.openxmlformats.org/officeDocument/2006/relationships/hyperlink" Target="https://www.youtube.com/watch?v=e5XsqauBCX4" TargetMode="External"/><Relationship Id="rId10" Type="http://schemas.openxmlformats.org/officeDocument/2006/relationships/hyperlink" Target="https://www.youtube.com/watch?v=raW7j1tUTEI" TargetMode="External"/><Relationship Id="rId4" Type="http://schemas.openxmlformats.org/officeDocument/2006/relationships/hyperlink" Target="https://www.youtube.com/watch?v=Fmuj4XeHsbo" TargetMode="External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0k04hjdYuQ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26.wmf"/><Relationship Id="rId17" Type="http://schemas.openxmlformats.org/officeDocument/2006/relationships/hyperlink" Target="https://www.youtube.com/watch?v=vk3AkJFhKd8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0.jpeg"/><Relationship Id="rId15" Type="http://schemas.openxmlformats.org/officeDocument/2006/relationships/hyperlink" Target="https://www.youtube.com/watch?v=bz742EaSGNE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s://www.youtube.com/watch?v=ubHuyNF1H8U" TargetMode="External"/><Relationship Id="rId7" Type="http://schemas.openxmlformats.org/officeDocument/2006/relationships/hyperlink" Target="https://www.youtube.com/watch?v=MmsL9Bew6K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s://www.youtube.com/watch?v=L2BWrmNhyXU" TargetMode="External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youtube.com/watch?v=AkVAO4vrsU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hyperlink" Target="https://www.youtube.com/watch?v=G-J86Ka9Mk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65660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Luento</a:t>
              </a:r>
              <a:r>
                <a:rPr lang="en-US" sz="66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1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5290801" cy="58657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en-GB" sz="2800" dirty="0" err="1">
                  <a:solidFill>
                    <a:schemeClr val="bg1"/>
                  </a:solidFill>
                </a:rPr>
                <a:t>Puun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ominaisuudet</a:t>
              </a:r>
              <a:r>
                <a:rPr lang="en-GB" sz="2800" dirty="0">
                  <a:solidFill>
                    <a:schemeClr val="bg1"/>
                  </a:solidFill>
                </a:rPr>
                <a:t>, </a:t>
              </a:r>
              <a:r>
                <a:rPr lang="en-GB" sz="2800" dirty="0" err="1">
                  <a:solidFill>
                    <a:schemeClr val="bg1"/>
                  </a:solidFill>
                </a:rPr>
                <a:t>sen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rajoitteet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ja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rakennusfysiikka</a:t>
              </a:r>
              <a:endParaRPr lang="en-US" sz="2700" spc="135" dirty="0">
                <a:solidFill>
                  <a:schemeClr val="bg1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100027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OPINTOYKSIKKÖ 1: PUUN OMINAISUUDET JA SEN ERILAISET SOVELLUTUKSET RAKENTAMISESSA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01727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GB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r>
              <a:rPr lang="en-GB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(+) </a:t>
            </a:r>
            <a:r>
              <a:rPr lang="en-GB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ja</a:t>
            </a:r>
            <a:r>
              <a:rPr lang="en-GB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GB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haitat</a:t>
            </a:r>
            <a:r>
              <a:rPr lang="en-GB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(-)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084511"/>
            <a:chOff x="0" y="-19050"/>
            <a:chExt cx="9013889" cy="1109069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511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ARKKITEHDIT +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76915"/>
              <a:ext cx="9013889" cy="413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028700" y="241436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1575305"/>
            <a:chOff x="0" y="-19050"/>
            <a:chExt cx="9013889" cy="210040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YMPÄRISTÖ JA TERVEYS +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Luonnollinen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uusiutuva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CO2-neutraali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sekä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kierrätettävä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374934" y="2415209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1575305"/>
            <a:chOff x="0" y="-19050"/>
            <a:chExt cx="9013889" cy="210040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fi-FI" sz="3300" b="1" spc="165" dirty="0">
                  <a:solidFill>
                    <a:srgbClr val="456A2C"/>
                  </a:solidFill>
                  <a:latin typeface="Glacial Indifference"/>
                </a:rPr>
                <a:t>YHDYSKUNTARAKENTAMINEN </a:t>
              </a: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-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Ei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tutu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materiaali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suunnitteluun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ominaisuudet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vaihtelevat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suuntaan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ja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toiseen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1575305"/>
            <a:chOff x="0" y="-19050"/>
            <a:chExt cx="9013889" cy="2100406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COSTS -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Ei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halvin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materiaali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verrattuna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rakenneteräkseen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ja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betoniin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1E4D65"/>
                </a:solidFill>
                <a:latin typeface="Glacial Indifference"/>
              </a:rPr>
              <a:pPr algn="l"/>
              <a:t>10</a:t>
            </a:fld>
            <a:endParaRPr lang="en-GB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11506200" y="986660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7085504" cy="113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GB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Tulevaisuuden</a:t>
            </a:r>
            <a:r>
              <a:rPr lang="en-GB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GB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visio</a:t>
            </a:r>
            <a:endParaRPr lang="en-GB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(</a:t>
            </a:r>
            <a:r>
              <a:rPr lang="en-GB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klikkaa</a:t>
            </a:r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GB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kuvia</a:t>
            </a:r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959EB84F-AE78-4847-8617-4D37ACF1781B}"/>
              </a:ext>
            </a:extLst>
          </p:cNvPr>
          <p:cNvSpPr/>
          <p:nvPr/>
        </p:nvSpPr>
        <p:spPr>
          <a:xfrm>
            <a:off x="1028700" y="94107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1E4D65"/>
                </a:solidFill>
                <a:latin typeface="Glacial Indifference"/>
              </a:rPr>
              <a:pPr algn="l"/>
              <a:t>11</a:t>
            </a:fld>
            <a:endParaRPr lang="en-GB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06200" y="986660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  <p:pic>
        <p:nvPicPr>
          <p:cNvPr id="8" name="Picture 7" descr="Tall wood buildings around the world | Wood building, Building, Woo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2700"/>
            <a:ext cx="82677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all wood buildings around the world | Wood building, Building, Wood">
            <a:hlinkClick r:id="rId3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5" t="364" r="23454" b="78240"/>
          <a:stretch/>
        </p:blipFill>
        <p:spPr bwMode="auto">
          <a:xfrm>
            <a:off x="6614748" y="4447197"/>
            <a:ext cx="1600200" cy="202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all wood buildings around the world | Wood building, Building, Wood">
            <a:hlinkClick r:id="rId4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40665" r="59989" b="37204"/>
          <a:stretch/>
        </p:blipFill>
        <p:spPr bwMode="auto">
          <a:xfrm>
            <a:off x="4941321" y="4381500"/>
            <a:ext cx="1371601" cy="20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all wood buildings around the world | Wood building, Building, Wood">
            <a:hlinkClick r:id="rId5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9" t="62097" r="25346" b="19051"/>
          <a:stretch/>
        </p:blipFill>
        <p:spPr bwMode="auto">
          <a:xfrm>
            <a:off x="3343912" y="4585055"/>
            <a:ext cx="1143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22" y="4552434"/>
            <a:ext cx="1440000" cy="172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46742" y="9550400"/>
            <a:ext cx="36247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Glacial Indifference" panose="020B0604020202020204" charset="0"/>
              </a:rPr>
              <a:t>https://www.creebuildings.com/project/life-cycle-tower-one</a:t>
            </a:r>
          </a:p>
          <a:p>
            <a:r>
              <a:rPr lang="en-GB" sz="1000" dirty="0">
                <a:latin typeface="Glacial Indifference" panose="020B0604020202020204" charset="0"/>
              </a:rPr>
              <a:t>https://www.thinkwood.com </a:t>
            </a:r>
          </a:p>
          <a:p>
            <a:endParaRPr lang="en-GB" sz="1000" dirty="0">
              <a:latin typeface="Glacial Indifference" panose="020B0604020202020204" charset="0"/>
            </a:endParaRPr>
          </a:p>
        </p:txBody>
      </p:sp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22" y="2250793"/>
            <a:ext cx="1440000" cy="198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17701" y="224170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ENNEN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7701" y="4229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NYT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271" y="6286500"/>
            <a:ext cx="290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TULEVAISUUDESSA</a:t>
            </a:r>
          </a:p>
        </p:txBody>
      </p:sp>
      <p:pic>
        <p:nvPicPr>
          <p:cNvPr id="18" name="Picture 17">
            <a:hlinkClick r:id="rId10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690" y="6605890"/>
            <a:ext cx="2695371" cy="269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600" y="1183500"/>
            <a:ext cx="10560000" cy="792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</a:t>
              </a:r>
              <a:r>
                <a:rPr lang="en-GB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sisältö</a:t>
              </a:r>
              <a:endParaRPr lang="en-GB" sz="62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60400" y="6528933"/>
              <a:ext cx="9214823" cy="29067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Puun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rakenne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ja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ulkonäkö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Fyysiset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ominaisuudet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Mekaaniset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ominaisuudet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Tekniset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ominaisuudet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Käyttöominaisuudet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GB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GB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968722"/>
            <a:chOff x="0" y="0"/>
            <a:chExt cx="21640800" cy="1291625"/>
          </a:xfrm>
        </p:grpSpPr>
        <p:sp>
          <p:nvSpPr>
            <p:cNvPr id="9" name="TextBox 9"/>
            <p:cNvSpPr txBox="1"/>
            <p:nvPr/>
          </p:nvSpPr>
          <p:spPr>
            <a:xfrm>
              <a:off x="12598400" y="539285"/>
              <a:ext cx="8839200" cy="752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GB" sz="1600" spc="80" dirty="0" err="1">
                  <a:solidFill>
                    <a:srgbClr val="52584D"/>
                  </a:solidFill>
                  <a:latin typeface="Glacial Indifference"/>
                </a:rPr>
                <a:t>Luento</a:t>
              </a:r>
              <a:r>
                <a:rPr lang="en-GB" sz="1600" spc="80" dirty="0">
                  <a:solidFill>
                    <a:srgbClr val="52584D"/>
                  </a:solidFill>
                  <a:latin typeface="Glacial Indifference"/>
                </a:rPr>
                <a:t> 1: </a:t>
              </a:r>
              <a:r>
                <a:rPr lang="en-GB" sz="1600" dirty="0" err="1"/>
                <a:t>Puun</a:t>
              </a:r>
              <a:r>
                <a:rPr lang="en-GB" sz="1600" dirty="0"/>
                <a:t> </a:t>
              </a:r>
              <a:r>
                <a:rPr lang="en-GB" sz="1600" dirty="0" err="1"/>
                <a:t>ominaisuudet</a:t>
              </a:r>
              <a:r>
                <a:rPr lang="en-GB" sz="1600" dirty="0"/>
                <a:t>, </a:t>
              </a:r>
              <a:r>
                <a:rPr lang="en-GB" sz="1600" dirty="0" err="1"/>
                <a:t>sen</a:t>
              </a:r>
              <a:r>
                <a:rPr lang="en-GB" sz="1600" dirty="0"/>
                <a:t> </a:t>
              </a:r>
              <a:r>
                <a:rPr lang="en-GB" sz="1600" dirty="0" err="1"/>
                <a:t>rajoitteet</a:t>
              </a:r>
              <a:r>
                <a:rPr lang="en-GB" sz="1600" dirty="0"/>
                <a:t> </a:t>
              </a:r>
              <a:r>
                <a:rPr lang="en-GB" sz="1600" dirty="0" err="1"/>
                <a:t>ja</a:t>
              </a:r>
              <a:r>
                <a:rPr lang="en-GB" sz="1600" dirty="0"/>
                <a:t> </a:t>
              </a:r>
              <a:r>
                <a:rPr lang="en-GB" sz="1600" dirty="0" err="1"/>
                <a:t>rakennusfysiikka</a:t>
              </a:r>
              <a:endParaRPr lang="en-GB" sz="1600" spc="135" dirty="0">
                <a:latin typeface="Glacial Indifference"/>
              </a:endParaRPr>
            </a:p>
            <a:p>
              <a:pPr algn="r">
                <a:lnSpc>
                  <a:spcPts val="2240"/>
                </a:lnSpc>
              </a:pPr>
              <a:endParaRPr lang="en-GB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GB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278094"/>
            <a:chOff x="0" y="-95249"/>
            <a:chExt cx="9216551" cy="570412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704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PUUN RAKENNE JA OLOMUOTO</a:t>
              </a:r>
            </a:p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1/2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06200" y="985898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pic>
        <p:nvPicPr>
          <p:cNvPr id="10" name="Picture 9" descr="https://www.intechopen.com/media/chapter/61747/media/F2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57" y="1210090"/>
            <a:ext cx="3886200" cy="320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ldis\Pictures\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9" y="701477"/>
            <a:ext cx="3581400" cy="256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Uldis\Pictures\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603" y="3422520"/>
            <a:ext cx="3147391" cy="242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Uldis\Pictures\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9" y="6585561"/>
            <a:ext cx="3857819" cy="1804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795993" y="80337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Mikro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- ja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makrorakenne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008" y="5634877"/>
            <a:ext cx="4207285" cy="278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9799209" y="4403231"/>
            <a:ext cx="3962400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Kuinka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puuta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hitsataan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?</a:t>
            </a:r>
          </a:p>
          <a:p>
            <a:pPr algn="ctr"/>
            <a:r>
              <a:rPr lang="en-US" sz="1200" b="1" spc="120" dirty="0">
                <a:solidFill>
                  <a:srgbClr val="456A2C"/>
                </a:solidFill>
                <a:latin typeface="Glacial Indifference"/>
              </a:rPr>
              <a:t>(</a:t>
            </a:r>
            <a:r>
              <a:rPr lang="fi-FI" sz="1200" b="1" spc="120" dirty="0">
                <a:solidFill>
                  <a:srgbClr val="456A2C"/>
                </a:solidFill>
                <a:latin typeface="Glacial Indifference"/>
              </a:rPr>
              <a:t>klikkaa kuvaa</a:t>
            </a:r>
            <a:r>
              <a:rPr lang="en-US" sz="1200" b="1" spc="120" dirty="0">
                <a:solidFill>
                  <a:srgbClr val="456A2C"/>
                </a:solidFill>
                <a:latin typeface="Glacial Indifference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82040" y="9416768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https://www.twi-global.com/media-and-events/press-releases/2019/twi-develops-wood-welding-process</a:t>
            </a:r>
          </a:p>
          <a:p>
            <a:r>
              <a:rPr lang="en-US" sz="800" kern="1000" spc="-2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Theapparat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and </a:t>
            </a:r>
            <a:r>
              <a:rPr lang="en-US" sz="800" kern="1000" spc="-2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Chandumpai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Glacial Indifference" panose="020B0604020202020204" charset="0"/>
              </a:rPr>
              <a:t>Physicochemistry</a:t>
            </a:r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 and Utilization of Wood Vinegar from Carbonization of Tropical Biomass Waste.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2018</a:t>
            </a:r>
          </a:p>
          <a:p>
            <a:pPr lvl="0"/>
            <a:r>
              <a:rPr lang="en-US" sz="800" dirty="0" err="1">
                <a:solidFill>
                  <a:schemeClr val="bg1"/>
                </a:solidFill>
                <a:latin typeface="Glacial Indifference" panose="020B0604020202020204" charset="0"/>
              </a:rPr>
              <a:t>Hodley</a:t>
            </a:r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 R.B. Understanding Wood: A Craftsman's Guide to Wood Technology. 2000</a:t>
            </a:r>
          </a:p>
          <a:p>
            <a:pPr lvl="0"/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Wertheimer D. Moisture &amp; Wood Movement. How To &amp; Calculators, 2019</a:t>
            </a:r>
            <a:endParaRPr lang="en-US" sz="800" kern="1000" spc="-2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542603" y="6078896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000" spc="-2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Timber cuts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8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992205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278094"/>
            <a:chOff x="0" y="-95249"/>
            <a:chExt cx="9216551" cy="570412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704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PUUN RAKENNE JA OLOMUOTO</a:t>
              </a:r>
            </a:p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2/2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06200" y="985898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5993" y="80337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Puun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viat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00" y="1241309"/>
            <a:ext cx="2376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Uldis\Pictures\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268" y="1257300"/>
            <a:ext cx="2412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ldis\Pictures\89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625" y="3784160"/>
            <a:ext cx="5604234" cy="3188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35067"/>
              </p:ext>
            </p:extLst>
          </p:nvPr>
        </p:nvGraphicFramePr>
        <p:xfrm>
          <a:off x="4495800" y="7805420"/>
          <a:ext cx="131673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Elävä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oksa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Kuollut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oksa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Oksa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ja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kuori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Laho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oksa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Reunaoksa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Kiilaoksa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Lehdekäs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oksa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Ryhmä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oksia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Picture 30" descr="Graphic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7183500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Graphic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7183500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Graphic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3400" y="7180062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Graphic1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53600" y="7180061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Graphic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316" y="7155214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Graphic1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30200" y="7151176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Graphic1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49747" y="7153195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Graphic1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75095" y="7138285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C:\Users\Uldis\Pictures\555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434" y="1313099"/>
            <a:ext cx="3268166" cy="2909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10144002" y="657355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Reaktiopuun</a:t>
            </a:r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 </a:t>
            </a:r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mikroskopia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635703" y="657355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Levyn</a:t>
            </a:r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viat</a:t>
            </a:r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4206" y="3800151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Standing tree (pine and spruce)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2040" y="9433222"/>
            <a:ext cx="8332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 err="1">
                <a:solidFill>
                  <a:schemeClr val="bg1"/>
                </a:solidFill>
                <a:latin typeface="Glacial Indifference" panose="020B0604020202020204" charset="0"/>
              </a:rPr>
              <a:t>Hodley</a:t>
            </a:r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 R.B. Understanding Wood: A Craftsman's Guide to Wood Technology. 2000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20d54786-a-62cb3a1a-s-sites.googlegroups.com/site/leonardoguitarresearch/glossary/Eng%20-%20Deformations.png?attachauth=ANoY7cpapMBSW-3jG8m2jTfvC0iWvOV2qhpRFY_6NjGeyQ5k9rnYg7qjkoj6p7ElcN3HaESI3-yCK9ZVQ-blXo_CeNBUmtt8TG-OSd3CbYG5ygBmqDLpz_3sy2ED1R4tNuMOPe0pjeUr8V82WpbNzWs6q_RP7iJ95pFDwuFXNibm_sE1-hsmLKqeKHr1AtS03ymwZvOPvIA51S0ZBoZNLJkgTklHStCakbNZS18oGgCPxu1uYCffzXRks-zjdcuNxPOtH9r7GCMq&amp;attredirects=0 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Wood Handbook, 2010</a:t>
            </a:r>
          </a:p>
        </p:txBody>
      </p:sp>
    </p:spTree>
    <p:extLst>
      <p:ext uri="{BB962C8B-B14F-4D97-AF65-F5344CB8AC3E}">
        <p14:creationId xmlns:p14="http://schemas.microsoft.com/office/powerpoint/2010/main" val="280200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171830"/>
            <a:chOff x="0" y="-95249"/>
            <a:chExt cx="9216551" cy="422910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22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FYYSISET OMINAISUUDET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06200" y="985898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4200" y="114300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Kosteussisältö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ja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tiheys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7294" y="832653"/>
            <a:ext cx="3669417" cy="2917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Uldis\Pictures\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788112"/>
            <a:ext cx="3651568" cy="29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Uldis\Pictures\b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99" y="4764649"/>
            <a:ext cx="2057400" cy="321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he difference in density in wood from 1918 to 2018 : Damnthatsinterest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69" y="4850691"/>
            <a:ext cx="2536384" cy="26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Uldis\Pictures\asdf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630" y="4751949"/>
            <a:ext cx="1922339" cy="32184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97280" y="9433222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https://www.wooduchoose.com/BlogPost/?Moisture-Content-of-Wood </a:t>
            </a:r>
            <a:endParaRPr lang="en-GB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ngsana New" panose="02020603050405020304" pitchFamily="18" charset="-34"/>
              </a:rPr>
              <a:t>https://www.reddit.com/r/Damnthatsinteresting/comments/fbhmw1/the_difference_in_density_in_wood_from_1918_to/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Wood Handbook, Robert J. Ross. Forest Products Laboratory USDA Forest Service. 2010, https://www.fs.usda.gov/treesearch/pubs/37440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Liepiņš J. Methodology development for forest stand biomass and carbon stock estimates in Latvia, doctoral thesis, LLU, 2019., 60 p.</a:t>
            </a: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ngsana New" panose="02020603050405020304" pitchFamily="18" charset="-34"/>
              </a:rPr>
              <a:t> </a:t>
            </a:r>
            <a:endParaRPr lang="en-GB" sz="8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9" name="TextBox 9"/>
          <p:cNvSpPr txBox="1"/>
          <p:nvPr/>
        </p:nvSpPr>
        <p:spPr>
          <a:xfrm>
            <a:off x="1765205" y="3404580"/>
            <a:ext cx="691183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0"/>
              </a:lnSpc>
            </a:pPr>
            <a:endParaRPr lang="en-GB" sz="3700" spc="185" dirty="0">
              <a:solidFill>
                <a:schemeClr val="bg1"/>
              </a:solidFill>
              <a:latin typeface="League Spartan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06200" y="985898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  <p:sp>
        <p:nvSpPr>
          <p:cNvPr id="19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21" name="Group 7"/>
          <p:cNvGrpSpPr/>
          <p:nvPr/>
        </p:nvGrpSpPr>
        <p:grpSpPr>
          <a:xfrm>
            <a:off x="1765205" y="957263"/>
            <a:ext cx="6912414" cy="3171830"/>
            <a:chOff x="0" y="-95249"/>
            <a:chExt cx="9216551" cy="4229108"/>
          </a:xfrm>
        </p:grpSpPr>
        <p:sp>
          <p:nvSpPr>
            <p:cNvPr id="22" name="TextBox 8"/>
            <p:cNvSpPr txBox="1"/>
            <p:nvPr/>
          </p:nvSpPr>
          <p:spPr>
            <a:xfrm>
              <a:off x="0" y="-95249"/>
              <a:ext cx="9216551" cy="422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MEKAANISET OMINAISUUDET</a:t>
              </a: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24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6" name="Picture 25" descr="C:\Users\Uldis\Pictures\rthrt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/>
          <a:stretch/>
        </p:blipFill>
        <p:spPr bwMode="auto">
          <a:xfrm>
            <a:off x="9645687" y="2781300"/>
            <a:ext cx="4398963" cy="144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CT ONE Deckenmontage © DarkoTodorov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71" y="495300"/>
            <a:ext cx="2590800" cy="187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inhabitat.com/wp-content/blogs.dir/1/files/2010/10/new-2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29471" y="266700"/>
            <a:ext cx="1995488" cy="2139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https://nptel.ac.in/content/storage2/courses/101104010/lecture39/images/figure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6214" y="2705100"/>
            <a:ext cx="3859386" cy="2734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Experimental study on compressive and tensile properties of a bamboo  scrimber at elevated temperatures - ScienceDirec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495348" y="7223753"/>
            <a:ext cx="2717800" cy="658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Experimental study on compressive and tensile properties of a bamboo  scrimber at elevated temperatures - ScienceDirect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9255760" y="7215286"/>
            <a:ext cx="2781300" cy="718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C:\Users\Uldis\Pictures\sdfg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654" y="5683828"/>
            <a:ext cx="3830320" cy="534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734663" y="951227"/>
                <a:ext cx="966867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Glacial Indifference" panose="020B060402020202020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663" y="951227"/>
                <a:ext cx="966867" cy="495649"/>
              </a:xfrm>
              <a:prstGeom prst="rect">
                <a:avLst/>
              </a:prstGeom>
              <a:blipFill rotWithShape="0"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4725721" y="1603278"/>
            <a:ext cx="363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F- </a:t>
            </a:r>
            <a:r>
              <a:rPr lang="en-GB" sz="1200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load, N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;</a:t>
            </a:r>
            <a:endParaRPr lang="en-GB" sz="1200" kern="1000" dirty="0">
              <a:latin typeface="Glacial Indifference" panose="020B0604020202020204" charset="0"/>
              <a:ea typeface="TimesNewRomanPSMT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a –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sample cross section width, mm;</a:t>
            </a:r>
            <a:endParaRPr lang="en-GB" sz="1200" kern="1000" dirty="0">
              <a:latin typeface="Glacial Indifference" panose="020B0604020202020204" charset="0"/>
              <a:ea typeface="TimesNewRomanPSMT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 –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sample cross section</a:t>
            </a: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en-GB" sz="1200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length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, mm.</a:t>
            </a:r>
            <a:endParaRPr lang="en-GB" sz="1200" kern="1000" dirty="0"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98427" y="19050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PURISTUS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762471" y="2476500"/>
            <a:ext cx="160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TAIVUTUS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762471" y="5774241"/>
            <a:ext cx="159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JÄNNITYS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028405" y="5771554"/>
            <a:ext cx="161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LEIKKAUS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57233"/>
              </p:ext>
            </p:extLst>
          </p:nvPr>
        </p:nvGraphicFramePr>
        <p:xfrm>
          <a:off x="13139738" y="4446306"/>
          <a:ext cx="1050837" cy="5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11" imgW="812447" imgH="393529" progId="Equation.3">
                  <p:embed/>
                </p:oleObj>
              </mc:Choice>
              <mc:Fallback>
                <p:oleObj name="Equation" r:id="rId11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9738" y="4446306"/>
                        <a:ext cx="1050837" cy="516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9523497" y="4277005"/>
            <a:ext cx="4794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F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– max. load, N;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– span,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b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- width of the sample,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- thickness of the sample,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F 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- </a:t>
            </a:r>
            <a:r>
              <a:rPr lang="en-GB" sz="1200" dirty="0">
                <a:latin typeface="Glacial Indifference" panose="020B0604020202020204" charset="0"/>
              </a:rPr>
              <a:t>load difference at elastic deformation, N;</a:t>
            </a:r>
            <a:endParaRPr lang="en-GB" sz="1200" kern="10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  <a:sym typeface="Symbol" panose="05050102010706020507" pitchFamily="18" charset="2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f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 - </a:t>
            </a:r>
            <a:r>
              <a:rPr lang="en-GB" sz="1200" dirty="0">
                <a:latin typeface="Glacial Indifference" panose="020B0604020202020204" charset="0"/>
              </a:rPr>
              <a:t>displacement difference at elastic deformation, mm;</a:t>
            </a:r>
            <a:endParaRPr lang="en-GB" sz="1200" kern="10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03082"/>
              </p:ext>
            </p:extLst>
          </p:nvPr>
        </p:nvGraphicFramePr>
        <p:xfrm>
          <a:off x="11639493" y="4410178"/>
          <a:ext cx="1135270" cy="48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13" imgW="1130300" imgH="457200" progId="Equation.3">
                  <p:embed/>
                </p:oleObj>
              </mc:Choice>
              <mc:Fallback>
                <p:oleObj name="Equation" r:id="rId13" imgW="113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9493" y="4410178"/>
                        <a:ext cx="1135270" cy="484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00344"/>
              </p:ext>
            </p:extLst>
          </p:nvPr>
        </p:nvGraphicFramePr>
        <p:xfrm>
          <a:off x="11138084" y="7719060"/>
          <a:ext cx="6997515" cy="1097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1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</a:rPr>
                        <a:t>Laji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</a:rPr>
                        <a:t>Taivutuslujuus</a:t>
                      </a:r>
                      <a:r>
                        <a:rPr lang="en-GB" sz="1200" kern="1000" dirty="0">
                          <a:effectLst/>
                        </a:rPr>
                        <a:t>, </a:t>
                      </a:r>
                      <a:endParaRPr lang="lv-LV" sz="1200" kern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Nmm</a:t>
                      </a:r>
                      <a:r>
                        <a:rPr lang="en-GB" sz="1200" kern="1000" baseline="30000" dirty="0">
                          <a:effectLst/>
                        </a:rPr>
                        <a:t>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</a:rPr>
                        <a:t>Puristuslujuus</a:t>
                      </a:r>
                      <a:r>
                        <a:rPr lang="en-GB" sz="1200" kern="1000" dirty="0">
                          <a:effectLst/>
                        </a:rPr>
                        <a:t>, Nmm</a:t>
                      </a:r>
                      <a:r>
                        <a:rPr lang="en-GB" sz="1200" kern="1000" baseline="30000" dirty="0">
                          <a:effectLst/>
                        </a:rPr>
                        <a:t>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</a:rPr>
                        <a:t>Puristuslujuus</a:t>
                      </a:r>
                      <a:r>
                        <a:rPr lang="en-GB" sz="1200" kern="1000" dirty="0">
                          <a:effectLst/>
                        </a:rPr>
                        <a:t>, </a:t>
                      </a:r>
                      <a:r>
                        <a:rPr lang="en-GB" sz="1200" kern="1000" dirty="0" err="1">
                          <a:effectLst/>
                        </a:rPr>
                        <a:t>syyt</a:t>
                      </a:r>
                      <a:r>
                        <a:rPr lang="en-GB" sz="1200" kern="1000" dirty="0">
                          <a:effectLst/>
                        </a:rPr>
                        <a:t> </a:t>
                      </a:r>
                      <a:r>
                        <a:rPr lang="en-GB" sz="1200" kern="1000" dirty="0" err="1">
                          <a:effectLst/>
                        </a:rPr>
                        <a:t>kohtisuorat</a:t>
                      </a:r>
                      <a:r>
                        <a:rPr lang="en-GB" sz="1200" kern="1000" dirty="0">
                          <a:effectLst/>
                        </a:rPr>
                        <a:t>, Nmm</a:t>
                      </a:r>
                      <a:r>
                        <a:rPr lang="en-GB" sz="1200" kern="1000" baseline="30000" dirty="0">
                          <a:effectLst/>
                        </a:rPr>
                        <a:t>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</a:rPr>
                        <a:t>Vetolujuus</a:t>
                      </a:r>
                      <a:r>
                        <a:rPr lang="en-GB" sz="1200" kern="1000" dirty="0">
                          <a:effectLst/>
                        </a:rPr>
                        <a:t>, </a:t>
                      </a:r>
                      <a:r>
                        <a:rPr lang="en-GB" sz="1200" kern="1000" dirty="0" err="1">
                          <a:effectLst/>
                        </a:rPr>
                        <a:t>syyt</a:t>
                      </a:r>
                      <a:r>
                        <a:rPr lang="en-GB" sz="1200" kern="1000" dirty="0">
                          <a:effectLst/>
                        </a:rPr>
                        <a:t> </a:t>
                      </a:r>
                      <a:r>
                        <a:rPr lang="en-GB" sz="1200" kern="1000" dirty="0" err="1">
                          <a:effectLst/>
                        </a:rPr>
                        <a:t>kohtisuorat</a:t>
                      </a:r>
                      <a:r>
                        <a:rPr lang="en-GB" sz="1200" kern="1000" dirty="0">
                          <a:effectLst/>
                        </a:rPr>
                        <a:t>, Nmm</a:t>
                      </a:r>
                      <a:r>
                        <a:rPr lang="en-GB" sz="1200" kern="1000" baseline="30000" dirty="0">
                          <a:effectLst/>
                        </a:rPr>
                        <a:t>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</a:rPr>
                        <a:t>Tiheys</a:t>
                      </a:r>
                      <a:r>
                        <a:rPr lang="en-GB" sz="1200" kern="1000" dirty="0">
                          <a:effectLst/>
                        </a:rPr>
                        <a:t>, </a:t>
                      </a:r>
                      <a:endParaRPr lang="lv-LV" sz="1200" kern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kgm</a:t>
                      </a:r>
                      <a:r>
                        <a:rPr lang="en-GB" sz="1200" kern="1000" baseline="30000" dirty="0">
                          <a:effectLst/>
                        </a:rPr>
                        <a:t>3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12%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12%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12%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12%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Mänty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91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49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21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95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Kuusi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87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43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39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5,3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3,8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116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470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Tammi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66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57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31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10,2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7,2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820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028648" y="9328063"/>
            <a:ext cx="7102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https://extension.okstate.edu/fact-sheets/strength-properties-of-wood-for-practical-applications.html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https://www.buildup.eu/en/practices/cases/lifecycle-tower-one-building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https://inhabitat.com/lifecycle-tower-in-austria-will-be-worlds-tallest-wooden-building/new-25-8/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https://nptel.ac.in/content/storage2/courses/101104010/lecture39/39_6.htm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Xu M., Cui Z., Chen Z. and Xiang J. Experimental study on compressive and tensile properties of a bamboo </a:t>
            </a:r>
            <a:r>
              <a:rPr lang="en-GB" sz="800" dirty="0" err="1">
                <a:solidFill>
                  <a:schemeClr val="bg1"/>
                </a:solidFill>
                <a:latin typeface="Glacial Indifference" panose="020B0604020202020204" charset="0"/>
              </a:rPr>
              <a:t>scrimber</a:t>
            </a:r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 at elevated temperatures. Construction and Building Materials, Volume 151, 2017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Gupta and Sinha. Effect of grain angle on shear strength of Douglas-fir wood. 2012.</a:t>
            </a:r>
          </a:p>
          <a:p>
            <a:endParaRPr lang="en-GB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GB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014920" y="7364968"/>
            <a:ext cx="2362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OMINAISUUDET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348312" y="6280894"/>
            <a:ext cx="435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VISKOELASTISUUS </a:t>
            </a:r>
            <a:r>
              <a:rPr lang="en-GB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(</a:t>
            </a:r>
            <a:r>
              <a:rPr lang="en-GB" sz="12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klikkaa</a:t>
            </a:r>
            <a:r>
              <a:rPr lang="en-GB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GB" sz="12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kuvia</a:t>
            </a:r>
            <a:r>
              <a:rPr lang="en-GB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48" name="Picture 47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l="12500" t="11481" r="15833" b="11481"/>
          <a:stretch/>
        </p:blipFill>
        <p:spPr>
          <a:xfrm>
            <a:off x="11390941" y="6628007"/>
            <a:ext cx="1190769" cy="720000"/>
          </a:xfrm>
          <a:prstGeom prst="rect">
            <a:avLst/>
          </a:prstGeom>
        </p:spPr>
      </p:pic>
      <p:pic>
        <p:nvPicPr>
          <p:cNvPr id="49" name="Picture 48">
            <a:hlinkClick r:id="rId17"/>
          </p:cNvPr>
          <p:cNvPicPr>
            <a:picLocks noChangeAspect="1"/>
          </p:cNvPicPr>
          <p:nvPr/>
        </p:nvPicPr>
        <p:blipFill rotWithShape="1">
          <a:blip r:embed="rId18"/>
          <a:srcRect l="13333" t="20371" r="15833" b="11482"/>
          <a:stretch/>
        </p:blipFill>
        <p:spPr>
          <a:xfrm>
            <a:off x="13115019" y="6633676"/>
            <a:ext cx="133043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1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147719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295400" y="957263"/>
            <a:ext cx="7696200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TEKNISET OMINAISUUDET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06200" y="985898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  <p:pic>
        <p:nvPicPr>
          <p:cNvPr id="11" name="Picture 10" descr="C:\Users\Uldis\Pictures\77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84" y="342900"/>
            <a:ext cx="4939547" cy="377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Uldis\Pictures\78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091" y="800100"/>
            <a:ext cx="2648869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Graphic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025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Graphic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7106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Graphic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71187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Graphic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93"/>
          <a:stretch/>
        </p:blipFill>
        <p:spPr bwMode="auto">
          <a:xfrm>
            <a:off x="16259400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02176"/>
              </p:ext>
            </p:extLst>
          </p:nvPr>
        </p:nvGraphicFramePr>
        <p:xfrm>
          <a:off x="9492847" y="5829300"/>
          <a:ext cx="8795153" cy="267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1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spc="-20" dirty="0" err="1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Runkosahaus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       </a:t>
                      </a:r>
                      <a:r>
                        <a:rPr lang="en-GB" sz="1200" spc="-20" dirty="0" err="1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Taivutussahaus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          </a:t>
                      </a:r>
                      <a:r>
                        <a:rPr lang="en-GB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Ripsaw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Jyrsinkone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698427" y="1905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SAHEET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37754" y="3619500"/>
            <a:ext cx="209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MENETELMÄT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64632" y="6057900"/>
            <a:ext cx="233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PUUN KUIVAUS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8536" r="800" b="-356"/>
          <a:stretch/>
        </p:blipFill>
        <p:spPr>
          <a:xfrm>
            <a:off x="12852400" y="6210300"/>
            <a:ext cx="5359400" cy="34594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27735" y="9404548"/>
            <a:ext cx="4069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https://www.woodcraft.com/blog_entries/how-to-air-dry-lumber-turn-freshly-cut-stock-into-a-cash-crop-of-woodworking-woods#</a:t>
            </a:r>
          </a:p>
          <a:p>
            <a:r>
              <a:rPr lang="en-GB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https://www.incomac.com/en/prodotti/pal-wood-dryer/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67" y="6362700"/>
            <a:ext cx="3686494" cy="23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56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792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KÄYTTÖOMINAISUUDET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506200" y="985898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28207"/>
              </p:ext>
            </p:extLst>
          </p:nvPr>
        </p:nvGraphicFramePr>
        <p:xfrm>
          <a:off x="9546510" y="4974620"/>
          <a:ext cx="4943476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89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</a:rPr>
                        <a:t>Laji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</a:rPr>
                        <a:t>Kovuus</a:t>
                      </a: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, Nmm</a:t>
                      </a:r>
                      <a:r>
                        <a:rPr lang="en-GB" sz="1200" kern="1000" spc="-20" baseline="30000" dirty="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</a:rPr>
                        <a:t>Tiheys</a:t>
                      </a: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, kgm</a:t>
                      </a:r>
                      <a:r>
                        <a:rPr lang="en-GB" sz="1200" kern="1000" spc="-20" baseline="30000" dirty="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</a:rPr>
                        <a:t>Kosteussisältö</a:t>
                      </a: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 12%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Mänty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29/14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540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Kuusi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26/12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470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Tammi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68/40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820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 descr="C:\Users\Uldis\Pictures\6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00" y="1867243"/>
            <a:ext cx="3260284" cy="281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953447"/>
            <a:ext cx="2970379" cy="198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634422" y="402456"/>
            <a:ext cx="2723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Arial Black" panose="020B0A04020102020204" pitchFamily="34" charset="0"/>
              </a:rPr>
              <a:t>PUUN KESTÄVYYS</a:t>
            </a:r>
          </a:p>
          <a:p>
            <a:pPr algn="ctr"/>
            <a:r>
              <a:rPr lang="en-US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(</a:t>
            </a:r>
            <a:r>
              <a:rPr lang="fi-FI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klikkaa kuvaa</a:t>
            </a:r>
            <a:r>
              <a:rPr lang="en-US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)</a:t>
            </a:r>
            <a:endParaRPr lang="en-US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  <a:p>
            <a:endParaRPr lang="en-US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7750" y="9414073"/>
            <a:ext cx="59105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https://catas.com/en-GB/news/the-abrasion-resistance-test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https://www.iml-service.com/sound-velocity-measurement/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https://www.swedishwood.com/wood-facts/about-wood/from-log-to-plank/properties-of-softwood/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https://na.pergo.com/</a:t>
            </a:r>
          </a:p>
          <a:p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63600" y="1573768"/>
            <a:ext cx="387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Arial Black" panose="020B0A04020102020204" pitchFamily="34" charset="0"/>
              </a:rPr>
              <a:t>TERMISET OMINAISUUDET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91820" y="4501634"/>
            <a:ext cx="2244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Arial Black" panose="020B0A04020102020204" pitchFamily="34" charset="0"/>
              </a:rPr>
              <a:t>PUUN KOVUUS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61474" y="7210532"/>
            <a:ext cx="30957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Arial Black" panose="020B0A04020102020204" pitchFamily="34" charset="0"/>
              </a:rPr>
              <a:t>ÄÄNEN ETENEMINEN</a:t>
            </a:r>
          </a:p>
          <a:p>
            <a:pPr algn="ctr"/>
            <a:r>
              <a:rPr lang="en-US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(</a:t>
            </a:r>
            <a:r>
              <a:rPr lang="fi-FI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klikkaa kuvaa</a:t>
            </a:r>
            <a:r>
              <a:rPr lang="en-US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22" name="Picture 21" descr="https://www.iml.de/wp-content/uploads/2017/01/Schallgeschwindigkeitsmessung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422" y="7763288"/>
            <a:ext cx="2899778" cy="130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5352232" y="6825160"/>
            <a:ext cx="282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456A2C"/>
                </a:solidFill>
                <a:latin typeface="Arial Black" panose="020B0A04020102020204" pitchFamily="34" charset="0"/>
              </a:rPr>
              <a:t>Esimerkiksi</a:t>
            </a:r>
            <a:r>
              <a:rPr lang="en-US" b="1" dirty="0">
                <a:solidFill>
                  <a:srgbClr val="456A2C"/>
                </a:solidFill>
                <a:latin typeface="Arial Black" panose="020B0A04020102020204" pitchFamily="34" charset="0"/>
              </a:rPr>
              <a:t> PERGO®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879648" y="6283316"/>
            <a:ext cx="42945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pc="100" dirty="0">
                <a:solidFill>
                  <a:srgbClr val="456A2C"/>
                </a:solidFill>
                <a:latin typeface="Arial Black" panose="020B0A04020102020204" pitchFamily="34" charset="0"/>
              </a:rPr>
              <a:t>PUUTUOTTEIDEN TESTAUSTA</a:t>
            </a:r>
          </a:p>
          <a:p>
            <a:pPr algn="r"/>
            <a:r>
              <a:rPr lang="en-US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(</a:t>
            </a:r>
            <a:r>
              <a:rPr lang="en-US" sz="12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klikkaa</a:t>
            </a:r>
            <a:r>
              <a:rPr lang="en-US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12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kuvaa</a:t>
            </a:r>
            <a:r>
              <a:rPr lang="en-US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25" name="Picture 24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3543" y="7133214"/>
            <a:ext cx="2465857" cy="197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980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7"/>
            <a:ext cx="8385423" cy="4008151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35652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RAJOITTEET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599" y="4901009"/>
            <a:ext cx="7117852" cy="2363050"/>
            <a:chOff x="-1" y="859658"/>
            <a:chExt cx="9490470" cy="2350744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83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Joskus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kansalliset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lait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eivät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salli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monikerroksisten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puutalojen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rakentamista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-1" y="2374802"/>
              <a:ext cx="9490469" cy="83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Kansalaisilla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myös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ennakkoluuloja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–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puutalot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palavat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eivät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ole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kestäviä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jne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11506200" y="9866600"/>
            <a:ext cx="662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GB" sz="1600" spc="80" dirty="0" err="1">
                <a:solidFill>
                  <a:srgbClr val="52584D"/>
                </a:solidFill>
                <a:latin typeface="Glacial Indifference"/>
              </a:rPr>
              <a:t>Luento</a:t>
            </a: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 1: </a:t>
            </a:r>
            <a:r>
              <a:rPr lang="en-GB" sz="1600" dirty="0" err="1"/>
              <a:t>Puun</a:t>
            </a:r>
            <a:r>
              <a:rPr lang="en-GB" sz="1600" dirty="0"/>
              <a:t> </a:t>
            </a:r>
            <a:r>
              <a:rPr lang="en-GB" sz="1600" dirty="0" err="1"/>
              <a:t>ominaisuudet</a:t>
            </a:r>
            <a:r>
              <a:rPr lang="en-GB" sz="1600" dirty="0"/>
              <a:t>,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rajoitteet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rakennusfysiikka</a:t>
            </a:r>
            <a:endParaRPr lang="en-GB" sz="1600" spc="135" dirty="0"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GB" sz="1600" spc="80" dirty="0">
              <a:solidFill>
                <a:srgbClr val="52584D"/>
              </a:solidFill>
              <a:latin typeface="Glacial Indifference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6B5FDEF-22AE-4FA8-96B5-96DFEAA6B405}"/>
              </a:ext>
            </a:extLst>
          </p:cNvPr>
          <p:cNvSpPr txBox="1"/>
          <p:nvPr/>
        </p:nvSpPr>
        <p:spPr>
          <a:xfrm>
            <a:off x="1348408" y="7886700"/>
            <a:ext cx="7117851" cy="83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spc="120" dirty="0" err="1">
                <a:solidFill>
                  <a:srgbClr val="456A2C"/>
                </a:solidFill>
                <a:latin typeface="Glacial Indifference"/>
              </a:rPr>
              <a:t>Todellisuudessa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GB" sz="2400" spc="120" dirty="0" err="1">
                <a:solidFill>
                  <a:srgbClr val="456A2C"/>
                </a:solidFill>
                <a:latin typeface="Glacial Indifference"/>
              </a:rPr>
              <a:t>meillä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 vain </a:t>
            </a:r>
            <a:r>
              <a:rPr lang="en-GB" sz="2400" spc="120" dirty="0" err="1">
                <a:solidFill>
                  <a:srgbClr val="456A2C"/>
                </a:solidFill>
                <a:latin typeface="Glacial Indifference"/>
              </a:rPr>
              <a:t>ei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 ole </a:t>
            </a:r>
            <a:r>
              <a:rPr lang="en-GB" sz="2400" spc="120" dirty="0" err="1">
                <a:solidFill>
                  <a:srgbClr val="456A2C"/>
                </a:solidFill>
                <a:latin typeface="Glacial Indifference"/>
              </a:rPr>
              <a:t>tarpeeksi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spc="120" dirty="0" err="1">
                <a:solidFill>
                  <a:srgbClr val="456A2C"/>
                </a:solidFill>
                <a:latin typeface="Glacial Indifference"/>
              </a:rPr>
              <a:t>tietoa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spc="120" dirty="0" err="1">
                <a:solidFill>
                  <a:srgbClr val="456A2C"/>
                </a:solidFill>
                <a:latin typeface="Glacial Indifference"/>
              </a:rPr>
              <a:t>tällaisten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spc="120" dirty="0" err="1">
                <a:solidFill>
                  <a:srgbClr val="456A2C"/>
                </a:solidFill>
                <a:latin typeface="Glacial Indifference"/>
              </a:rPr>
              <a:t>puutalojen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spc="120" dirty="0" err="1">
                <a:solidFill>
                  <a:srgbClr val="456A2C"/>
                </a:solidFill>
                <a:latin typeface="Glacial Indifference"/>
              </a:rPr>
              <a:t>rakentamiseen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98427" y="190500"/>
            <a:ext cx="32564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Arial Black" panose="020B0A04020102020204" pitchFamily="34" charset="0"/>
              </a:rPr>
              <a:t>HYVIÄ ESIMERKKEJÄ </a:t>
            </a:r>
          </a:p>
          <a:p>
            <a:r>
              <a:rPr lang="en-GB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(</a:t>
            </a:r>
            <a:r>
              <a:rPr lang="fi-FI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klikkaa kuvia</a:t>
            </a:r>
            <a:r>
              <a:rPr lang="en-GB" sz="12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) </a:t>
            </a: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727" y="744498"/>
            <a:ext cx="3224118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1449" y="769898"/>
            <a:ext cx="263882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952</Words>
  <Application>Microsoft Office PowerPoint</Application>
  <PresentationFormat>Mukautettu</PresentationFormat>
  <Paragraphs>195</Paragraphs>
  <Slides>11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 Black</vt:lpstr>
      <vt:lpstr>Glacial Indifference Bold</vt:lpstr>
      <vt:lpstr>Glacial Indifference</vt:lpstr>
      <vt:lpstr>Calibri</vt:lpstr>
      <vt:lpstr>Arial</vt:lpstr>
      <vt:lpstr>Symbol</vt:lpstr>
      <vt:lpstr>Cambria Math</vt:lpstr>
      <vt:lpstr>League Spartan</vt:lpstr>
      <vt:lpstr>Office Theme</vt:lpstr>
      <vt:lpstr>Equation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85</cp:revision>
  <dcterms:created xsi:type="dcterms:W3CDTF">2006-08-16T00:00:00Z</dcterms:created>
  <dcterms:modified xsi:type="dcterms:W3CDTF">2022-04-19T18:12:07Z</dcterms:modified>
  <dc:identifier>DAD7Xzioke4</dc:identifier>
</cp:coreProperties>
</file>