
<file path=[Content_Types].xml><?xml version="1.0" encoding="utf-8"?>
<Types xmlns="http://schemas.openxmlformats.org/package/2006/content-types">
  <Default Extension="jfif" ContentType="image/jpeg"/>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17"/>
  </p:notesMasterIdLst>
  <p:sldIdLst>
    <p:sldId id="256" r:id="rId2"/>
    <p:sldId id="257" r:id="rId3"/>
    <p:sldId id="258" r:id="rId4"/>
    <p:sldId id="266" r:id="rId5"/>
    <p:sldId id="269" r:id="rId6"/>
    <p:sldId id="270" r:id="rId7"/>
    <p:sldId id="271" r:id="rId8"/>
    <p:sldId id="272" r:id="rId9"/>
    <p:sldId id="273" r:id="rId10"/>
    <p:sldId id="274" r:id="rId11"/>
    <p:sldId id="275" r:id="rId12"/>
    <p:sldId id="259" r:id="rId13"/>
    <p:sldId id="260" r:id="rId14"/>
    <p:sldId id="263" r:id="rId15"/>
    <p:sldId id="264" r:id="rId16"/>
  </p:sldIdLst>
  <p:sldSz cx="18288000" cy="10287000"/>
  <p:notesSz cx="6858000" cy="9144000"/>
  <p:embeddedFontLst>
    <p:embeddedFont>
      <p:font typeface="MS Mincho" panose="020B0604020202020204" charset="-128"/>
      <p:regular r:id="rId18"/>
    </p:embeddedFont>
    <p:embeddedFont>
      <p:font typeface="MS Gothic" panose="020B0609070205080204" pitchFamily="49" charset="-128"/>
      <p:regular r:id="rId19"/>
    </p:embeddedFont>
    <p:embeddedFont>
      <p:font typeface="MS PGothic" panose="020B0600070205080204" pitchFamily="34" charset="-128"/>
      <p:regular r:id="rId20"/>
    </p:embeddedFont>
    <p:embeddedFont>
      <p:font typeface="Angsana New" panose="020B0604020202020204" charset="-34"/>
      <p:regular r:id="rId21"/>
      <p:bold r:id="rId22"/>
      <p:italic r:id="rId23"/>
      <p:boldItalic r:id="rId24"/>
    </p:embeddedFont>
    <p:embeddedFont>
      <p:font typeface="Glacial Indifference" panose="020B0604020202020204" charset="0"/>
      <p:regular r:id="rId25"/>
    </p:embeddedFont>
    <p:embeddedFont>
      <p:font typeface="Glacial Indifference Bold" panose="020B0604020202020204" charset="0"/>
      <p:regular r:id="rId26"/>
    </p:embeddedFont>
    <p:embeddedFont>
      <p:font typeface="Calibri" panose="020F0502020204030204" pitchFamily="34" charset="0"/>
      <p:regular r:id="rId27"/>
      <p:bold r:id="rId28"/>
      <p:italic r:id="rId29"/>
      <p:boldItalic r:id="rId30"/>
    </p:embeddedFont>
    <p:embeddedFont>
      <p:font typeface="League Spartan" panose="020B0604020202020204" charset="-7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 id="2" name="Uldis" initials="U" lastIdx="1" clrIdx="1">
    <p:extLst>
      <p:ext uri="{19B8F6BF-5375-455C-9EA6-DF929625EA0E}">
        <p15:presenceInfo xmlns:p15="http://schemas.microsoft.com/office/powerpoint/2012/main" userId="Uld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622" autoAdjust="0"/>
  </p:normalViewPr>
  <p:slideViewPr>
    <p:cSldViewPr>
      <p:cViewPr varScale="1">
        <p:scale>
          <a:sx n="73" d="100"/>
          <a:sy n="73" d="100"/>
        </p:scale>
        <p:origin x="9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DUe42gJ8gzU" TargetMode="External"/><Relationship Id="rId13" Type="http://schemas.openxmlformats.org/officeDocument/2006/relationships/image" Target="../media/image46.jpeg"/><Relationship Id="rId3" Type="http://schemas.openxmlformats.org/officeDocument/2006/relationships/image" Target="../media/image41.emf"/><Relationship Id="rId7" Type="http://schemas.openxmlformats.org/officeDocument/2006/relationships/image" Target="../media/image43.png"/><Relationship Id="rId12" Type="http://schemas.openxmlformats.org/officeDocument/2006/relationships/hyperlink" Target="https://www.youtube.com/watch?v=NlXbBRKAX9E" TargetMode="External"/><Relationship Id="rId17" Type="http://schemas.openxmlformats.org/officeDocument/2006/relationships/image" Target="../media/image48.jpeg"/><Relationship Id="rId2" Type="http://schemas.openxmlformats.org/officeDocument/2006/relationships/hyperlink" Target="https://www.youtube.com/watch?v=3rfCWK8GWMI" TargetMode="External"/><Relationship Id="rId16" Type="http://schemas.openxmlformats.org/officeDocument/2006/relationships/hyperlink" Target="https://www.youtube.com/watch?v=P4p_wDk-fcQ&amp;feature=emb_logo" TargetMode="External"/><Relationship Id="rId1" Type="http://schemas.openxmlformats.org/officeDocument/2006/relationships/slideLayout" Target="../slideLayouts/slideLayout7.xml"/><Relationship Id="rId6" Type="http://schemas.openxmlformats.org/officeDocument/2006/relationships/hyperlink" Target="https://www.youtube.com/watch?v=pxg2RTF7XJc&amp;t=6s" TargetMode="External"/><Relationship Id="rId11" Type="http://schemas.openxmlformats.org/officeDocument/2006/relationships/image" Target="../media/image45.jpeg"/><Relationship Id="rId5" Type="http://schemas.openxmlformats.org/officeDocument/2006/relationships/image" Target="../media/image42.jpeg"/><Relationship Id="rId15" Type="http://schemas.openxmlformats.org/officeDocument/2006/relationships/image" Target="../media/image47.jpeg"/><Relationship Id="rId10" Type="http://schemas.openxmlformats.org/officeDocument/2006/relationships/hyperlink" Target="https://www.youtube.com/watch?v=j5EE0s7zotE" TargetMode="External"/><Relationship Id="rId4" Type="http://schemas.openxmlformats.org/officeDocument/2006/relationships/hyperlink" Target="https://www.youtube.com/watch?v=pqI4PuDTxEw" TargetMode="External"/><Relationship Id="rId9" Type="http://schemas.openxmlformats.org/officeDocument/2006/relationships/image" Target="../media/image44.jpeg"/><Relationship Id="rId14" Type="http://schemas.openxmlformats.org/officeDocument/2006/relationships/hyperlink" Target="https://www.youtube.com/watch?v=Dt9owR_CY4I&amp;t=291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jp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5.jpg"/><Relationship Id="rId2" Type="http://schemas.openxmlformats.org/officeDocument/2006/relationships/hyperlink" Target="https://www.youtube.com/watch?v=Xpz5z0A0b4Q" TargetMode="External"/><Relationship Id="rId1" Type="http://schemas.openxmlformats.org/officeDocument/2006/relationships/slideLayout" Target="../slideLayouts/slideLayout7.xml"/><Relationship Id="rId6" Type="http://schemas.openxmlformats.org/officeDocument/2006/relationships/hyperlink" Target="https://www.youtube.com/watch?v=Mk4q2idOFko" TargetMode="External"/><Relationship Id="rId11" Type="http://schemas.openxmlformats.org/officeDocument/2006/relationships/image" Target="../media/image54.jpg"/><Relationship Id="rId5" Type="http://schemas.openxmlformats.org/officeDocument/2006/relationships/image" Target="../media/image50.jpeg"/><Relationship Id="rId10" Type="http://schemas.openxmlformats.org/officeDocument/2006/relationships/image" Target="../media/image53.jpeg"/><Relationship Id="rId4" Type="http://schemas.openxmlformats.org/officeDocument/2006/relationships/hyperlink" Target="https://www.youtube.com/watch?v=5rqA-UjmpMw" TargetMode="External"/><Relationship Id="rId9" Type="http://schemas.openxmlformats.org/officeDocument/2006/relationships/hyperlink" Target="https://www.youtube.com/watch?v=Xe1L5M8mI9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emf"/><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526" y="-320807"/>
            <a:ext cx="14575321" cy="10928615"/>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1728679"/>
            </a:xfrm>
            <a:prstGeom prst="rect">
              <a:avLst/>
            </a:prstGeom>
            <a:grpFill/>
          </p:spPr>
          <p:txBody>
            <a:bodyPr lIns="0" tIns="0" rIns="0" bIns="0" rtlCol="0" anchor="t">
              <a:spAutoFit/>
            </a:bodyPr>
            <a:lstStyle/>
            <a:p>
              <a:pPr algn="l">
                <a:lnSpc>
                  <a:spcPts val="10580"/>
                </a:lnSpc>
              </a:pPr>
              <a:r>
                <a:rPr lang="en-US" sz="6600" spc="92" dirty="0">
                  <a:solidFill>
                    <a:srgbClr val="FEFFF8"/>
                  </a:solidFill>
                  <a:latin typeface="League Spartan"/>
                </a:rPr>
                <a:t>Lesson </a:t>
              </a:r>
              <a:r>
                <a:rPr lang="lv-LV" sz="6600" spc="92" dirty="0" smtClean="0">
                  <a:solidFill>
                    <a:srgbClr val="FEFFF8"/>
                  </a:solidFill>
                  <a:latin typeface="League Spartan"/>
                </a:rPr>
                <a:t>3</a:t>
              </a:r>
              <a:endParaRPr lang="en-US" sz="6600" spc="92" dirty="0">
                <a:solidFill>
                  <a:srgbClr val="FEFFF8"/>
                </a:solidFill>
                <a:latin typeface="League Spartan"/>
              </a:endParaRPr>
            </a:p>
          </p:txBody>
        </p:sp>
        <p:sp>
          <p:nvSpPr>
            <p:cNvPr id="6" name="TextBox 6"/>
            <p:cNvSpPr txBox="1"/>
            <p:nvPr/>
          </p:nvSpPr>
          <p:spPr>
            <a:xfrm>
              <a:off x="1913347" y="4948184"/>
              <a:ext cx="15290801" cy="586572"/>
            </a:xfrm>
            <a:prstGeom prst="rect">
              <a:avLst/>
            </a:prstGeom>
            <a:grpFill/>
          </p:spPr>
          <p:txBody>
            <a:bodyPr wrap="square" lIns="0" tIns="0" rIns="0" bIns="0" rtlCol="0" anchor="t">
              <a:spAutoFit/>
            </a:bodyPr>
            <a:lstStyle/>
            <a:p>
              <a:pPr>
                <a:lnSpc>
                  <a:spcPts val="3645"/>
                </a:lnSpc>
              </a:pPr>
              <a:r>
                <a:rPr lang="en-GB" sz="2800" dirty="0">
                  <a:solidFill>
                    <a:schemeClr val="bg1"/>
                  </a:solidFill>
                </a:rPr>
                <a:t>Availability and environmental friendliness of wood as building material</a:t>
              </a:r>
              <a:endParaRPr lang="en-US" sz="2700" spc="135" dirty="0">
                <a:solidFill>
                  <a:schemeClr val="bg1"/>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512961"/>
            </a:xfrm>
            <a:prstGeom prst="rect">
              <a:avLst/>
            </a:prstGeom>
            <a:grpFill/>
          </p:spPr>
          <p:txBody>
            <a:bodyPr wrap="square" lIns="0" tIns="0" rIns="0" bIns="0" rtlCol="0" anchor="t">
              <a:spAutoFit/>
            </a:bodyPr>
            <a:lstStyle/>
            <a:p>
              <a:pPr algn="l">
                <a:lnSpc>
                  <a:spcPts val="3000"/>
                </a:lnSpc>
              </a:pPr>
              <a:r>
                <a:rPr lang="lv-LV" sz="2400" spc="150" dirty="0" smtClean="0">
                  <a:solidFill>
                    <a:srgbClr val="FEFFF8"/>
                  </a:solidFill>
                  <a:latin typeface="Glacial Indifference Bold"/>
                </a:rPr>
                <a:t>LEARNING </a:t>
              </a:r>
              <a:r>
                <a:rPr lang="en-US" sz="2400" spc="150" dirty="0" smtClean="0">
                  <a:solidFill>
                    <a:srgbClr val="FEFFF8"/>
                  </a:solidFill>
                  <a:latin typeface="Glacial Indifference Bold"/>
                </a:rPr>
                <a:t>UNIT </a:t>
              </a:r>
              <a:r>
                <a:rPr lang="en-US" sz="2400" spc="150" dirty="0">
                  <a:solidFill>
                    <a:srgbClr val="FEFFF8"/>
                  </a:solidFill>
                  <a:latin typeface="Glacial Indifference Bold"/>
                </a:rPr>
                <a:t>1:</a:t>
              </a:r>
              <a:r>
                <a:rPr lang="el-GR" sz="2400" spc="150" dirty="0">
                  <a:solidFill>
                    <a:srgbClr val="FEFFF8"/>
                  </a:solidFill>
                  <a:latin typeface="Glacial Indifference Bold"/>
                </a:rPr>
                <a:t> </a:t>
              </a:r>
              <a:r>
                <a:rPr lang="en-US" sz="2400" spc="150" dirty="0" smtClean="0">
                  <a:solidFill>
                    <a:srgbClr val="FEFFF8"/>
                  </a:solidFill>
                  <a:latin typeface="Glacial Indifference Bold"/>
                </a:rPr>
                <a:t> </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912196" cy="4780255"/>
            <a:chOff x="-2" y="-95249"/>
            <a:chExt cx="10549594" cy="6373674"/>
          </a:xfrm>
        </p:grpSpPr>
        <p:sp>
          <p:nvSpPr>
            <p:cNvPr id="8" name="TextBox 8"/>
            <p:cNvSpPr txBox="1"/>
            <p:nvPr/>
          </p:nvSpPr>
          <p:spPr>
            <a:xfrm>
              <a:off x="-2" y="-95249"/>
              <a:ext cx="9736794" cy="5745163"/>
            </a:xfrm>
            <a:prstGeom prst="rect">
              <a:avLst/>
            </a:prstGeom>
          </p:spPr>
          <p:txBody>
            <a:bodyPr wrap="square" lIns="0" tIns="0" rIns="0" bIns="0" rtlCol="0" anchor="t">
              <a:spAutoFit/>
            </a:bodyPr>
            <a:lstStyle/>
            <a:p>
              <a:pPr algn="l">
                <a:lnSpc>
                  <a:spcPts val="8370"/>
                </a:lnSpc>
              </a:pPr>
              <a:r>
                <a:rPr lang="en-US" sz="6200" spc="310" dirty="0" smtClean="0">
                  <a:solidFill>
                    <a:schemeClr val="bg1"/>
                  </a:solidFill>
                  <a:latin typeface="League Spartan"/>
                </a:rPr>
                <a:t>COMBINED WOODEN MATERIALS</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2" y="5457688"/>
              <a:ext cx="10549594" cy="820737"/>
            </a:xfrm>
            <a:prstGeom prst="rect">
              <a:avLst/>
            </a:prstGeom>
          </p:spPr>
          <p:txBody>
            <a:bodyPr wrap="square" lIns="0" tIns="0" rIns="0" bIns="0" rtlCol="0" anchor="t">
              <a:spAutoFit/>
            </a:bodyPr>
            <a:lstStyle/>
            <a:p>
              <a:pPr algn="l">
                <a:lnSpc>
                  <a:spcPts val="4810"/>
                </a:lnSpc>
              </a:pPr>
              <a:endParaRPr lang="en-US" sz="3700" spc="185" dirty="0" smtClean="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10</a:t>
            </a:fld>
            <a:endParaRPr lang="en-US" sz="2400" spc="120" dirty="0">
              <a:solidFill>
                <a:srgbClr val="D9D9D9"/>
              </a:solidFill>
              <a:latin typeface="Glacial Indifference"/>
            </a:endParaRPr>
          </a:p>
        </p:txBody>
      </p:sp>
      <p:sp>
        <p:nvSpPr>
          <p:cNvPr id="11" name="TextBox 9"/>
          <p:cNvSpPr txBox="1"/>
          <p:nvPr/>
        </p:nvSpPr>
        <p:spPr>
          <a:xfrm>
            <a:off x="11125200" y="9690564"/>
            <a:ext cx="7162800" cy="461665"/>
          </a:xfrm>
          <a:prstGeom prst="rect">
            <a:avLst/>
          </a:prstGeom>
        </p:spPr>
        <p:txBody>
          <a:bodyPr wrap="square" lIns="0" tIns="0" rIns="0" bIns="0" rtlCol="0" anchor="t">
            <a:spAutoFit/>
          </a:bodyPr>
          <a:lstStyle/>
          <a:p>
            <a:pPr>
              <a:lnSpc>
                <a:spcPts val="3645"/>
              </a:lnSpc>
            </a:pPr>
            <a:r>
              <a:rPr lang="en-US" sz="1600" spc="80" dirty="0" smtClean="0">
                <a:solidFill>
                  <a:srgbClr val="52584D"/>
                </a:solidFill>
                <a:latin typeface="Glacial Indifference"/>
              </a:rPr>
              <a:t>LESSON 3</a:t>
            </a:r>
            <a:r>
              <a:rPr lang="en-US" sz="1600" spc="80" dirty="0" smtClean="0">
                <a:latin typeface="Glacial Indifference"/>
              </a:rPr>
              <a:t>: </a:t>
            </a:r>
            <a:r>
              <a:rPr lang="en-US" sz="1600" dirty="0" smtClean="0"/>
              <a:t>Availability and environmental friendliness of wood as building material</a:t>
            </a:r>
            <a:endParaRPr lang="en-US" sz="1600" spc="135" dirty="0">
              <a:latin typeface="Glacial Indifference"/>
            </a:endParaRPr>
          </a:p>
        </p:txBody>
      </p:sp>
      <p:sp>
        <p:nvSpPr>
          <p:cNvPr id="19" name="Rectangle 2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22" name="Organization Chart 14"/>
          <p:cNvGrpSpPr>
            <a:grpSpLocks noChangeAspect="1"/>
          </p:cNvGrpSpPr>
          <p:nvPr/>
        </p:nvGrpSpPr>
        <p:grpSpPr bwMode="auto">
          <a:xfrm>
            <a:off x="9525001" y="342900"/>
            <a:ext cx="8534400" cy="1387828"/>
            <a:chOff x="1635" y="11530"/>
            <a:chExt cx="9720" cy="698"/>
          </a:xfrm>
        </p:grpSpPr>
        <p:cxnSp>
          <p:nvCxnSpPr>
            <p:cNvPr id="7191" name="_s7191"/>
            <p:cNvCxnSpPr>
              <a:cxnSpLocks noChangeShapeType="1"/>
              <a:stCxn id="7168" idx="0"/>
              <a:endCxn id="28" idx="2"/>
            </p:cNvCxnSpPr>
            <p:nvPr/>
          </p:nvCxnSpPr>
          <p:spPr bwMode="auto">
            <a:xfrm rot="16200000" flipV="1">
              <a:off x="8327" y="9936"/>
              <a:ext cx="116" cy="378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7190" name="_s7190"/>
            <p:cNvCxnSpPr>
              <a:cxnSpLocks noChangeShapeType="1"/>
              <a:stCxn id="31" idx="0"/>
              <a:endCxn id="28" idx="2"/>
            </p:cNvCxnSpPr>
            <p:nvPr/>
          </p:nvCxnSpPr>
          <p:spPr bwMode="auto">
            <a:xfrm rot="16200000" flipV="1">
              <a:off x="7067" y="11196"/>
              <a:ext cx="116" cy="126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7189" name="_s7189"/>
            <p:cNvCxnSpPr>
              <a:cxnSpLocks noChangeShapeType="1"/>
              <a:stCxn id="30" idx="0"/>
              <a:endCxn id="28" idx="2"/>
            </p:cNvCxnSpPr>
            <p:nvPr/>
          </p:nvCxnSpPr>
          <p:spPr bwMode="auto">
            <a:xfrm rot="5400000" flipH="1" flipV="1">
              <a:off x="5807" y="11196"/>
              <a:ext cx="116" cy="126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7188" name="_s7188"/>
            <p:cNvCxnSpPr>
              <a:cxnSpLocks noChangeShapeType="1"/>
              <a:stCxn id="29" idx="0"/>
              <a:endCxn id="28" idx="2"/>
            </p:cNvCxnSpPr>
            <p:nvPr/>
          </p:nvCxnSpPr>
          <p:spPr bwMode="auto">
            <a:xfrm rot="5400000" flipH="1" flipV="1">
              <a:off x="4547" y="9936"/>
              <a:ext cx="116" cy="378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28" name="_s7187"/>
            <p:cNvSpPr>
              <a:spLocks noChangeArrowheads="1"/>
            </p:cNvSpPr>
            <p:nvPr/>
          </p:nvSpPr>
          <p:spPr bwMode="auto">
            <a:xfrm>
              <a:off x="5415" y="11530"/>
              <a:ext cx="2160" cy="238"/>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Connective wood materials</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p:txBody>
        </p:sp>
        <p:sp>
          <p:nvSpPr>
            <p:cNvPr id="29" name="_s7186"/>
            <p:cNvSpPr>
              <a:spLocks noChangeArrowheads="1"/>
            </p:cNvSpPr>
            <p:nvPr/>
          </p:nvSpPr>
          <p:spPr bwMode="auto">
            <a:xfrm>
              <a:off x="1635" y="11884"/>
              <a:ext cx="2160" cy="344"/>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Middle layer form solid wood</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p:txBody>
        </p:sp>
        <p:sp>
          <p:nvSpPr>
            <p:cNvPr id="30" name="_s7185"/>
            <p:cNvSpPr>
              <a:spLocks noChangeArrowheads="1"/>
            </p:cNvSpPr>
            <p:nvPr/>
          </p:nvSpPr>
          <p:spPr bwMode="auto">
            <a:xfrm>
              <a:off x="4155" y="11884"/>
              <a:ext cx="2160" cy="344"/>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Middle layer from particle board</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p:txBody>
        </p:sp>
        <p:sp>
          <p:nvSpPr>
            <p:cNvPr id="31" name="_s7184"/>
            <p:cNvSpPr>
              <a:spLocks noChangeArrowheads="1"/>
            </p:cNvSpPr>
            <p:nvPr/>
          </p:nvSpPr>
          <p:spPr bwMode="auto">
            <a:xfrm>
              <a:off x="6675" y="11884"/>
              <a:ext cx="2160" cy="344"/>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Middle layer from wood cellular material</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p:txBody>
        </p:sp>
        <p:sp>
          <p:nvSpPr>
            <p:cNvPr id="7168" name="_s7183"/>
            <p:cNvSpPr>
              <a:spLocks noChangeArrowheads="1"/>
            </p:cNvSpPr>
            <p:nvPr/>
          </p:nvSpPr>
          <p:spPr bwMode="auto">
            <a:xfrm>
              <a:off x="9195" y="11884"/>
              <a:ext cx="2160" cy="344"/>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Middle layer from foam material</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p:txBody>
        </p:sp>
      </p:grpSp>
      <p:pic>
        <p:nvPicPr>
          <p:cNvPr id="50" name="Picture 49">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99316" y="2466320"/>
            <a:ext cx="2052000" cy="1224000"/>
          </a:xfrm>
          <a:prstGeom prst="rect">
            <a:avLst/>
          </a:prstGeom>
          <a:noFill/>
          <a:ln>
            <a:noFill/>
          </a:ln>
        </p:spPr>
      </p:pic>
      <p:pic>
        <p:nvPicPr>
          <p:cNvPr id="52" name="Picture 51" descr="4555">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02378" y="2301309"/>
            <a:ext cx="1741170" cy="1583690"/>
          </a:xfrm>
          <a:prstGeom prst="rect">
            <a:avLst/>
          </a:prstGeom>
          <a:noFill/>
          <a:ln>
            <a:noFill/>
          </a:ln>
        </p:spPr>
      </p:pic>
      <p:pic>
        <p:nvPicPr>
          <p:cNvPr id="54" name="Picture 53" descr="Dendrolight Latvija - lightweight wood panels, door blanks and building  systems">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73200" y="6286500"/>
            <a:ext cx="1800000" cy="1080000"/>
          </a:xfrm>
          <a:prstGeom prst="rect">
            <a:avLst/>
          </a:prstGeom>
          <a:noFill/>
          <a:ln>
            <a:noFill/>
          </a:ln>
        </p:spPr>
      </p:pic>
      <p:pic>
        <p:nvPicPr>
          <p:cNvPr id="55" name="Picture 54" descr="Dendrolight Latvija&quot; saņem aizdevumu">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49400" y="4444500"/>
            <a:ext cx="1476000" cy="1080000"/>
          </a:xfrm>
          <a:prstGeom prst="rect">
            <a:avLst/>
          </a:prstGeom>
          <a:noFill/>
          <a:ln>
            <a:noFill/>
          </a:ln>
        </p:spPr>
      </p:pic>
      <p:pic>
        <p:nvPicPr>
          <p:cNvPr id="7199" name="Picture 31" descr="woodplastic3">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069400" y="7968460"/>
            <a:ext cx="1836000" cy="113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2" descr="PSL-WIDC-connectors">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887200" y="4406679"/>
            <a:ext cx="163969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3" descr="L5A0554-250">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0" y="6286500"/>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Rectangle 7181"/>
          <p:cNvSpPr/>
          <p:nvPr/>
        </p:nvSpPr>
        <p:spPr>
          <a:xfrm>
            <a:off x="11951300" y="5687080"/>
            <a:ext cx="1603324" cy="523220"/>
          </a:xfrm>
          <a:prstGeom prst="rect">
            <a:avLst/>
          </a:prstGeom>
        </p:spPr>
        <p:txBody>
          <a:bodyPr wrap="none">
            <a:spAutoFit/>
          </a:bodyPr>
          <a:lstStyle/>
          <a:p>
            <a:pPr algn="ctr"/>
            <a:r>
              <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Laminated Strand </a:t>
            </a:r>
          </a:p>
          <a:p>
            <a:pPr algn="ctr"/>
            <a:r>
              <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Lumber (LSL)</a:t>
            </a:r>
            <a:endParaRPr lang="en-US" sz="1400" dirty="0">
              <a:solidFill>
                <a:srgbClr val="456A2C"/>
              </a:solidFill>
              <a:latin typeface="Glacial Indifference" panose="020B0604020202020204" charset="0"/>
            </a:endParaRPr>
          </a:p>
        </p:txBody>
      </p:sp>
      <p:sp>
        <p:nvSpPr>
          <p:cNvPr id="7183" name="Rectangle 7182"/>
          <p:cNvSpPr/>
          <p:nvPr/>
        </p:nvSpPr>
        <p:spPr>
          <a:xfrm>
            <a:off x="11969928" y="3912844"/>
            <a:ext cx="1321196" cy="523220"/>
          </a:xfrm>
          <a:prstGeom prst="rect">
            <a:avLst/>
          </a:prstGeom>
        </p:spPr>
        <p:txBody>
          <a:bodyPr wrap="none">
            <a:spAutoFit/>
          </a:bodyPr>
          <a:lstStyle/>
          <a:p>
            <a:pPr algn="ctr"/>
            <a:r>
              <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Parallel Strand</a:t>
            </a:r>
          </a:p>
          <a:p>
            <a:pPr algn="ctr"/>
            <a:r>
              <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Lumber</a:t>
            </a:r>
            <a:endParaRPr lang="en-US" sz="1400" dirty="0">
              <a:solidFill>
                <a:srgbClr val="456A2C"/>
              </a:solidFill>
              <a:latin typeface="Glacial Indifference" panose="020B0604020202020204" charset="0"/>
            </a:endParaRPr>
          </a:p>
        </p:txBody>
      </p:sp>
      <p:sp>
        <p:nvSpPr>
          <p:cNvPr id="7184" name="Rectangle 7183"/>
          <p:cNvSpPr/>
          <p:nvPr/>
        </p:nvSpPr>
        <p:spPr>
          <a:xfrm>
            <a:off x="14325600" y="7439680"/>
            <a:ext cx="1234633" cy="523220"/>
          </a:xfrm>
          <a:prstGeom prst="rect">
            <a:avLst/>
          </a:prstGeom>
        </p:spPr>
        <p:txBody>
          <a:bodyPr wrap="none">
            <a:spAutoFit/>
          </a:bodyPr>
          <a:lstStyle/>
          <a:p>
            <a:pPr algn="ctr"/>
            <a:r>
              <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Wood plastic </a:t>
            </a:r>
          </a:p>
          <a:p>
            <a:pPr algn="ctr"/>
            <a:r>
              <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composites</a:t>
            </a:r>
            <a:endParaRPr lang="en-US" sz="1400" dirty="0">
              <a:solidFill>
                <a:srgbClr val="456A2C"/>
              </a:solidFill>
              <a:latin typeface="Glacial Indifference" panose="020B0604020202020204" charset="0"/>
            </a:endParaRPr>
          </a:p>
        </p:txBody>
      </p:sp>
      <p:sp>
        <p:nvSpPr>
          <p:cNvPr id="7185" name="Rectangle 7184"/>
          <p:cNvSpPr/>
          <p:nvPr/>
        </p:nvSpPr>
        <p:spPr>
          <a:xfrm>
            <a:off x="14335872" y="5676900"/>
            <a:ext cx="1249060" cy="523220"/>
          </a:xfrm>
          <a:prstGeom prst="rect">
            <a:avLst/>
          </a:prstGeom>
        </p:spPr>
        <p:txBody>
          <a:bodyPr wrap="none">
            <a:spAutoFit/>
          </a:bodyPr>
          <a:lstStyle/>
          <a:p>
            <a:pPr algn="ct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DendroLight®</a:t>
            </a:r>
          </a:p>
          <a:p>
            <a:pPr algn="ct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building block</a:t>
            </a:r>
            <a:endParaRPr lang="en-US" sz="1400" dirty="0">
              <a:solidFill>
                <a:srgbClr val="456A2C"/>
              </a:solidFill>
              <a:latin typeface="Glacial Indifference" panose="020B0604020202020204" charset="0"/>
            </a:endParaRPr>
          </a:p>
        </p:txBody>
      </p:sp>
      <p:sp>
        <p:nvSpPr>
          <p:cNvPr id="7186" name="Rectangle 7185"/>
          <p:cNvSpPr/>
          <p:nvPr/>
        </p:nvSpPr>
        <p:spPr>
          <a:xfrm>
            <a:off x="14387244" y="4073723"/>
            <a:ext cx="1119217" cy="307777"/>
          </a:xfrm>
          <a:prstGeom prst="rect">
            <a:avLst/>
          </a:prstGeom>
        </p:spPr>
        <p:txBody>
          <a:bodyPr wrap="none">
            <a:spAutoFit/>
          </a:bodyPr>
          <a:lstStyle/>
          <a:p>
            <a:pPr algn="ctr"/>
            <a:r>
              <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DendroLight</a:t>
            </a:r>
            <a:endParaRPr lang="en-US" sz="1400" dirty="0">
              <a:solidFill>
                <a:srgbClr val="456A2C"/>
              </a:solidFill>
              <a:latin typeface="Glacial Indifference" panose="020B0604020202020204" charset="0"/>
            </a:endParaRPr>
          </a:p>
        </p:txBody>
      </p:sp>
      <p:sp>
        <p:nvSpPr>
          <p:cNvPr id="7187" name="Rectangle 7186"/>
          <p:cNvSpPr/>
          <p:nvPr/>
        </p:nvSpPr>
        <p:spPr>
          <a:xfrm>
            <a:off x="14325277" y="1866900"/>
            <a:ext cx="1146468" cy="523220"/>
          </a:xfrm>
          <a:prstGeom prst="rect">
            <a:avLst/>
          </a:prstGeom>
        </p:spPr>
        <p:txBody>
          <a:bodyPr wrap="none">
            <a:spAutoFit/>
          </a:bodyPr>
          <a:lstStyle/>
          <a:p>
            <a:pPr algn="ctr"/>
            <a:r>
              <a:rPr lang="en-US" sz="1400" b="1" kern="1000" spc="-30" dirty="0" smtClean="0">
                <a:solidFill>
                  <a:srgbClr val="456A2C"/>
                </a:solidFill>
                <a:latin typeface="Glacial Indifference" panose="020B0604020202020204" charset="0"/>
                <a:ea typeface="MinionPro-Regular"/>
                <a:cs typeface="Arial" panose="020B0604020202020204" pitchFamily="34" charset="0"/>
              </a:rPr>
              <a:t>Honeycomb </a:t>
            </a:r>
          </a:p>
          <a:p>
            <a:pPr algn="ctr"/>
            <a:r>
              <a:rPr lang="en-US" sz="1400" b="1" kern="1000" spc="-30" dirty="0" smtClean="0">
                <a:solidFill>
                  <a:srgbClr val="456A2C"/>
                </a:solidFill>
                <a:latin typeface="Glacial Indifference" panose="020B0604020202020204" charset="0"/>
                <a:ea typeface="MinionPro-Regular"/>
                <a:cs typeface="Arial" panose="020B0604020202020204" pitchFamily="34" charset="0"/>
              </a:rPr>
              <a:t>material</a:t>
            </a:r>
            <a:endParaRPr lang="en-US" sz="1400" dirty="0">
              <a:solidFill>
                <a:srgbClr val="456A2C"/>
              </a:solidFill>
              <a:latin typeface="Glacial Indifference" panose="020B0604020202020204" charset="0"/>
            </a:endParaRPr>
          </a:p>
        </p:txBody>
      </p:sp>
      <p:sp>
        <p:nvSpPr>
          <p:cNvPr id="7192" name="Rectangle 7191"/>
          <p:cNvSpPr/>
          <p:nvPr/>
        </p:nvSpPr>
        <p:spPr>
          <a:xfrm>
            <a:off x="16277412" y="1943100"/>
            <a:ext cx="1667444" cy="523220"/>
          </a:xfrm>
          <a:prstGeom prst="rect">
            <a:avLst/>
          </a:prstGeom>
        </p:spPr>
        <p:txBody>
          <a:bodyPr wrap="none">
            <a:spAutoFit/>
          </a:bodyPr>
          <a:lstStyle/>
          <a:p>
            <a:pPr algn="ctr"/>
            <a:r>
              <a:rPr lang="en-US" sz="1400" b="1"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Structural isolated </a:t>
            </a:r>
          </a:p>
          <a:p>
            <a:pPr algn="ctr"/>
            <a:r>
              <a:rPr lang="en-US" sz="1400" b="1"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panel SIP</a:t>
            </a:r>
            <a:endParaRPr lang="en-US" sz="1400" dirty="0">
              <a:solidFill>
                <a:srgbClr val="456A2C"/>
              </a:solidFill>
              <a:latin typeface="Glacial Indifference" panose="020B0604020202020204" charset="0"/>
            </a:endParaRPr>
          </a:p>
        </p:txBody>
      </p:sp>
      <p:sp>
        <p:nvSpPr>
          <p:cNvPr id="7193" name="Rectangle 7192"/>
          <p:cNvSpPr/>
          <p:nvPr/>
        </p:nvSpPr>
        <p:spPr>
          <a:xfrm>
            <a:off x="12096071" y="1866900"/>
            <a:ext cx="1017907" cy="523220"/>
          </a:xfrm>
          <a:prstGeom prst="rect">
            <a:avLst/>
          </a:prstGeom>
        </p:spPr>
        <p:txBody>
          <a:bodyPr wrap="none">
            <a:spAutoFit/>
          </a:bodyPr>
          <a:lstStyle/>
          <a:p>
            <a:pPr algn="ctr"/>
            <a:r>
              <a:rPr lang="en-US" sz="1400" b="1" kern="1000" spc="-30" dirty="0" smtClean="0">
                <a:solidFill>
                  <a:srgbClr val="456A2C"/>
                </a:solidFill>
                <a:latin typeface="Glacial Indifference" panose="020B0604020202020204" charset="0"/>
                <a:ea typeface="MinionPro-Regular"/>
                <a:cs typeface="Arial" panose="020B0604020202020204" pitchFamily="34" charset="0"/>
              </a:rPr>
              <a:t>I joist with </a:t>
            </a:r>
          </a:p>
          <a:p>
            <a:pPr algn="ctr"/>
            <a:r>
              <a:rPr lang="en-US" sz="1400" b="1" kern="1000" spc="-30" dirty="0" smtClean="0">
                <a:solidFill>
                  <a:srgbClr val="456A2C"/>
                </a:solidFill>
                <a:latin typeface="Glacial Indifference" panose="020B0604020202020204" charset="0"/>
                <a:ea typeface="MinionPro-Regular"/>
                <a:cs typeface="Arial" panose="020B0604020202020204" pitchFamily="34" charset="0"/>
              </a:rPr>
              <a:t>OSB web </a:t>
            </a:r>
            <a:endParaRPr lang="en-US" sz="1400" dirty="0">
              <a:solidFill>
                <a:srgbClr val="456A2C"/>
              </a:solidFill>
              <a:latin typeface="Glacial Indifference" panose="020B0604020202020204" charset="0"/>
            </a:endParaRPr>
          </a:p>
        </p:txBody>
      </p:sp>
      <p:pic>
        <p:nvPicPr>
          <p:cNvPr id="7194" name="Picture 7193">
            <a:hlinkClick r:id="rId16"/>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154400" y="2487639"/>
            <a:ext cx="1980000" cy="2046261"/>
          </a:xfrm>
          <a:prstGeom prst="rect">
            <a:avLst/>
          </a:prstGeom>
          <a:ln>
            <a:noFill/>
          </a:ln>
          <a:effectLst>
            <a:softEdge rad="112500"/>
          </a:effectLst>
        </p:spPr>
      </p:pic>
      <p:sp>
        <p:nvSpPr>
          <p:cNvPr id="7195" name="Rectangle 7194"/>
          <p:cNvSpPr/>
          <p:nvPr/>
        </p:nvSpPr>
        <p:spPr>
          <a:xfrm>
            <a:off x="1021080" y="9259676"/>
            <a:ext cx="5224507" cy="1015663"/>
          </a:xfrm>
          <a:prstGeom prst="rect">
            <a:avLst/>
          </a:prstGeom>
        </p:spPr>
        <p:txBody>
          <a:bodyPr wrap="none">
            <a:spAutoFit/>
          </a:bodyPr>
          <a:lstStyle/>
          <a:p>
            <a:r>
              <a:rPr lang="en-US" sz="1000" dirty="0" smtClean="0">
                <a:solidFill>
                  <a:schemeClr val="bg1"/>
                </a:solidFill>
                <a:latin typeface="Glacial Indifference" panose="020B0604020202020204" charset="0"/>
              </a:rPr>
              <a:t>https://www.foamlaminates.com/sips-structural-insulated-panels/</a:t>
            </a:r>
          </a:p>
          <a:p>
            <a:r>
              <a:rPr lang="en-US" sz="1000" dirty="0" smtClean="0">
                <a:solidFill>
                  <a:schemeClr val="bg1"/>
                </a:solidFill>
                <a:latin typeface="Glacial Indifference" panose="020B0604020202020204" charset="0"/>
              </a:rPr>
              <a:t>https://www.metsawood.com/global/Products/finnjoist/applications/Pages/default.aspx</a:t>
            </a:r>
          </a:p>
          <a:p>
            <a:r>
              <a:rPr lang="en-US" sz="1000" dirty="0" smtClean="0">
                <a:solidFill>
                  <a:schemeClr val="bg1"/>
                </a:solidFill>
                <a:latin typeface="Glacial Indifference" panose="020B0604020202020204" charset="0"/>
              </a:rPr>
              <a:t>http://www.honeycomb.lv/</a:t>
            </a:r>
          </a:p>
          <a:p>
            <a:r>
              <a:rPr lang="en-US" sz="1000" dirty="0" smtClean="0">
                <a:solidFill>
                  <a:schemeClr val="bg1"/>
                </a:solidFill>
                <a:latin typeface="Glacial Indifference" panose="020B0604020202020204" charset="0"/>
              </a:rPr>
              <a:t>https://materialdistrict.com/material/dendrolight-door-blank/</a:t>
            </a:r>
          </a:p>
          <a:p>
            <a:r>
              <a:rPr lang="en-US" sz="1000" dirty="0" smtClean="0">
                <a:solidFill>
                  <a:schemeClr val="bg1"/>
                </a:solidFill>
                <a:latin typeface="Glacial Indifference" panose="020B0604020202020204" charset="0"/>
              </a:rPr>
              <a:t>https://materialdistrict.com/material/dendrolight-building-block-bb/</a:t>
            </a:r>
          </a:p>
          <a:p>
            <a:r>
              <a:rPr lang="en-US" sz="1000" dirty="0" smtClean="0">
                <a:solidFill>
                  <a:schemeClr val="bg1"/>
                </a:solidFill>
                <a:latin typeface="Glacial Indifference" panose="020B0604020202020204" charset="0"/>
              </a:rPr>
              <a:t>http://dendrolight.lv/en/products/building-systems/ </a:t>
            </a:r>
            <a:endParaRPr lang="en-US" sz="1000" dirty="0">
              <a:solidFill>
                <a:schemeClr val="bg1"/>
              </a:solidFill>
              <a:latin typeface="Glacial Indifference" panose="020B0604020202020204" charset="0"/>
            </a:endParaRPr>
          </a:p>
        </p:txBody>
      </p:sp>
      <p:sp>
        <p:nvSpPr>
          <p:cNvPr id="7196" name="Down Arrow 7195"/>
          <p:cNvSpPr/>
          <p:nvPr/>
        </p:nvSpPr>
        <p:spPr>
          <a:xfrm>
            <a:off x="10134600" y="1993258"/>
            <a:ext cx="609600" cy="5969642"/>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9792632" y="8239193"/>
            <a:ext cx="1361270" cy="1169551"/>
          </a:xfrm>
          <a:prstGeom prst="rect">
            <a:avLst/>
          </a:prstGeom>
        </p:spPr>
        <p:txBody>
          <a:bodyPr wrap="none">
            <a:spAutoFit/>
          </a:bodyPr>
          <a:lstStyle/>
          <a:p>
            <a:pPr algn="ctr"/>
            <a:r>
              <a:rPr lang="en-US" sz="1400" b="1" kern="1000" spc="-30" dirty="0" smtClean="0">
                <a:solidFill>
                  <a:srgbClr val="456A2C"/>
                </a:solidFill>
                <a:latin typeface="Glacial Indifference" panose="020B0604020202020204" charset="0"/>
                <a:ea typeface="MinionPro-Regular"/>
                <a:cs typeface="Arial" panose="020B0604020202020204" pitchFamily="34" charset="0"/>
              </a:rPr>
              <a:t>Not modern –</a:t>
            </a:r>
          </a:p>
          <a:p>
            <a:pPr algn="ctr"/>
            <a:r>
              <a:rPr lang="en-US" sz="1400" b="1" kern="1000" spc="-30" dirty="0" smtClean="0">
                <a:solidFill>
                  <a:srgbClr val="456A2C"/>
                </a:solidFill>
                <a:latin typeface="Glacial Indifference" panose="020B0604020202020204" charset="0"/>
                <a:ea typeface="MinionPro-Regular"/>
                <a:cs typeface="Arial" panose="020B0604020202020204" pitchFamily="34" charset="0"/>
              </a:rPr>
              <a:t>less material.</a:t>
            </a:r>
          </a:p>
          <a:p>
            <a:pPr algn="ctr"/>
            <a:r>
              <a:rPr lang="en-US" sz="1400" b="1" kern="1000" spc="-30" dirty="0" smtClean="0">
                <a:solidFill>
                  <a:srgbClr val="456A2C"/>
                </a:solidFill>
                <a:latin typeface="Glacial Indifference" panose="020B0604020202020204" charset="0"/>
                <a:ea typeface="MinionPro-Regular"/>
                <a:cs typeface="Arial" panose="020B0604020202020204" pitchFamily="34" charset="0"/>
              </a:rPr>
              <a:t>less energy.</a:t>
            </a:r>
          </a:p>
          <a:p>
            <a:pPr algn="ctr"/>
            <a:r>
              <a:rPr lang="en-US" sz="1400" dirty="0" smtClean="0">
                <a:solidFill>
                  <a:srgbClr val="456A2C"/>
                </a:solidFill>
                <a:latin typeface="Glacial Indifference" panose="020B0604020202020204" charset="0"/>
              </a:rPr>
              <a:t>lower workload</a:t>
            </a:r>
            <a:endParaRPr lang="en-US" sz="1400" b="1" kern="1000" spc="-30" dirty="0" smtClean="0">
              <a:solidFill>
                <a:srgbClr val="456A2C"/>
              </a:solidFill>
              <a:latin typeface="Glacial Indifference" panose="020B0604020202020204" charset="0"/>
              <a:ea typeface="MinionPro-Regular"/>
              <a:cs typeface="Arial" panose="020B0604020202020204" pitchFamily="34" charset="0"/>
            </a:endParaRPr>
          </a:p>
          <a:p>
            <a:pPr algn="ctr"/>
            <a:r>
              <a:rPr lang="en-US" sz="1400" b="1" kern="1000" spc="-30" dirty="0" smtClean="0">
                <a:solidFill>
                  <a:srgbClr val="456A2C"/>
                </a:solidFill>
                <a:latin typeface="Glacial Indifference" panose="020B0604020202020204" charset="0"/>
                <a:ea typeface="MinionPro-Regular"/>
                <a:cs typeface="Arial" panose="020B0604020202020204" pitchFamily="34" charset="0"/>
              </a:rPr>
              <a:t> </a:t>
            </a:r>
            <a:endParaRPr lang="en-US" sz="1400" dirty="0">
              <a:solidFill>
                <a:srgbClr val="456A2C"/>
              </a:solidFill>
              <a:latin typeface="Glacial Indifference" panose="020B0604020202020204" charset="0"/>
            </a:endParaRPr>
          </a:p>
        </p:txBody>
      </p:sp>
    </p:spTree>
    <p:extLst>
      <p:ext uri="{BB962C8B-B14F-4D97-AF65-F5344CB8AC3E}">
        <p14:creationId xmlns:p14="http://schemas.microsoft.com/office/powerpoint/2010/main" val="314267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912196" cy="4780255"/>
            <a:chOff x="-2" y="-95249"/>
            <a:chExt cx="10549594" cy="6373674"/>
          </a:xfrm>
        </p:grpSpPr>
        <p:sp>
          <p:nvSpPr>
            <p:cNvPr id="8" name="TextBox 8"/>
            <p:cNvSpPr txBox="1"/>
            <p:nvPr/>
          </p:nvSpPr>
          <p:spPr>
            <a:xfrm>
              <a:off x="-2" y="-95249"/>
              <a:ext cx="9736794" cy="2872582"/>
            </a:xfrm>
            <a:prstGeom prst="rect">
              <a:avLst/>
            </a:prstGeom>
          </p:spPr>
          <p:txBody>
            <a:bodyPr wrap="square" lIns="0" tIns="0" rIns="0" bIns="0" rtlCol="0" anchor="t">
              <a:spAutoFit/>
            </a:bodyPr>
            <a:lstStyle/>
            <a:p>
              <a:pPr algn="l">
                <a:lnSpc>
                  <a:spcPts val="8370"/>
                </a:lnSpc>
              </a:pPr>
              <a:r>
                <a:rPr lang="en-US" sz="6200" spc="310" dirty="0" smtClean="0">
                  <a:solidFill>
                    <a:schemeClr val="bg1"/>
                  </a:solidFill>
                  <a:latin typeface="League Spartan"/>
                </a:rPr>
                <a:t>BUILDING PANEL SYSTEMS</a:t>
              </a:r>
              <a:endParaRPr lang="en-US" sz="6200" spc="310" dirty="0">
                <a:solidFill>
                  <a:schemeClr val="bg1"/>
                </a:solidFill>
                <a:latin typeface="League Spartan"/>
              </a:endParaRPr>
            </a:p>
          </p:txBody>
        </p:sp>
        <p:sp>
          <p:nvSpPr>
            <p:cNvPr id="9" name="TextBox 9"/>
            <p:cNvSpPr txBox="1"/>
            <p:nvPr/>
          </p:nvSpPr>
          <p:spPr>
            <a:xfrm>
              <a:off x="-2" y="5457688"/>
              <a:ext cx="10549594" cy="820737"/>
            </a:xfrm>
            <a:prstGeom prst="rect">
              <a:avLst/>
            </a:prstGeom>
          </p:spPr>
          <p:txBody>
            <a:bodyPr wrap="square" lIns="0" tIns="0" rIns="0" bIns="0" rtlCol="0" anchor="t">
              <a:spAutoFit/>
            </a:bodyPr>
            <a:lstStyle/>
            <a:p>
              <a:pPr algn="l">
                <a:lnSpc>
                  <a:spcPts val="4810"/>
                </a:lnSpc>
              </a:pPr>
              <a:endParaRPr lang="en-US" sz="3700" spc="185" dirty="0" smtClean="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11</a:t>
            </a:fld>
            <a:endParaRPr lang="en-US" sz="2400" spc="120" dirty="0">
              <a:solidFill>
                <a:srgbClr val="D9D9D9"/>
              </a:solidFill>
              <a:latin typeface="Glacial Indifference"/>
            </a:endParaRPr>
          </a:p>
        </p:txBody>
      </p:sp>
      <p:sp>
        <p:nvSpPr>
          <p:cNvPr id="11" name="TextBox 9"/>
          <p:cNvSpPr txBox="1"/>
          <p:nvPr/>
        </p:nvSpPr>
        <p:spPr>
          <a:xfrm>
            <a:off x="11125200" y="9690564"/>
            <a:ext cx="7162800" cy="461665"/>
          </a:xfrm>
          <a:prstGeom prst="rect">
            <a:avLst/>
          </a:prstGeom>
        </p:spPr>
        <p:txBody>
          <a:bodyPr wrap="square" lIns="0" tIns="0" rIns="0" bIns="0" rtlCol="0" anchor="t">
            <a:spAutoFit/>
          </a:bodyPr>
          <a:lstStyle/>
          <a:p>
            <a:pPr>
              <a:lnSpc>
                <a:spcPts val="3645"/>
              </a:lnSpc>
            </a:pPr>
            <a:r>
              <a:rPr lang="en-US" sz="1600" spc="80" dirty="0" smtClean="0">
                <a:solidFill>
                  <a:srgbClr val="52584D"/>
                </a:solidFill>
                <a:latin typeface="Glacial Indifference"/>
              </a:rPr>
              <a:t>LESSON 3</a:t>
            </a:r>
            <a:r>
              <a:rPr lang="en-US" sz="1600" spc="80" dirty="0" smtClean="0">
                <a:latin typeface="Glacial Indifference"/>
              </a:rPr>
              <a:t>: </a:t>
            </a:r>
            <a:r>
              <a:rPr lang="en-US" sz="1600" dirty="0" smtClean="0"/>
              <a:t>Availability and environmental friendliness of wood as building material</a:t>
            </a:r>
            <a:endParaRPr lang="en-US" sz="1600" spc="135" dirty="0">
              <a:latin typeface="Glacial Indifference"/>
            </a:endParaRPr>
          </a:p>
        </p:txBody>
      </p:sp>
      <p:sp>
        <p:nvSpPr>
          <p:cNvPr id="4" name="Rectangle 3"/>
          <p:cNvSpPr/>
          <p:nvPr/>
        </p:nvSpPr>
        <p:spPr>
          <a:xfrm>
            <a:off x="9601200" y="114300"/>
            <a:ext cx="4185377" cy="369332"/>
          </a:xfrm>
          <a:prstGeom prst="rect">
            <a:avLst/>
          </a:prstGeom>
        </p:spPr>
        <p:txBody>
          <a:bodyPr wrap="none">
            <a:spAutoFit/>
          </a:bodyPr>
          <a:lstStyle/>
          <a:p>
            <a:r>
              <a:rPr lang="en-US"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LIGNATUR (</a:t>
            </a:r>
            <a:r>
              <a:rPr lang="lv-LV"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click </a:t>
            </a:r>
            <a:r>
              <a:rPr lang="en-US"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on the left hand picture)</a:t>
            </a:r>
            <a:endParaRPr lang="en-US" dirty="0">
              <a:solidFill>
                <a:srgbClr val="456A2C"/>
              </a:solidFill>
              <a:latin typeface="Glacial Indifference" panose="020B0604020202020204" charset="0"/>
            </a:endParaRPr>
          </a:p>
        </p:txBody>
      </p:sp>
      <p:pic>
        <p:nvPicPr>
          <p:cNvPr id="42" name="Picture 41" descr="https://www.lignatur.ch/fileadmin/ablage/bilder/produkt/das-element/variationen-lignatur-en.png">
            <a:hlinkClick r:id="rId2"/>
          </p:cNvPr>
          <p:cNvPicPr/>
          <p:nvPr/>
        </p:nvPicPr>
        <p:blipFill rotWithShape="1">
          <a:blip r:embed="rId3" cstate="print">
            <a:extLst>
              <a:ext uri="{28A0092B-C50C-407E-A947-70E740481C1C}">
                <a14:useLocalDpi xmlns:a14="http://schemas.microsoft.com/office/drawing/2010/main" val="0"/>
              </a:ext>
            </a:extLst>
          </a:blip>
          <a:srcRect t="7608" b="7951"/>
          <a:stretch/>
        </p:blipFill>
        <p:spPr bwMode="auto">
          <a:xfrm>
            <a:off x="9530981" y="572700"/>
            <a:ext cx="3768477" cy="1980000"/>
          </a:xfrm>
          <a:prstGeom prst="rect">
            <a:avLst/>
          </a:prstGeom>
          <a:noFill/>
          <a:ln>
            <a:noFill/>
          </a:ln>
          <a:extLst>
            <a:ext uri="{53640926-AAD7-44D8-BBD7-CCE9431645EC}">
              <a14:shadowObscured xmlns:a14="http://schemas.microsoft.com/office/drawing/2010/main"/>
            </a:ext>
          </a:extLst>
        </p:spPr>
      </p:pic>
      <p:sp>
        <p:nvSpPr>
          <p:cNvPr id="10" name="Rectangle 9"/>
          <p:cNvSpPr/>
          <p:nvPr/>
        </p:nvSpPr>
        <p:spPr>
          <a:xfrm>
            <a:off x="9601200" y="2716768"/>
            <a:ext cx="4442242" cy="646331"/>
          </a:xfrm>
          <a:prstGeom prst="rect">
            <a:avLst/>
          </a:prstGeom>
        </p:spPr>
        <p:txBody>
          <a:bodyPr wrap="none">
            <a:spAutoFit/>
          </a:bodyPr>
          <a:lstStyle/>
          <a:p>
            <a:r>
              <a:rPr lang="en-US" kern="1000" dirty="0" err="1" smtClean="0">
                <a:solidFill>
                  <a:srgbClr val="456A2C"/>
                </a:solidFill>
                <a:latin typeface="Glacial Indifference" panose="020B0604020202020204" charset="0"/>
                <a:ea typeface="Calibri" panose="020F0502020204030204" pitchFamily="34" charset="0"/>
                <a:cs typeface="Angsana New" panose="02020603050405020304" pitchFamily="18" charset="-34"/>
              </a:rPr>
              <a:t>Kerto-Ripa</a:t>
            </a:r>
            <a:r>
              <a:rPr lang="en-US"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 (</a:t>
            </a:r>
            <a:r>
              <a:rPr lang="lv-LV"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click</a:t>
            </a:r>
            <a:r>
              <a:rPr lang="en-US"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 on the left hand picture)</a:t>
            </a:r>
            <a:endParaRPr lang="en-US" dirty="0" smtClean="0">
              <a:solidFill>
                <a:srgbClr val="456A2C"/>
              </a:solidFill>
              <a:latin typeface="Glacial Indifference" panose="020B0604020202020204" charset="0"/>
            </a:endParaRPr>
          </a:p>
          <a:p>
            <a:r>
              <a:rPr lang="en-US"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 </a:t>
            </a:r>
            <a:endParaRPr lang="en-US" dirty="0">
              <a:solidFill>
                <a:srgbClr val="456A2C"/>
              </a:solidFill>
              <a:latin typeface="Glacial Indifference" panose="020B0604020202020204" charset="0"/>
            </a:endParaRPr>
          </a:p>
        </p:txBody>
      </p:sp>
      <p:pic>
        <p:nvPicPr>
          <p:cNvPr id="44" name="Picture 43" descr="Prefabricated wood elements">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3444" y="3229500"/>
            <a:ext cx="3168000" cy="1152000"/>
          </a:xfrm>
          <a:prstGeom prst="rect">
            <a:avLst/>
          </a:prstGeom>
          <a:noFill/>
          <a:ln>
            <a:noFill/>
          </a:ln>
        </p:spPr>
      </p:pic>
      <p:sp>
        <p:nvSpPr>
          <p:cNvPr id="12" name="Rectangle 11"/>
          <p:cNvSpPr/>
          <p:nvPr/>
        </p:nvSpPr>
        <p:spPr>
          <a:xfrm>
            <a:off x="9601200" y="4621768"/>
            <a:ext cx="3876382" cy="646331"/>
          </a:xfrm>
          <a:prstGeom prst="rect">
            <a:avLst/>
          </a:prstGeom>
        </p:spPr>
        <p:txBody>
          <a:bodyPr wrap="none">
            <a:spAutoFit/>
          </a:bodyPr>
          <a:lstStyle/>
          <a:p>
            <a:r>
              <a:rPr lang="en-US"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LIGNO (</a:t>
            </a:r>
            <a:r>
              <a:rPr lang="lv-LV"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click</a:t>
            </a:r>
            <a:r>
              <a:rPr lang="en-US"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 on the left hand picture)</a:t>
            </a:r>
            <a:endParaRPr lang="en-US" dirty="0" smtClean="0">
              <a:solidFill>
                <a:srgbClr val="456A2C"/>
              </a:solidFill>
              <a:latin typeface="Glacial Indifference" panose="020B0604020202020204" charset="0"/>
            </a:endParaRPr>
          </a:p>
          <a:p>
            <a:endParaRPr lang="en-US" dirty="0">
              <a:solidFill>
                <a:srgbClr val="456A2C"/>
              </a:solidFill>
              <a:latin typeface="Glacial Indifference" panose="020B0604020202020204" charset="0"/>
            </a:endParaRPr>
          </a:p>
        </p:txBody>
      </p:sp>
      <p:pic>
        <p:nvPicPr>
          <p:cNvPr id="46" name="Picture 45" descr="https://www.lignotrend.de/fileadmin/_processed_/csm_Quelldatei_Geschossdecke_Spannweite_LIGNO_Rippe_Q3_Akustik_8mm_Z1_BV_frei_198514a394.png">
            <a:hlinkClick r:id="rId6"/>
          </p:cNvPr>
          <p:cNvPicPr/>
          <p:nvPr/>
        </p:nvPicPr>
        <p:blipFill rotWithShape="1">
          <a:blip r:embed="rId7" cstate="print">
            <a:extLst>
              <a:ext uri="{28A0092B-C50C-407E-A947-70E740481C1C}">
                <a14:useLocalDpi xmlns:a14="http://schemas.microsoft.com/office/drawing/2010/main" val="0"/>
              </a:ext>
            </a:extLst>
          </a:blip>
          <a:srcRect t="5373"/>
          <a:stretch/>
        </p:blipFill>
        <p:spPr bwMode="auto">
          <a:xfrm>
            <a:off x="9677400" y="5151300"/>
            <a:ext cx="3024000" cy="1440000"/>
          </a:xfrm>
          <a:prstGeom prst="rect">
            <a:avLst/>
          </a:prstGeom>
          <a:noFill/>
          <a:ln>
            <a:noFill/>
          </a:ln>
          <a:extLst>
            <a:ext uri="{53640926-AAD7-44D8-BBD7-CCE9431645EC}">
              <a14:shadowObscured xmlns:a14="http://schemas.microsoft.com/office/drawing/2010/main"/>
            </a:ext>
          </a:extLst>
        </p:spPr>
      </p:pic>
      <p:sp>
        <p:nvSpPr>
          <p:cNvPr id="17" name="Rectangle 16"/>
          <p:cNvSpPr/>
          <p:nvPr/>
        </p:nvSpPr>
        <p:spPr>
          <a:xfrm>
            <a:off x="9601200" y="6831568"/>
            <a:ext cx="4153701" cy="646331"/>
          </a:xfrm>
          <a:prstGeom prst="rect">
            <a:avLst/>
          </a:prstGeom>
        </p:spPr>
        <p:txBody>
          <a:bodyPr wrap="none">
            <a:spAutoFit/>
          </a:bodyPr>
          <a:lstStyle/>
          <a:p>
            <a:r>
              <a:rPr lang="en-US"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KIELSTEG (</a:t>
            </a:r>
            <a:r>
              <a:rPr lang="lv-LV"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click</a:t>
            </a:r>
            <a:r>
              <a:rPr lang="en-US"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 on the left hand picture)</a:t>
            </a:r>
            <a:endParaRPr lang="en-US" dirty="0" smtClean="0">
              <a:solidFill>
                <a:srgbClr val="456A2C"/>
              </a:solidFill>
              <a:latin typeface="Glacial Indifference" panose="020B0604020202020204" charset="0"/>
            </a:endParaRPr>
          </a:p>
          <a:p>
            <a:r>
              <a:rPr lang="en-US"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 </a:t>
            </a:r>
            <a:endParaRPr lang="en-US" dirty="0">
              <a:solidFill>
                <a:srgbClr val="456A2C"/>
              </a:solidFill>
              <a:latin typeface="Glacial Indifference" panose="020B0604020202020204" charset="0"/>
            </a:endParaRPr>
          </a:p>
        </p:txBody>
      </p:sp>
      <p:pic>
        <p:nvPicPr>
          <p:cNvPr id="48" name="Picture 47"/>
          <p:cNvPicPr/>
          <p:nvPr/>
        </p:nvPicPr>
        <p:blipFill rotWithShape="1">
          <a:blip r:embed="rId8" cstate="print">
            <a:extLst>
              <a:ext uri="{28A0092B-C50C-407E-A947-70E740481C1C}">
                <a14:useLocalDpi xmlns:a14="http://schemas.microsoft.com/office/drawing/2010/main"/>
              </a:ext>
            </a:extLst>
          </a:blip>
          <a:srcRect/>
          <a:stretch/>
        </p:blipFill>
        <p:spPr bwMode="auto">
          <a:xfrm>
            <a:off x="14616941" y="7350779"/>
            <a:ext cx="2160000" cy="1332000"/>
          </a:xfrm>
          <a:prstGeom prst="rect">
            <a:avLst/>
          </a:prstGeom>
          <a:ln>
            <a:noFill/>
          </a:ln>
          <a:extLst>
            <a:ext uri="{53640926-AAD7-44D8-BBD7-CCE9431645EC}">
              <a14:shadowObscured xmlns:a14="http://schemas.microsoft.com/office/drawing/2010/main"/>
            </a:ext>
          </a:extLst>
        </p:spPr>
      </p:pic>
      <p:pic>
        <p:nvPicPr>
          <p:cNvPr id="49" name="Picture 48" descr="Was ist Kielsteg">
            <a:hlinkClick r:id="rId9"/>
          </p:cNvPr>
          <p:cNvPicPr/>
          <p:nvPr/>
        </p:nvPicPr>
        <p:blipFill rotWithShape="1">
          <a:blip r:embed="rId10" cstate="print">
            <a:extLst>
              <a:ext uri="{28A0092B-C50C-407E-A947-70E740481C1C}">
                <a14:useLocalDpi xmlns:a14="http://schemas.microsoft.com/office/drawing/2010/main" val="0"/>
              </a:ext>
            </a:extLst>
          </a:blip>
          <a:srcRect/>
          <a:stretch/>
        </p:blipFill>
        <p:spPr bwMode="auto">
          <a:xfrm>
            <a:off x="10309473" y="7302518"/>
            <a:ext cx="2284216" cy="1332000"/>
          </a:xfrm>
          <a:prstGeom prst="rect">
            <a:avLst/>
          </a:prstGeom>
          <a:noFill/>
          <a:ln>
            <a:noFill/>
          </a:ln>
          <a:extLst>
            <a:ext uri="{53640926-AAD7-44D8-BBD7-CCE9431645EC}">
              <a14:shadowObscured xmlns:a14="http://schemas.microsoft.com/office/drawing/2010/main"/>
            </a:ext>
          </a:extLst>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029574" y="572700"/>
            <a:ext cx="3334736" cy="1980000"/>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501834" y="3034134"/>
            <a:ext cx="2390215" cy="1575966"/>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598566" y="5155500"/>
            <a:ext cx="2144986" cy="1512000"/>
          </a:xfrm>
          <a:prstGeom prst="rect">
            <a:avLst/>
          </a:prstGeom>
        </p:spPr>
      </p:pic>
      <p:sp>
        <p:nvSpPr>
          <p:cNvPr id="23" name="Rectangle 22"/>
          <p:cNvSpPr/>
          <p:nvPr/>
        </p:nvSpPr>
        <p:spPr>
          <a:xfrm>
            <a:off x="1082040" y="9345034"/>
            <a:ext cx="6629677" cy="707886"/>
          </a:xfrm>
          <a:prstGeom prst="rect">
            <a:avLst/>
          </a:prstGeom>
        </p:spPr>
        <p:txBody>
          <a:bodyPr wrap="square">
            <a:spAutoFit/>
          </a:bodyPr>
          <a:lstStyle/>
          <a:p>
            <a:r>
              <a:rPr lang="en-US" sz="1000" dirty="0" smtClean="0">
                <a:solidFill>
                  <a:schemeClr val="bg1"/>
                </a:solidFill>
                <a:latin typeface="Glacial Indifference" panose="020B0604020202020204" charset="0"/>
                <a:ea typeface="MS Mincho" panose="02020609040205080304" pitchFamily="49" charset="-128"/>
                <a:cs typeface="Arial" panose="020B0604020202020204" pitchFamily="34" charset="0"/>
              </a:rPr>
              <a:t>https://www.metsawood.com/global/Products/kerto/applications/Pages/Wood-elements.aspx </a:t>
            </a:r>
            <a:endParaRPr lang="en-US" sz="1000" dirty="0" smtClean="0">
              <a:solidFill>
                <a:schemeClr val="bg1"/>
              </a:solidFill>
              <a:latin typeface="Glacial Indifference" panose="020B0604020202020204" charset="0"/>
              <a:ea typeface="MS Mincho" panose="02020609040205080304" pitchFamily="49" charset="-128"/>
            </a:endParaRPr>
          </a:p>
          <a:p>
            <a:pPr algn="just">
              <a:spcAft>
                <a:spcPts val="0"/>
              </a:spcAft>
            </a:pPr>
            <a:r>
              <a:rPr lang="en-US" sz="1000" kern="1000" dirty="0" smtClean="0">
                <a:solidFill>
                  <a:schemeClr val="bg1"/>
                </a:solidFill>
                <a:latin typeface="Glacial Indifference" panose="020B0604020202020204" charset="0"/>
                <a:ea typeface="Calibri" panose="020F0502020204030204" pitchFamily="34" charset="0"/>
                <a:cs typeface="Arial" panose="020B0604020202020204" pitchFamily="34" charset="0"/>
              </a:rPr>
              <a:t>https://www.lignotrend.de/home/ </a:t>
            </a:r>
            <a:endParaRPr lang="en-US" sz="1000" kern="1000" dirty="0" smtClean="0">
              <a:solidFill>
                <a:schemeClr val="bg1"/>
              </a:solidFill>
              <a:latin typeface="Glacial Indifference" panose="020B0604020202020204" charset="0"/>
              <a:ea typeface="Calibri" panose="020F0502020204030204" pitchFamily="34" charset="0"/>
              <a:cs typeface="Angsana New" panose="02020603050405020304" pitchFamily="18" charset="-34"/>
            </a:endParaRPr>
          </a:p>
          <a:p>
            <a:r>
              <a:rPr lang="en-US" sz="1000" kern="1000" dirty="0" smtClean="0">
                <a:solidFill>
                  <a:schemeClr val="bg1"/>
                </a:solidFill>
                <a:latin typeface="Glacial Indifference" panose="020B0604020202020204" charset="0"/>
                <a:ea typeface="Calibri" panose="020F0502020204030204" pitchFamily="34" charset="0"/>
                <a:cs typeface="Angsana New" panose="02020603050405020304" pitchFamily="18" charset="-34"/>
              </a:rPr>
              <a:t>http://www.kielsteg.at/was-ist-kielsteg/</a:t>
            </a:r>
          </a:p>
          <a:p>
            <a:r>
              <a:rPr lang="en-US" sz="1000" dirty="0" smtClean="0">
                <a:solidFill>
                  <a:schemeClr val="bg1"/>
                </a:solidFill>
                <a:latin typeface="Glacial Indifference" panose="020B0604020202020204" charset="0"/>
              </a:rPr>
              <a:t>https://www.lignatur.ch/en/product </a:t>
            </a:r>
            <a:endParaRPr lang="en-US" sz="1000" dirty="0">
              <a:solidFill>
                <a:schemeClr val="bg1"/>
              </a:solidFill>
              <a:latin typeface="Glacial Indifference" panose="020B0604020202020204" charset="0"/>
            </a:endParaRPr>
          </a:p>
        </p:txBody>
      </p:sp>
    </p:spTree>
    <p:extLst>
      <p:ext uri="{BB962C8B-B14F-4D97-AF65-F5344CB8AC3E}">
        <p14:creationId xmlns:p14="http://schemas.microsoft.com/office/powerpoint/2010/main" val="2775321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7"/>
            <a:ext cx="8385423" cy="4008151"/>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436291"/>
            </a:xfrm>
            <a:prstGeom prst="rect">
              <a:avLst/>
            </a:prstGeom>
            <a:grpFill/>
          </p:spPr>
          <p:txBody>
            <a:bodyPr lIns="0" tIns="0" rIns="0" bIns="0" rtlCol="0" anchor="t">
              <a:spAutoFit/>
            </a:bodyPr>
            <a:lstStyle/>
            <a:p>
              <a:pPr algn="l">
                <a:lnSpc>
                  <a:spcPts val="8370"/>
                </a:lnSpc>
              </a:pPr>
              <a:r>
                <a:rPr lang="en-GB" sz="6200" spc="310" dirty="0" smtClean="0">
                  <a:solidFill>
                    <a:srgbClr val="FEFFF8"/>
                  </a:solidFill>
                  <a:latin typeface="League Spartan"/>
                </a:rPr>
                <a:t>Limitations:</a:t>
              </a:r>
              <a:endParaRPr lang="en-GB"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GB" sz="2400" spc="120" smtClean="0">
                <a:solidFill>
                  <a:srgbClr val="D9D9D9"/>
                </a:solidFill>
                <a:latin typeface="Glacial Indifference"/>
              </a:rPr>
              <a:pPr algn="l"/>
              <a:t>12</a:t>
            </a:fld>
            <a:endParaRPr lang="en-GB" sz="2400" spc="120" dirty="0">
              <a:solidFill>
                <a:srgbClr val="D9D9D9"/>
              </a:solidFill>
              <a:latin typeface="Glacial Indifference"/>
            </a:endParaRPr>
          </a:p>
        </p:txBody>
      </p:sp>
      <p:sp>
        <p:nvSpPr>
          <p:cNvPr id="21" name="TextBox 9"/>
          <p:cNvSpPr txBox="1"/>
          <p:nvPr/>
        </p:nvSpPr>
        <p:spPr>
          <a:xfrm>
            <a:off x="11125200" y="9690564"/>
            <a:ext cx="7162800" cy="399725"/>
          </a:xfrm>
          <a:prstGeom prst="rect">
            <a:avLst/>
          </a:prstGeom>
        </p:spPr>
        <p:txBody>
          <a:bodyPr wrap="square" lIns="0" tIns="0" rIns="0" bIns="0" rtlCol="0" anchor="t">
            <a:spAutoFit/>
          </a:bodyPr>
          <a:lstStyle/>
          <a:p>
            <a:pPr>
              <a:lnSpc>
                <a:spcPts val="3645"/>
              </a:lnSpc>
            </a:pPr>
            <a:r>
              <a:rPr lang="en-GB" sz="1600" spc="80" dirty="0" smtClean="0">
                <a:solidFill>
                  <a:srgbClr val="52584D"/>
                </a:solidFill>
                <a:latin typeface="Glacial Indifference"/>
              </a:rPr>
              <a:t>LESSON 3</a:t>
            </a:r>
            <a:r>
              <a:rPr lang="en-GB" sz="1600" spc="80" dirty="0" smtClean="0">
                <a:latin typeface="Glacial Indifference"/>
              </a:rPr>
              <a:t>: </a:t>
            </a:r>
            <a:r>
              <a:rPr lang="en-GB" sz="1600" dirty="0" smtClean="0"/>
              <a:t>Availability and environmental friendliness of wood as building material</a:t>
            </a:r>
            <a:endParaRPr lang="en-GB" sz="1600" spc="135" dirty="0">
              <a:latin typeface="Glacial Indifference"/>
            </a:endParaRPr>
          </a:p>
        </p:txBody>
      </p:sp>
      <p:sp>
        <p:nvSpPr>
          <p:cNvPr id="20" name="Rectangle 19"/>
          <p:cNvSpPr/>
          <p:nvPr/>
        </p:nvSpPr>
        <p:spPr>
          <a:xfrm>
            <a:off x="955813" y="4001331"/>
            <a:ext cx="5292587" cy="4832092"/>
          </a:xfrm>
          <a:prstGeom prst="rect">
            <a:avLst/>
          </a:prstGeom>
        </p:spPr>
        <p:txBody>
          <a:bodyPr wrap="square">
            <a:spAutoFit/>
          </a:bodyPr>
          <a:lstStyle/>
          <a:p>
            <a:r>
              <a:rPr lang="en-GB" sz="2800" kern="1000" dirty="0" smtClean="0">
                <a:solidFill>
                  <a:srgbClr val="456A2C"/>
                </a:solidFill>
                <a:latin typeface="Glacial Indifference" panose="020B0604020202020204" charset="0"/>
                <a:cs typeface="Angsana New" panose="02020603050405020304" pitchFamily="18" charset="-34"/>
              </a:rPr>
              <a:t>THERE </a:t>
            </a:r>
            <a:r>
              <a:rPr lang="lv-LV" sz="2800" kern="1000" dirty="0" smtClean="0">
                <a:solidFill>
                  <a:srgbClr val="456A2C"/>
                </a:solidFill>
                <a:latin typeface="Glacial Indifference" panose="020B0604020202020204" charset="0"/>
                <a:cs typeface="Angsana New" panose="02020603050405020304" pitchFamily="18" charset="-34"/>
              </a:rPr>
              <a:t>ARE NO</a:t>
            </a:r>
            <a:r>
              <a:rPr lang="en-GB" sz="2800" kern="1000" dirty="0" smtClean="0">
                <a:solidFill>
                  <a:srgbClr val="456A2C"/>
                </a:solidFill>
                <a:latin typeface="Glacial Indifference" panose="020B0604020202020204" charset="0"/>
                <a:cs typeface="Angsana New" panose="02020603050405020304" pitchFamily="18" charset="-34"/>
              </a:rPr>
              <a:t> LIMITS IF WE THINK ABOUT THE WOOD -</a:t>
            </a:r>
          </a:p>
          <a:p>
            <a:r>
              <a:rPr lang="en-GB" sz="2800" kern="1000" dirty="0" smtClean="0">
                <a:solidFill>
                  <a:srgbClr val="456A2C"/>
                </a:solidFill>
                <a:latin typeface="Glacial Indifference" panose="020B0604020202020204" charset="0"/>
                <a:cs typeface="Angsana New" panose="02020603050405020304" pitchFamily="18" charset="-34"/>
              </a:rPr>
              <a:t>WOOD </a:t>
            </a:r>
            <a:r>
              <a:rPr lang="lv-LV" sz="2800" kern="1000" dirty="0" smtClean="0">
                <a:solidFill>
                  <a:srgbClr val="456A2C"/>
                </a:solidFill>
                <a:latin typeface="Glacial Indifference" panose="020B0604020202020204" charset="0"/>
                <a:cs typeface="Angsana New" panose="02020603050405020304" pitchFamily="18" charset="-34"/>
              </a:rPr>
              <a:t>is</a:t>
            </a:r>
            <a:r>
              <a:rPr lang="en-GB" sz="2800" kern="1000" dirty="0" smtClean="0">
                <a:solidFill>
                  <a:srgbClr val="456A2C"/>
                </a:solidFill>
                <a:latin typeface="Glacial Indifference" panose="020B0604020202020204" charset="0"/>
                <a:cs typeface="Angsana New" panose="02020603050405020304" pitchFamily="18" charset="-34"/>
              </a:rPr>
              <a:t>:</a:t>
            </a:r>
          </a:p>
          <a:p>
            <a:r>
              <a:rPr lang="en-GB" sz="2800" kern="1000" dirty="0" smtClean="0">
                <a:solidFill>
                  <a:srgbClr val="456A2C"/>
                </a:solidFill>
                <a:latin typeface="Glacial Indifference" panose="020B0604020202020204" charset="0"/>
                <a:cs typeface="Angsana New" panose="02020603050405020304" pitchFamily="18" charset="-34"/>
              </a:rPr>
              <a:t>SMART</a:t>
            </a:r>
            <a:br>
              <a:rPr lang="en-GB" sz="2800" kern="1000" dirty="0" smtClean="0">
                <a:solidFill>
                  <a:srgbClr val="456A2C"/>
                </a:solidFill>
                <a:latin typeface="Glacial Indifference" panose="020B0604020202020204" charset="0"/>
                <a:cs typeface="Angsana New" panose="02020603050405020304" pitchFamily="18" charset="-34"/>
              </a:rPr>
            </a:br>
            <a:r>
              <a:rPr lang="en-GB" sz="2800" kern="1000" dirty="0" smtClean="0">
                <a:solidFill>
                  <a:srgbClr val="456A2C"/>
                </a:solidFill>
                <a:latin typeface="Glacial Indifference" panose="020B0604020202020204" charset="0"/>
                <a:cs typeface="Angsana New" panose="02020603050405020304" pitchFamily="18" charset="-34"/>
              </a:rPr>
              <a:t>WARM</a:t>
            </a:r>
          </a:p>
          <a:p>
            <a:r>
              <a:rPr lang="en-GB" sz="2800" kern="1000" dirty="0" smtClean="0">
                <a:solidFill>
                  <a:srgbClr val="456A2C"/>
                </a:solidFill>
                <a:latin typeface="Glacial Indifference" panose="020B0604020202020204" charset="0"/>
                <a:cs typeface="Angsana New" panose="02020603050405020304" pitchFamily="18" charset="-34"/>
              </a:rPr>
              <a:t>ENVIRONMENTAL</a:t>
            </a:r>
            <a:r>
              <a:rPr lang="lv-LV" sz="2800" kern="1000" dirty="0" smtClean="0">
                <a:solidFill>
                  <a:srgbClr val="456A2C"/>
                </a:solidFill>
                <a:latin typeface="Glacial Indifference" panose="020B0604020202020204" charset="0"/>
                <a:cs typeface="Angsana New" panose="02020603050405020304" pitchFamily="18" charset="-34"/>
              </a:rPr>
              <a:t>LY</a:t>
            </a:r>
            <a:r>
              <a:rPr lang="en-GB" sz="2800" kern="1000" dirty="0" smtClean="0">
                <a:solidFill>
                  <a:srgbClr val="456A2C"/>
                </a:solidFill>
                <a:latin typeface="Glacial Indifference" panose="020B0604020202020204" charset="0"/>
                <a:cs typeface="Angsana New" panose="02020603050405020304" pitchFamily="18" charset="-34"/>
              </a:rPr>
              <a:t> FRIENDLY</a:t>
            </a:r>
          </a:p>
          <a:p>
            <a:r>
              <a:rPr lang="en-GB" sz="2800" kern="1000" dirty="0" smtClean="0">
                <a:solidFill>
                  <a:srgbClr val="456A2C"/>
                </a:solidFill>
                <a:latin typeface="Glacial Indifference" panose="020B0604020202020204" charset="0"/>
                <a:cs typeface="Angsana New" panose="02020603050405020304" pitchFamily="18" charset="-34"/>
              </a:rPr>
              <a:t>RENEWABLE</a:t>
            </a:r>
          </a:p>
          <a:p>
            <a:r>
              <a:rPr lang="en-GB" sz="2800" kern="1000" dirty="0" smtClean="0">
                <a:solidFill>
                  <a:srgbClr val="456A2C"/>
                </a:solidFill>
                <a:latin typeface="Glacial Indifference" panose="020B0604020202020204" charset="0"/>
                <a:cs typeface="Angsana New" panose="02020603050405020304" pitchFamily="18" charset="-34"/>
              </a:rPr>
              <a:t>EASY TO PROCESS</a:t>
            </a:r>
          </a:p>
          <a:p>
            <a:r>
              <a:rPr lang="en-GB" sz="2800" kern="1000" dirty="0" smtClean="0">
                <a:solidFill>
                  <a:srgbClr val="456A2C"/>
                </a:solidFill>
                <a:latin typeface="Glacial Indifference" panose="020B0604020202020204" charset="0"/>
                <a:cs typeface="Angsana New" panose="02020603050405020304" pitchFamily="18" charset="-34"/>
              </a:rPr>
              <a:t>EASY TO BUILD</a:t>
            </a:r>
          </a:p>
          <a:p>
            <a:r>
              <a:rPr lang="en-GB" sz="2800" kern="1000" dirty="0" smtClean="0">
                <a:solidFill>
                  <a:srgbClr val="456A2C"/>
                </a:solidFill>
                <a:latin typeface="Glacial Indifference" panose="020B0604020202020204" charset="0"/>
                <a:cs typeface="Angsana New" panose="02020603050405020304" pitchFamily="18" charset="-34"/>
              </a:rPr>
              <a:t>and thanks to You...</a:t>
            </a:r>
          </a:p>
          <a:p>
            <a:r>
              <a:rPr lang="en-GB" sz="2800" kern="1000" dirty="0" smtClean="0">
                <a:solidFill>
                  <a:srgbClr val="456A2C"/>
                </a:solidFill>
                <a:latin typeface="Glacial Indifference" panose="020B0604020202020204" charset="0"/>
                <a:cs typeface="Angsana New" panose="02020603050405020304" pitchFamily="18" charset="-34"/>
              </a:rPr>
              <a:t>could be the highest!</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3818" b="2648"/>
          <a:stretch/>
        </p:blipFill>
        <p:spPr>
          <a:xfrm>
            <a:off x="6785112" y="2681908"/>
            <a:ext cx="11506200" cy="6550941"/>
          </a:xfrm>
          <a:prstGeom prst="rect">
            <a:avLst/>
          </a:prstGeom>
        </p:spPr>
      </p:pic>
      <p:sp>
        <p:nvSpPr>
          <p:cNvPr id="13" name="Rectangle 12"/>
          <p:cNvSpPr/>
          <p:nvPr/>
        </p:nvSpPr>
        <p:spPr>
          <a:xfrm>
            <a:off x="995570" y="9400230"/>
            <a:ext cx="9144000" cy="246221"/>
          </a:xfrm>
          <a:prstGeom prst="rect">
            <a:avLst/>
          </a:prstGeom>
        </p:spPr>
        <p:txBody>
          <a:bodyPr>
            <a:spAutoFit/>
          </a:bodyPr>
          <a:lstStyle/>
          <a:p>
            <a:r>
              <a:rPr lang="en-GB" sz="1000" dirty="0">
                <a:solidFill>
                  <a:srgbClr val="456A2C"/>
                </a:solidFill>
                <a:latin typeface="Glacial Indifference" panose="020B0604020202020204" charset="0"/>
              </a:rPr>
              <a:t>http://www.hoho-wien.at/getattachment/350c225d-e804-400f-aa88-12b75d6e7e41/timber-skyscrapers-infographic-web.jpg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7085504" cy="859210"/>
          </a:xfrm>
          <a:prstGeom prst="rect">
            <a:avLst/>
          </a:prstGeom>
        </p:spPr>
        <p:txBody>
          <a:bodyPr lIns="0" tIns="0" rIns="0" bIns="0" rtlCol="0" anchor="t">
            <a:spAutoFit/>
          </a:bodyPr>
          <a:lstStyle/>
          <a:p>
            <a:pPr algn="l">
              <a:lnSpc>
                <a:spcPts val="6682"/>
              </a:lnSpc>
            </a:pPr>
            <a:r>
              <a:rPr lang="en-GB" sz="5000" spc="100" dirty="0" smtClean="0">
                <a:solidFill>
                  <a:srgbClr val="456A2C"/>
                </a:solidFill>
                <a:latin typeface="League Spartan"/>
              </a:rPr>
              <a:t>Benefits</a:t>
            </a:r>
            <a:endParaRPr lang="en-GB"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1171348"/>
            <a:chOff x="0" y="-19050"/>
            <a:chExt cx="9013889" cy="1561797"/>
          </a:xfrm>
        </p:grpSpPr>
        <p:sp>
          <p:nvSpPr>
            <p:cNvPr id="5" name="TextBox 5"/>
            <p:cNvSpPr txBox="1"/>
            <p:nvPr/>
          </p:nvSpPr>
          <p:spPr>
            <a:xfrm>
              <a:off x="1105" y="-19050"/>
              <a:ext cx="9012784" cy="701047"/>
            </a:xfrm>
            <a:prstGeom prst="rect">
              <a:avLst/>
            </a:prstGeom>
          </p:spPr>
          <p:txBody>
            <a:bodyPr lIns="0" tIns="0" rIns="0" bIns="0" rtlCol="0" anchor="t">
              <a:spAutoFit/>
            </a:bodyPr>
            <a:lstStyle/>
            <a:p>
              <a:pPr algn="ctr">
                <a:lnSpc>
                  <a:spcPts val="4125"/>
                </a:lnSpc>
              </a:pPr>
              <a:r>
                <a:rPr lang="en-GB" sz="3300" b="1" spc="165" dirty="0" smtClean="0">
                  <a:solidFill>
                    <a:srgbClr val="456A2C"/>
                  </a:solidFill>
                  <a:latin typeface="Glacial Indifference"/>
                </a:rPr>
                <a:t>PRE-FABRICATION</a:t>
              </a:r>
              <a:endParaRPr lang="en-GB" sz="3300" b="1" spc="165" dirty="0">
                <a:solidFill>
                  <a:srgbClr val="456A2C"/>
                </a:solidFill>
                <a:latin typeface="Glacial Indifference"/>
              </a:endParaRPr>
            </a:p>
          </p:txBody>
        </p:sp>
        <p:sp>
          <p:nvSpPr>
            <p:cNvPr id="6" name="TextBox 6"/>
            <p:cNvSpPr txBox="1"/>
            <p:nvPr/>
          </p:nvSpPr>
          <p:spPr>
            <a:xfrm>
              <a:off x="0" y="961391"/>
              <a:ext cx="9013889" cy="581356"/>
            </a:xfrm>
            <a:prstGeom prst="rect">
              <a:avLst/>
            </a:prstGeom>
          </p:spPr>
          <p:txBody>
            <a:bodyPr lIns="0" tIns="0" rIns="0" bIns="0" rtlCol="0" anchor="t">
              <a:spAutoFit/>
            </a:bodyPr>
            <a:lstStyle/>
            <a:p>
              <a:pPr algn="ctr">
                <a:lnSpc>
                  <a:spcPts val="3359"/>
                </a:lnSpc>
              </a:pPr>
              <a:r>
                <a:rPr lang="en-GB" sz="2400" spc="120" dirty="0" smtClean="0">
                  <a:solidFill>
                    <a:srgbClr val="456A2C"/>
                  </a:solidFill>
                  <a:latin typeface="Glacial Indifference"/>
                </a:rPr>
                <a:t>This method is more </a:t>
              </a:r>
              <a:r>
                <a:rPr lang="en-GB" sz="2400" spc="120" dirty="0" err="1" smtClean="0">
                  <a:solidFill>
                    <a:srgbClr val="456A2C"/>
                  </a:solidFill>
                  <a:latin typeface="Glacial Indifference"/>
                </a:rPr>
                <a:t>preci</a:t>
              </a:r>
              <a:r>
                <a:rPr lang="lv-LV" sz="2400" spc="120" dirty="0" smtClean="0">
                  <a:solidFill>
                    <a:srgbClr val="456A2C"/>
                  </a:solidFill>
                  <a:latin typeface="Glacial Indifference"/>
                </a:rPr>
                <a:t>se</a:t>
              </a:r>
              <a:r>
                <a:rPr lang="en-GB" sz="2400" spc="120" dirty="0" smtClean="0">
                  <a:solidFill>
                    <a:srgbClr val="456A2C"/>
                  </a:solidFill>
                  <a:latin typeface="Glacial Indifference"/>
                </a:rPr>
                <a:t> </a:t>
              </a:r>
              <a:r>
                <a:rPr lang="lv-LV" sz="2400" spc="120" dirty="0" smtClean="0">
                  <a:solidFill>
                    <a:srgbClr val="456A2C"/>
                  </a:solidFill>
                  <a:latin typeface="Glacial Indifference"/>
                </a:rPr>
                <a:t>and</a:t>
              </a:r>
              <a:r>
                <a:rPr lang="en-GB" sz="2400" spc="120" dirty="0" smtClean="0">
                  <a:solidFill>
                    <a:srgbClr val="456A2C"/>
                  </a:solidFill>
                  <a:latin typeface="Glacial Indifference"/>
                </a:rPr>
                <a:t> </a:t>
              </a:r>
              <a:r>
                <a:rPr lang="lv-LV" sz="2400" spc="120" smtClean="0">
                  <a:solidFill>
                    <a:srgbClr val="456A2C"/>
                  </a:solidFill>
                  <a:latin typeface="Glacial Indifference"/>
                </a:rPr>
                <a:t>even </a:t>
              </a:r>
              <a:r>
                <a:rPr lang="lv-LV" sz="2400" spc="120" smtClean="0">
                  <a:solidFill>
                    <a:srgbClr val="456A2C"/>
                  </a:solidFill>
                  <a:latin typeface="Glacial Indifference"/>
                </a:rPr>
                <a:t>faster</a:t>
              </a:r>
              <a:endParaRPr lang="en-GB"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43381"/>
            <a:chOff x="0" y="-19050"/>
            <a:chExt cx="9013889" cy="2724507"/>
          </a:xfrm>
        </p:grpSpPr>
        <p:sp>
          <p:nvSpPr>
            <p:cNvPr id="9" name="TextBox 9"/>
            <p:cNvSpPr txBox="1"/>
            <p:nvPr/>
          </p:nvSpPr>
          <p:spPr>
            <a:xfrm>
              <a:off x="1105" y="-19050"/>
              <a:ext cx="9012784" cy="701046"/>
            </a:xfrm>
            <a:prstGeom prst="rect">
              <a:avLst/>
            </a:prstGeom>
          </p:spPr>
          <p:txBody>
            <a:bodyPr lIns="0" tIns="0" rIns="0" bIns="0" rtlCol="0" anchor="t">
              <a:spAutoFit/>
            </a:bodyPr>
            <a:lstStyle/>
            <a:p>
              <a:pPr algn="ctr">
                <a:lnSpc>
                  <a:spcPts val="4125"/>
                </a:lnSpc>
              </a:pPr>
              <a:r>
                <a:rPr lang="en-GB" sz="3300" b="1" spc="165" dirty="0" smtClean="0">
                  <a:solidFill>
                    <a:srgbClr val="456A2C"/>
                  </a:solidFill>
                  <a:latin typeface="Glacial Indifference"/>
                </a:rPr>
                <a:t>WELL-KNOWN</a:t>
              </a:r>
              <a:endParaRPr lang="en-GB" sz="3300" b="1" spc="165" dirty="0">
                <a:solidFill>
                  <a:srgbClr val="456A2C"/>
                </a:solidFill>
                <a:latin typeface="Glacial Indifference"/>
              </a:endParaRPr>
            </a:p>
          </p:txBody>
        </p:sp>
        <p:sp>
          <p:nvSpPr>
            <p:cNvPr id="10" name="TextBox 10"/>
            <p:cNvSpPr txBox="1"/>
            <p:nvPr/>
          </p:nvSpPr>
          <p:spPr>
            <a:xfrm>
              <a:off x="0" y="961391"/>
              <a:ext cx="9013889" cy="1744066"/>
            </a:xfrm>
            <a:prstGeom prst="rect">
              <a:avLst/>
            </a:prstGeom>
          </p:spPr>
          <p:txBody>
            <a:bodyPr lIns="0" tIns="0" rIns="0" bIns="0" rtlCol="0" anchor="t">
              <a:spAutoFit/>
            </a:bodyPr>
            <a:lstStyle/>
            <a:p>
              <a:pPr algn="ctr">
                <a:lnSpc>
                  <a:spcPts val="3359"/>
                </a:lnSpc>
              </a:pPr>
              <a:r>
                <a:rPr lang="en-GB" sz="2400" spc="120" dirty="0" smtClean="0">
                  <a:solidFill>
                    <a:srgbClr val="456A2C"/>
                  </a:solidFill>
                  <a:latin typeface="Glacial Indifference"/>
                </a:rPr>
                <a:t>If </a:t>
              </a:r>
              <a:r>
                <a:rPr lang="en-GB" sz="2400" spc="120" dirty="0">
                  <a:solidFill>
                    <a:srgbClr val="456A2C"/>
                  </a:solidFill>
                  <a:latin typeface="Glacial Indifference"/>
                </a:rPr>
                <a:t>You know </a:t>
              </a:r>
              <a:r>
                <a:rPr lang="en-GB" sz="2400" spc="120" dirty="0" smtClean="0">
                  <a:solidFill>
                    <a:srgbClr val="456A2C"/>
                  </a:solidFill>
                  <a:latin typeface="Glacial Indifference"/>
                </a:rPr>
                <a:t>more</a:t>
              </a:r>
              <a:r>
                <a:rPr lang="lv-LV" sz="2400" spc="120" dirty="0" smtClean="0">
                  <a:solidFill>
                    <a:srgbClr val="456A2C"/>
                  </a:solidFill>
                  <a:latin typeface="Glacial Indifference"/>
                </a:rPr>
                <a:t> </a:t>
              </a:r>
              <a:r>
                <a:rPr lang="en-GB" sz="2400" spc="120" dirty="0" smtClean="0">
                  <a:solidFill>
                    <a:srgbClr val="456A2C"/>
                  </a:solidFill>
                  <a:latin typeface="Glacial Indifference"/>
                </a:rPr>
                <a:t>about wood and wood products it helps to use different wood elements more</a:t>
              </a:r>
              <a:endParaRPr lang="en-GB"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GB" dirty="0"/>
          </a:p>
        </p:txBody>
      </p:sp>
      <p:grpSp>
        <p:nvGrpSpPr>
          <p:cNvPr id="12" name="Group 12"/>
          <p:cNvGrpSpPr/>
          <p:nvPr/>
        </p:nvGrpSpPr>
        <p:grpSpPr>
          <a:xfrm>
            <a:off x="9970277" y="3090408"/>
            <a:ext cx="6760417" cy="1607365"/>
            <a:chOff x="0" y="-19050"/>
            <a:chExt cx="9013889" cy="2143153"/>
          </a:xfrm>
        </p:grpSpPr>
        <p:sp>
          <p:nvSpPr>
            <p:cNvPr id="13" name="TextBox 13"/>
            <p:cNvSpPr txBox="1"/>
            <p:nvPr/>
          </p:nvSpPr>
          <p:spPr>
            <a:xfrm>
              <a:off x="1105" y="-19050"/>
              <a:ext cx="9012784" cy="701047"/>
            </a:xfrm>
            <a:prstGeom prst="rect">
              <a:avLst/>
            </a:prstGeom>
          </p:spPr>
          <p:txBody>
            <a:bodyPr lIns="0" tIns="0" rIns="0" bIns="0" rtlCol="0" anchor="t">
              <a:spAutoFit/>
            </a:bodyPr>
            <a:lstStyle/>
            <a:p>
              <a:pPr algn="ctr">
                <a:lnSpc>
                  <a:spcPts val="4125"/>
                </a:lnSpc>
              </a:pPr>
              <a:r>
                <a:rPr lang="en-GB" sz="3300" b="1" spc="165" dirty="0" smtClean="0">
                  <a:solidFill>
                    <a:srgbClr val="456A2C"/>
                  </a:solidFill>
                  <a:latin typeface="Glacial Indifference"/>
                </a:rPr>
                <a:t>EFFICIENCY</a:t>
              </a:r>
              <a:endParaRPr lang="en-GB" sz="3300" b="1" spc="165" dirty="0">
                <a:solidFill>
                  <a:srgbClr val="456A2C"/>
                </a:solidFill>
                <a:latin typeface="Glacial Indifference"/>
              </a:endParaRPr>
            </a:p>
          </p:txBody>
        </p:sp>
        <p:sp>
          <p:nvSpPr>
            <p:cNvPr id="14" name="TextBox 14"/>
            <p:cNvSpPr txBox="1"/>
            <p:nvPr/>
          </p:nvSpPr>
          <p:spPr>
            <a:xfrm>
              <a:off x="0" y="961391"/>
              <a:ext cx="9013889" cy="1162712"/>
            </a:xfrm>
            <a:prstGeom prst="rect">
              <a:avLst/>
            </a:prstGeom>
          </p:spPr>
          <p:txBody>
            <a:bodyPr lIns="0" tIns="0" rIns="0" bIns="0" rtlCol="0" anchor="t">
              <a:spAutoFit/>
            </a:bodyPr>
            <a:lstStyle/>
            <a:p>
              <a:pPr algn="ctr">
                <a:lnSpc>
                  <a:spcPts val="3359"/>
                </a:lnSpc>
              </a:pPr>
              <a:r>
                <a:rPr lang="en-GB" sz="2400" spc="120" dirty="0" smtClean="0">
                  <a:solidFill>
                    <a:srgbClr val="456A2C"/>
                  </a:solidFill>
                  <a:latin typeface="Glacial Indifference"/>
                </a:rPr>
                <a:t>Nowadays wood product production </a:t>
              </a:r>
              <a:r>
                <a:rPr lang="lv-LV" sz="2400" spc="120" dirty="0" smtClean="0">
                  <a:solidFill>
                    <a:srgbClr val="456A2C"/>
                  </a:solidFill>
                  <a:latin typeface="Glacial Indifference"/>
                </a:rPr>
                <a:t>is realized</a:t>
              </a:r>
              <a:r>
                <a:rPr lang="en-GB" sz="2400" spc="120" dirty="0" smtClean="0">
                  <a:solidFill>
                    <a:srgbClr val="456A2C"/>
                  </a:solidFill>
                  <a:latin typeface="Glacial Indifference"/>
                </a:rPr>
                <a:t> with no waste</a:t>
              </a:r>
              <a:endParaRPr lang="en-GB"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043381"/>
            <a:chOff x="0" y="-19050"/>
            <a:chExt cx="9013889" cy="2724507"/>
          </a:xfrm>
        </p:grpSpPr>
        <p:sp>
          <p:nvSpPr>
            <p:cNvPr id="17" name="TextBox 17"/>
            <p:cNvSpPr txBox="1"/>
            <p:nvPr/>
          </p:nvSpPr>
          <p:spPr>
            <a:xfrm>
              <a:off x="1105" y="-19050"/>
              <a:ext cx="9012784" cy="701046"/>
            </a:xfrm>
            <a:prstGeom prst="rect">
              <a:avLst/>
            </a:prstGeom>
          </p:spPr>
          <p:txBody>
            <a:bodyPr lIns="0" tIns="0" rIns="0" bIns="0" rtlCol="0" anchor="t">
              <a:spAutoFit/>
            </a:bodyPr>
            <a:lstStyle/>
            <a:p>
              <a:pPr algn="ctr">
                <a:lnSpc>
                  <a:spcPts val="4125"/>
                </a:lnSpc>
              </a:pPr>
              <a:r>
                <a:rPr lang="en-GB" sz="3300" b="1" spc="165" dirty="0" smtClean="0">
                  <a:solidFill>
                    <a:srgbClr val="456A2C"/>
                  </a:solidFill>
                  <a:latin typeface="Glacial Indifference"/>
                </a:rPr>
                <a:t>COST REDUCTION</a:t>
              </a:r>
              <a:endParaRPr lang="en-GB" sz="3300" b="1" spc="165" dirty="0">
                <a:solidFill>
                  <a:srgbClr val="456A2C"/>
                </a:solidFill>
                <a:latin typeface="Glacial Indifference"/>
              </a:endParaRPr>
            </a:p>
          </p:txBody>
        </p:sp>
        <p:sp>
          <p:nvSpPr>
            <p:cNvPr id="18" name="TextBox 18"/>
            <p:cNvSpPr txBox="1"/>
            <p:nvPr/>
          </p:nvSpPr>
          <p:spPr>
            <a:xfrm>
              <a:off x="0" y="961391"/>
              <a:ext cx="9013889" cy="1744066"/>
            </a:xfrm>
            <a:prstGeom prst="rect">
              <a:avLst/>
            </a:prstGeom>
          </p:spPr>
          <p:txBody>
            <a:bodyPr lIns="0" tIns="0" rIns="0" bIns="0" rtlCol="0" anchor="t">
              <a:spAutoFit/>
            </a:bodyPr>
            <a:lstStyle/>
            <a:p>
              <a:pPr algn="ctr">
                <a:lnSpc>
                  <a:spcPts val="3359"/>
                </a:lnSpc>
              </a:pPr>
              <a:r>
                <a:rPr lang="en-GB" sz="2400" spc="120" dirty="0" smtClean="0">
                  <a:solidFill>
                    <a:srgbClr val="456A2C"/>
                  </a:solidFill>
                  <a:latin typeface="Glacial Indifference"/>
                </a:rPr>
                <a:t>With less (e.g. thickness of lumber) we can produce more (e.g. m</a:t>
              </a:r>
              <a:r>
                <a:rPr lang="en-GB" sz="2400" spc="120" baseline="30000" dirty="0" smtClean="0">
                  <a:solidFill>
                    <a:srgbClr val="456A2C"/>
                  </a:solidFill>
                  <a:latin typeface="Glacial Indifference"/>
                </a:rPr>
                <a:t>2</a:t>
              </a:r>
              <a:r>
                <a:rPr lang="en-GB" sz="2400" spc="120" dirty="0" smtClean="0">
                  <a:solidFill>
                    <a:srgbClr val="456A2C"/>
                  </a:solidFill>
                  <a:latin typeface="Glacial Indifference"/>
                </a:rPr>
                <a:t>) of multilayer floor boards</a:t>
              </a:r>
              <a:endParaRPr lang="en-GB" sz="2400" spc="120" dirty="0">
                <a:solidFill>
                  <a:srgbClr val="456A2C"/>
                </a:solidFill>
                <a:latin typeface="Glacial Indifference"/>
              </a:endParaRP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GB" sz="2400" spc="120" smtClean="0">
                <a:solidFill>
                  <a:srgbClr val="1E4D65"/>
                </a:solidFill>
                <a:latin typeface="Glacial Indifference"/>
              </a:rPr>
              <a:pPr algn="l"/>
              <a:t>13</a:t>
            </a:fld>
            <a:endParaRPr lang="en-GB" sz="2400" spc="120" dirty="0">
              <a:solidFill>
                <a:srgbClr val="1E4D65"/>
              </a:solidFill>
              <a:latin typeface="Glacial Indifference"/>
            </a:endParaRPr>
          </a:p>
        </p:txBody>
      </p:sp>
      <p:sp>
        <p:nvSpPr>
          <p:cNvPr id="24" name="TextBox 9"/>
          <p:cNvSpPr txBox="1"/>
          <p:nvPr/>
        </p:nvSpPr>
        <p:spPr>
          <a:xfrm>
            <a:off x="11125200" y="9690564"/>
            <a:ext cx="7162800" cy="461665"/>
          </a:xfrm>
          <a:prstGeom prst="rect">
            <a:avLst/>
          </a:prstGeom>
        </p:spPr>
        <p:txBody>
          <a:bodyPr wrap="square" lIns="0" tIns="0" rIns="0" bIns="0" rtlCol="0" anchor="t">
            <a:spAutoFit/>
          </a:bodyPr>
          <a:lstStyle/>
          <a:p>
            <a:pPr>
              <a:lnSpc>
                <a:spcPts val="3645"/>
              </a:lnSpc>
            </a:pPr>
            <a:r>
              <a:rPr lang="en-GB" sz="1600" spc="80" dirty="0" smtClean="0">
                <a:solidFill>
                  <a:srgbClr val="52584D"/>
                </a:solidFill>
                <a:latin typeface="Glacial Indifference"/>
              </a:rPr>
              <a:t>LESSON 3</a:t>
            </a:r>
            <a:r>
              <a:rPr lang="en-GB" sz="1600" spc="80" dirty="0" smtClean="0">
                <a:latin typeface="Glacial Indifference"/>
              </a:rPr>
              <a:t>: </a:t>
            </a:r>
            <a:r>
              <a:rPr lang="en-GB" sz="1600" dirty="0" smtClean="0"/>
              <a:t>Availability and environmental friendliness of wood as building material</a:t>
            </a:r>
            <a:endParaRPr lang="en-GB" sz="1600" spc="135" dirty="0">
              <a:latin typeface="Glacial Indifference"/>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8873877" y="-335920"/>
            <a:ext cx="8385423" cy="10958840"/>
          </a:xfrm>
          <a:prstGeom prst="rect">
            <a:avLst/>
          </a:prstGeom>
          <a:solidFill>
            <a:srgbClr val="52584D"/>
          </a:solidFill>
        </p:spPr>
      </p:sp>
      <p:sp>
        <p:nvSpPr>
          <p:cNvPr id="4" name="TextBox 4"/>
          <p:cNvSpPr txBox="1"/>
          <p:nvPr/>
        </p:nvSpPr>
        <p:spPr>
          <a:xfrm>
            <a:off x="9610382" y="952500"/>
            <a:ext cx="6912414" cy="1921039"/>
          </a:xfrm>
          <a:prstGeom prst="rect">
            <a:avLst/>
          </a:prstGeom>
        </p:spPr>
        <p:txBody>
          <a:bodyPr lIns="0" tIns="0" rIns="0" bIns="0" rtlCol="0" anchor="t">
            <a:spAutoFit/>
          </a:bodyPr>
          <a:lstStyle/>
          <a:p>
            <a:pPr algn="l">
              <a:lnSpc>
                <a:spcPts val="7560"/>
              </a:lnSpc>
            </a:pPr>
            <a:r>
              <a:rPr lang="en-US" sz="5600" spc="280" dirty="0">
                <a:solidFill>
                  <a:srgbClr val="D9D9D9"/>
                </a:solidFill>
                <a:latin typeface="League Spartan"/>
              </a:rPr>
              <a:t>QUESTIONS AND ANSWERS</a:t>
            </a:r>
          </a:p>
        </p:txBody>
      </p:sp>
      <p:sp>
        <p:nvSpPr>
          <p:cNvPr id="14" name="AutoShape 14"/>
          <p:cNvSpPr/>
          <p:nvPr/>
        </p:nvSpPr>
        <p:spPr>
          <a:xfrm>
            <a:off x="1028700" y="9462135"/>
            <a:ext cx="16230600" cy="38100"/>
          </a:xfrm>
          <a:prstGeom prst="rect">
            <a:avLst/>
          </a:prstGeom>
          <a:solidFill>
            <a:srgbClr val="FEFFF8"/>
          </a:solidFill>
        </p:spPr>
      </p:sp>
      <p:sp>
        <p:nvSpPr>
          <p:cNvPr id="18" name="Θέση αριθμού διαφάνειας 12">
            <a:extLst>
              <a:ext uri="{FF2B5EF4-FFF2-40B4-BE49-F238E27FC236}">
                <a16:creationId xmlns:a16="http://schemas.microsoft.com/office/drawing/2014/main" id="{1107291F-F80D-40CD-B204-BDDDC334CF3D}"/>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14</a:t>
            </a:fld>
            <a:endParaRPr lang="en-US" sz="2400" spc="120" dirty="0">
              <a:solidFill>
                <a:srgbClr val="D9D9D9"/>
              </a:solidFill>
              <a:latin typeface="Glacial Indifference"/>
            </a:endParaRPr>
          </a:p>
        </p:txBody>
      </p:sp>
      <p:sp>
        <p:nvSpPr>
          <p:cNvPr id="17" name="TextBox 9"/>
          <p:cNvSpPr txBox="1"/>
          <p:nvPr/>
        </p:nvSpPr>
        <p:spPr>
          <a:xfrm>
            <a:off x="9610382" y="9712808"/>
            <a:ext cx="7162800" cy="399725"/>
          </a:xfrm>
          <a:prstGeom prst="rect">
            <a:avLst/>
          </a:prstGeom>
        </p:spPr>
        <p:txBody>
          <a:bodyPr wrap="square" lIns="0" tIns="0" rIns="0" bIns="0" rtlCol="0" anchor="t">
            <a:spAutoFit/>
          </a:bodyPr>
          <a:lstStyle/>
          <a:p>
            <a:pPr>
              <a:lnSpc>
                <a:spcPts val="3645"/>
              </a:lnSpc>
            </a:pPr>
            <a:r>
              <a:rPr lang="en-US" sz="1600" spc="80" dirty="0" smtClean="0">
                <a:solidFill>
                  <a:schemeClr val="bg1"/>
                </a:solidFill>
                <a:latin typeface="Glacial Indifference"/>
              </a:rPr>
              <a:t>LESSON 3: </a:t>
            </a:r>
            <a:r>
              <a:rPr lang="en-US" sz="1600" dirty="0" smtClean="0">
                <a:solidFill>
                  <a:schemeClr val="bg1"/>
                </a:solidFill>
              </a:rPr>
              <a:t>Availability and environmental friendliness of wood as building material</a:t>
            </a:r>
            <a:endParaRPr lang="en-US" sz="1600" spc="135" dirty="0">
              <a:solidFill>
                <a:schemeClr val="bg1"/>
              </a:solidFill>
              <a:latin typeface="Glacial Indifference"/>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6905" y="4115440"/>
            <a:ext cx="7024695" cy="3960000"/>
          </a:xfrm>
          <a:prstGeom prst="rect">
            <a:avLst/>
          </a:prstGeom>
        </p:spPr>
      </p:pic>
      <p:sp>
        <p:nvSpPr>
          <p:cNvPr id="5" name="Rectangle 4"/>
          <p:cNvSpPr/>
          <p:nvPr/>
        </p:nvSpPr>
        <p:spPr>
          <a:xfrm>
            <a:off x="228600" y="38100"/>
            <a:ext cx="8534400" cy="10288266"/>
          </a:xfrm>
          <a:prstGeom prst="rect">
            <a:avLst/>
          </a:prstGeom>
        </p:spPr>
        <p:txBody>
          <a:bodyPr wrap="square">
            <a:spAutoFit/>
          </a:bodyPr>
          <a:lstStyle/>
          <a:p>
            <a:pPr marL="342900" lvl="0" indent="-342900" algn="just">
              <a:lnSpc>
                <a:spcPct val="107000"/>
              </a:lnSpc>
              <a:spcAft>
                <a:spcPts val="0"/>
              </a:spcAft>
              <a:buFont typeface="+mj-lt"/>
              <a:buAutoNum type="arabicParenR"/>
            </a:pPr>
            <a:r>
              <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What amount of </a:t>
            </a:r>
            <a:r>
              <a:rPr lang="en-US" sz="1700" b="1"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carbon dioxide </a:t>
            </a:r>
            <a:r>
              <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is absorbed and what amount of </a:t>
            </a:r>
            <a:r>
              <a:rPr lang="en-US" sz="1700" b="1"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oxygen </a:t>
            </a:r>
            <a:r>
              <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released by </a:t>
            </a:r>
            <a:r>
              <a:rPr lang="en-US" sz="1700" b="1"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one cubic meter of wood in its growing period?</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270510" algn="just">
              <a:lnSpc>
                <a:spcPct val="107000"/>
              </a:lnSpc>
              <a:spcAft>
                <a:spcPts val="0"/>
              </a:spcAft>
            </a:pPr>
            <a:r>
              <a:rPr lang="en-US" sz="1700" b="1" u="sng"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A: It absorbs a ton of carbon dioxide and releases 0,7 tons of oxygen</a:t>
            </a:r>
            <a:endParaRPr lang="en-US" sz="17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lvl="0" algn="just">
              <a:spcAft>
                <a:spcPts val="0"/>
              </a:spcAft>
            </a:pPr>
            <a:r>
              <a:rPr lang="en-US" sz="1700"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2) What is the most vital formula:</a:t>
            </a:r>
            <a:endParaRPr lang="en-US" sz="1700" dirty="0" smtClean="0">
              <a:solidFill>
                <a:srgbClr val="456A2C"/>
              </a:solidFill>
              <a:latin typeface="Glacial Indifference" panose="020B0604020202020204" charset="0"/>
              <a:ea typeface="MS Mincho" panose="02020609040205080304" pitchFamily="49" charset="-128"/>
            </a:endParaRPr>
          </a:p>
          <a:p>
            <a:pPr marL="270510" algn="just">
              <a:spcAft>
                <a:spcPts val="0"/>
              </a:spcAft>
            </a:pPr>
            <a:r>
              <a:rPr lang="en-US" sz="1700" u="sng"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A: 6H</a:t>
            </a:r>
            <a:r>
              <a:rPr lang="en-US" sz="1700" u="sng" spc="-30" baseline="-2500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2</a:t>
            </a:r>
            <a:r>
              <a:rPr lang="en-US" sz="1700" u="sng"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O + 6CO</a:t>
            </a:r>
            <a:r>
              <a:rPr lang="en-US" sz="1700" u="sng" spc="-30" baseline="-2500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2</a:t>
            </a:r>
            <a:r>
              <a:rPr lang="en-US" sz="1700" u="sng"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 + solar energy </a:t>
            </a:r>
            <a:r>
              <a:rPr lang="en-US" sz="1700" u="sng"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sym typeface="Symbol" panose="05050102010706020507" pitchFamily="18" charset="2"/>
              </a:rPr>
              <a:t></a:t>
            </a:r>
            <a:r>
              <a:rPr lang="en-US" sz="1700" u="sng"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 C</a:t>
            </a:r>
            <a:r>
              <a:rPr lang="en-US" sz="1700" u="sng" spc="-30" baseline="-2500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6</a:t>
            </a:r>
            <a:r>
              <a:rPr lang="en-US" sz="1700" u="sng"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H</a:t>
            </a:r>
            <a:r>
              <a:rPr lang="en-US" sz="1700" u="sng" spc="-30" baseline="-2500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12</a:t>
            </a:r>
            <a:r>
              <a:rPr lang="en-US" sz="1700" u="sng"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O</a:t>
            </a:r>
            <a:r>
              <a:rPr lang="en-US" sz="1700" u="sng" spc="-30" baseline="-2500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6</a:t>
            </a:r>
            <a:r>
              <a:rPr lang="en-US" sz="1700" u="sng"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 +n 6O</a:t>
            </a:r>
            <a:r>
              <a:rPr lang="en-US" sz="1700" u="sng" spc="-30" baseline="-2500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2</a:t>
            </a:r>
            <a:endParaRPr lang="en-US" sz="1700" dirty="0" smtClean="0">
              <a:solidFill>
                <a:srgbClr val="456A2C"/>
              </a:solidFill>
              <a:latin typeface="Glacial Indifference" panose="020B0604020202020204" charset="0"/>
              <a:ea typeface="MS Mincho" panose="02020609040205080304" pitchFamily="49" charset="-128"/>
            </a:endParaRPr>
          </a:p>
          <a:p>
            <a:pPr marL="265113" lvl="0" indent="-265113" algn="just">
              <a:lnSpc>
                <a:spcPct val="107000"/>
              </a:lnSpc>
              <a:spcAft>
                <a:spcPts val="0"/>
              </a:spcAft>
            </a:pPr>
            <a:r>
              <a:rPr lang="en-US" sz="1700" dirty="0" smtClean="0">
                <a:solidFill>
                  <a:srgbClr val="456A2C"/>
                </a:solidFill>
                <a:latin typeface="Glacial Indifference" panose="020B0604020202020204" charset="0"/>
                <a:ea typeface="Calibri" panose="020F0502020204030204" pitchFamily="34" charset="0"/>
                <a:cs typeface="Arial" panose="020B0604020202020204" pitchFamily="34" charset="0"/>
              </a:rPr>
              <a:t>3) Which of these five countries: Austria, Finland, Greece, Latvia or Spain is the most wooden (from forest covering point of view)?</a:t>
            </a:r>
          </a:p>
          <a:p>
            <a:pPr marL="265113" lvl="0" algn="just">
              <a:lnSpc>
                <a:spcPct val="107000"/>
              </a:lnSpc>
              <a:spcAft>
                <a:spcPts val="0"/>
              </a:spcAft>
            </a:pPr>
            <a:r>
              <a:rPr lang="en-US" sz="1700" u="sng" dirty="0" smtClean="0">
                <a:solidFill>
                  <a:srgbClr val="456A2C"/>
                </a:solidFill>
                <a:latin typeface="Glacial Indifference" panose="020B0604020202020204" charset="0"/>
                <a:ea typeface="Calibri" panose="020F0502020204030204" pitchFamily="34" charset="0"/>
                <a:cs typeface="Arial" panose="020B0604020202020204" pitchFamily="34" charset="0"/>
              </a:rPr>
              <a:t>A: Finland</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lvl="0" algn="just">
              <a:lnSpc>
                <a:spcPct val="107000"/>
              </a:lnSpc>
              <a:spcAft>
                <a:spcPts val="0"/>
              </a:spcAft>
            </a:pPr>
            <a:r>
              <a:rPr lang="en-US" sz="1700" dirty="0" smtClean="0">
                <a:solidFill>
                  <a:srgbClr val="456A2C"/>
                </a:solidFill>
                <a:latin typeface="Glacial Indifference" panose="020B0604020202020204" charset="0"/>
                <a:ea typeface="Calibri" panose="020F0502020204030204" pitchFamily="34" charset="0"/>
                <a:cs typeface="Arial" panose="020B0604020202020204" pitchFamily="34" charset="0"/>
              </a:rPr>
              <a:t>4) Name the most well-known </a:t>
            </a:r>
            <a:r>
              <a:rPr lang="en-US" sz="17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Forest certification schemes </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270510" algn="just">
              <a:lnSpc>
                <a:spcPct val="107000"/>
              </a:lnSpc>
              <a:spcAft>
                <a:spcPts val="0"/>
              </a:spcAft>
            </a:pPr>
            <a:r>
              <a:rPr lang="en-US" sz="1700" u="sng" dirty="0" smtClean="0">
                <a:solidFill>
                  <a:srgbClr val="456A2C"/>
                </a:solidFill>
                <a:latin typeface="Glacial Indifference" panose="020B0604020202020204" charset="0"/>
                <a:ea typeface="Calibri" panose="020F0502020204030204" pitchFamily="34" charset="0"/>
                <a:cs typeface="Arial" panose="020B0604020202020204" pitchFamily="34" charset="0"/>
              </a:rPr>
              <a:t>A: </a:t>
            </a:r>
            <a:r>
              <a:rPr lang="en-US" sz="1700" u="sng" spc="-30" dirty="0" smtClean="0">
                <a:solidFill>
                  <a:srgbClr val="456A2C"/>
                </a:solidFill>
                <a:latin typeface="Glacial Indifference" panose="020B0604020202020204" charset="0"/>
                <a:ea typeface="TimesNewRomanPSMT"/>
                <a:cs typeface="Arial" panose="020B0604020202020204" pitchFamily="34" charset="0"/>
              </a:rPr>
              <a:t>Forest Stewardship Council of FSC and </a:t>
            </a:r>
            <a:r>
              <a:rPr lang="en-US" sz="1700" u="sng" spc="-30" dirty="0" err="1" smtClean="0">
                <a:solidFill>
                  <a:srgbClr val="456A2C"/>
                </a:solidFill>
                <a:latin typeface="Glacial Indifference" panose="020B0604020202020204" charset="0"/>
                <a:ea typeface="Calibri" panose="020F0502020204030204" pitchFamily="34" charset="0"/>
                <a:cs typeface="Arial" panose="020B0604020202020204" pitchFamily="34" charset="0"/>
              </a:rPr>
              <a:t>Programme</a:t>
            </a:r>
            <a:r>
              <a:rPr lang="en-US" sz="1700" u="sng"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for the Endorsement of Forest Certification of PEFC</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lvl="0" algn="just">
              <a:lnSpc>
                <a:spcPct val="107000"/>
              </a:lnSpc>
              <a:spcAft>
                <a:spcPts val="0"/>
              </a:spcAft>
            </a:pPr>
            <a:r>
              <a:rPr lang="en-US" sz="1700" dirty="0" smtClean="0">
                <a:solidFill>
                  <a:srgbClr val="456A2C"/>
                </a:solidFill>
                <a:latin typeface="Glacial Indifference" panose="020B0604020202020204" charset="0"/>
                <a:ea typeface="Calibri" panose="020F0502020204030204" pitchFamily="34" charset="0"/>
                <a:cs typeface="Arial" panose="020B0604020202020204" pitchFamily="34" charset="0"/>
              </a:rPr>
              <a:t>5) </a:t>
            </a:r>
            <a:r>
              <a:rPr lang="en-US" sz="17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Which wood species are mostly used for structures?</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270510" algn="just">
              <a:lnSpc>
                <a:spcPct val="107000"/>
              </a:lnSpc>
              <a:spcAft>
                <a:spcPts val="0"/>
              </a:spcAft>
            </a:pPr>
            <a:r>
              <a:rPr lang="en-US" sz="1700" u="sng" dirty="0" smtClean="0">
                <a:solidFill>
                  <a:srgbClr val="456A2C"/>
                </a:solidFill>
                <a:latin typeface="Glacial Indifference" panose="020B0604020202020204" charset="0"/>
                <a:ea typeface="Calibri" panose="020F0502020204030204" pitchFamily="34" charset="0"/>
                <a:cs typeface="Arial" panose="020B0604020202020204" pitchFamily="34" charset="0"/>
              </a:rPr>
              <a:t>A: Spruce, pine, larch, oak birch (as plywood material)</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lvl="0" algn="just">
              <a:lnSpc>
                <a:spcPct val="107000"/>
              </a:lnSpc>
              <a:spcAft>
                <a:spcPts val="0"/>
              </a:spcAft>
            </a:pPr>
            <a:r>
              <a:rPr lang="en-US" sz="1700" dirty="0" smtClean="0">
                <a:solidFill>
                  <a:srgbClr val="456A2C"/>
                </a:solidFill>
                <a:latin typeface="Glacial Indifference" panose="020B0604020202020204" charset="0"/>
                <a:ea typeface="Calibri" panose="020F0502020204030204" pitchFamily="34" charset="0"/>
                <a:cs typeface="Arial" panose="020B0604020202020204" pitchFamily="34" charset="0"/>
              </a:rPr>
              <a:t>6) Name some advantages of structural steel?</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270510" algn="just">
              <a:lnSpc>
                <a:spcPct val="107000"/>
              </a:lnSpc>
              <a:spcAft>
                <a:spcPts val="0"/>
              </a:spcAft>
            </a:pPr>
            <a:r>
              <a:rPr lang="en-US" sz="1700" u="sng" dirty="0" smtClean="0">
                <a:solidFill>
                  <a:srgbClr val="456A2C"/>
                </a:solidFill>
                <a:latin typeface="Glacial Indifference" panose="020B0604020202020204" charset="0"/>
                <a:ea typeface="Calibri" panose="020F0502020204030204" pitchFamily="34" charset="0"/>
                <a:cs typeface="Arial" panose="020B0604020202020204" pitchFamily="34" charset="0"/>
              </a:rPr>
              <a:t>A: </a:t>
            </a:r>
            <a:r>
              <a:rPr lang="en-US" sz="1700" u="sng"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compression and tensile strength; fire resistance; durability; in structure like footings, dams, piers etc. reinforced concrete is the most economical construction material</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lvl="0" algn="just">
              <a:lnSpc>
                <a:spcPct val="107000"/>
              </a:lnSpc>
              <a:spcAft>
                <a:spcPts val="0"/>
              </a:spcAft>
            </a:pPr>
            <a:r>
              <a:rPr lang="en-US" sz="1700" dirty="0" smtClean="0">
                <a:solidFill>
                  <a:srgbClr val="456A2C"/>
                </a:solidFill>
                <a:latin typeface="Glacial Indifference" panose="020B0604020202020204" charset="0"/>
                <a:ea typeface="Calibri" panose="020F0502020204030204" pitchFamily="34" charset="0"/>
                <a:cs typeface="Arial" panose="020B0604020202020204" pitchFamily="34" charset="0"/>
              </a:rPr>
              <a:t>7) Name some advantages of reinforced concrete?</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270510" algn="just">
              <a:spcAft>
                <a:spcPts val="0"/>
              </a:spcAft>
            </a:pPr>
            <a:r>
              <a:rPr lang="en-US" sz="1700" u="sng" kern="1000" dirty="0" smtClean="0">
                <a:solidFill>
                  <a:srgbClr val="456A2C"/>
                </a:solidFill>
                <a:latin typeface="Glacial Indifference" panose="020B0604020202020204" charset="0"/>
                <a:ea typeface="Calibri" panose="020F0502020204030204" pitchFamily="34" charset="0"/>
                <a:cs typeface="Arial" panose="020B0604020202020204" pitchFamily="34" charset="0"/>
              </a:rPr>
              <a:t>A: </a:t>
            </a:r>
            <a:r>
              <a:rPr lang="en-US" sz="1700" u="sng"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steel has a high strength/weight ratio; ductility; speed of erection; </a:t>
            </a:r>
            <a:r>
              <a:rPr lang="en-US" sz="1700" u="sng" kern="1000" spc="-30" dirty="0" err="1" smtClean="0">
                <a:solidFill>
                  <a:srgbClr val="456A2C"/>
                </a:solidFill>
                <a:latin typeface="Glacial Indifference" panose="020B0604020202020204" charset="0"/>
                <a:ea typeface="Calibri" panose="020F0502020204030204" pitchFamily="34" charset="0"/>
                <a:cs typeface="Arial" panose="020B0604020202020204" pitchFamily="34" charset="0"/>
              </a:rPr>
              <a:t>eas</a:t>
            </a:r>
            <a:r>
              <a:rPr lang="lv-LV" sz="1700" u="sng"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e</a:t>
            </a:r>
            <a:r>
              <a:rPr lang="en-US" sz="1700" u="sng"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of repair; repetitive use; expanding existing structures</a:t>
            </a:r>
            <a:endParaRPr lang="en-US" sz="17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lvl="0" algn="just">
              <a:lnSpc>
                <a:spcPct val="107000"/>
              </a:lnSpc>
              <a:spcAft>
                <a:spcPts val="0"/>
              </a:spcAft>
            </a:pPr>
            <a:r>
              <a:rPr lang="en-US" sz="1700" dirty="0" smtClean="0">
                <a:solidFill>
                  <a:srgbClr val="456A2C"/>
                </a:solidFill>
                <a:latin typeface="Glacial Indifference" panose="020B0604020202020204" charset="0"/>
                <a:ea typeface="Calibri" panose="020F0502020204030204" pitchFamily="34" charset="0"/>
                <a:cs typeface="Arial" panose="020B0604020202020204" pitchFamily="34" charset="0"/>
              </a:rPr>
              <a:t>8)  Name</a:t>
            </a:r>
            <a:r>
              <a:rPr lang="lv-LV" sz="1700" dirty="0" smtClean="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700" dirty="0" smtClean="0">
                <a:solidFill>
                  <a:srgbClr val="456A2C"/>
                </a:solidFill>
                <a:latin typeface="Glacial Indifference" panose="020B0604020202020204" charset="0"/>
                <a:ea typeface="Calibri" panose="020F0502020204030204" pitchFamily="34" charset="0"/>
                <a:cs typeface="Arial" panose="020B0604020202020204" pitchFamily="34" charset="0"/>
              </a:rPr>
              <a:t>some advantages of structural wood?</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270510" algn="just">
              <a:spcAft>
                <a:spcPts val="0"/>
              </a:spcAft>
            </a:pPr>
            <a:r>
              <a:rPr lang="en-US" sz="1700" u="sng" kern="1000" dirty="0" smtClean="0">
                <a:solidFill>
                  <a:srgbClr val="456A2C"/>
                </a:solidFill>
                <a:latin typeface="Glacial Indifference" panose="020B0604020202020204" charset="0"/>
                <a:ea typeface="Calibri" panose="020F0502020204030204" pitchFamily="34" charset="0"/>
                <a:cs typeface="Arial" panose="020B0604020202020204" pitchFamily="34" charset="0"/>
              </a:rPr>
              <a:t>A:</a:t>
            </a:r>
            <a:r>
              <a:rPr lang="en-US" sz="1700" u="sng"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tensile strength in fiber direction; electrical and heat resistance; sound absorption; locally sourced; environmentally friendly</a:t>
            </a:r>
            <a:endParaRPr lang="en-US" sz="17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lvl="0" algn="just">
              <a:lnSpc>
                <a:spcPct val="107000"/>
              </a:lnSpc>
              <a:spcAft>
                <a:spcPts val="0"/>
              </a:spcAft>
            </a:pPr>
            <a:r>
              <a:rPr lang="en-US" sz="17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9) How does Cross laminated timber (CLT) can be made without glue</a:t>
            </a:r>
            <a:r>
              <a:rPr lang="lv-LV" sz="17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270510" algn="just">
              <a:lnSpc>
                <a:spcPct val="107000"/>
              </a:lnSpc>
              <a:spcAft>
                <a:spcPts val="0"/>
              </a:spcAft>
            </a:pPr>
            <a:r>
              <a:rPr lang="en-US" sz="1700" u="sng" dirty="0" smtClean="0">
                <a:solidFill>
                  <a:srgbClr val="456A2C"/>
                </a:solidFill>
                <a:latin typeface="Glacial Indifference" panose="020B0604020202020204" charset="0"/>
                <a:ea typeface="Calibri" panose="020F0502020204030204" pitchFamily="34" charset="0"/>
                <a:cs typeface="Arial" panose="020B0604020202020204" pitchFamily="34" charset="0"/>
              </a:rPr>
              <a:t>A: </a:t>
            </a:r>
            <a:r>
              <a:rPr lang="en-US" sz="1700" u="sng"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by nailing, doweling or swelling force of wood</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lvl="0" algn="just">
              <a:lnSpc>
                <a:spcPct val="107000"/>
              </a:lnSpc>
              <a:spcAft>
                <a:spcPts val="0"/>
              </a:spcAft>
              <a:tabLst>
                <a:tab pos="180340" algn="l"/>
              </a:tabLst>
            </a:pPr>
            <a:r>
              <a:rPr lang="en-US" sz="17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10) What are the advantages of wood-based panels (WBP)?</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270510" algn="just">
              <a:lnSpc>
                <a:spcPct val="107000"/>
              </a:lnSpc>
              <a:spcAft>
                <a:spcPts val="0"/>
              </a:spcAft>
            </a:pPr>
            <a:r>
              <a:rPr lang="en-US" sz="1700" u="sng"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A: very large and variable sizes; form stability, no deformation due to changes of relative humidity</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lvl="0" algn="just">
              <a:lnSpc>
                <a:spcPct val="107000"/>
              </a:lnSpc>
              <a:spcAft>
                <a:spcPts val="0"/>
              </a:spcAft>
              <a:tabLst>
                <a:tab pos="180340" algn="l"/>
              </a:tabLst>
            </a:pPr>
            <a:r>
              <a:rPr lang="en-US" sz="17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11) Where the plywood can be used?</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270510" algn="just">
              <a:spcAft>
                <a:spcPts val="0"/>
              </a:spcAft>
            </a:pPr>
            <a:r>
              <a:rPr lang="en-US" sz="1700" u="sng"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A: roof substructures; subfloor material; stiffening boarding for wall and load-bearing structures; interior lining; shuttering</a:t>
            </a:r>
            <a:endParaRPr lang="en-US" sz="17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lvl="0" algn="just">
              <a:lnSpc>
                <a:spcPct val="107000"/>
              </a:lnSpc>
              <a:spcAft>
                <a:spcPts val="0"/>
              </a:spcAft>
            </a:pPr>
            <a:r>
              <a:rPr lang="en-US" sz="17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12) What types of particle boards </a:t>
            </a:r>
            <a:r>
              <a:rPr lang="lv-LV" sz="17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are</a:t>
            </a:r>
            <a:r>
              <a:rPr lang="en-US" sz="17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known?</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270510" algn="just">
              <a:lnSpc>
                <a:spcPct val="107000"/>
              </a:lnSpc>
              <a:spcAft>
                <a:spcPts val="0"/>
              </a:spcAft>
            </a:pPr>
            <a:r>
              <a:rPr lang="en-US" sz="1700" u="sng"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A: particle board, oriented strand board, Cement bonded particle board, fibrolite</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lvl="0" algn="just">
              <a:lnSpc>
                <a:spcPct val="107000"/>
              </a:lnSpc>
              <a:spcAft>
                <a:spcPts val="0"/>
              </a:spcAft>
            </a:pPr>
            <a:r>
              <a:rPr lang="en-US" sz="17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13</a:t>
            </a:r>
            <a:r>
              <a:rPr lang="en-US" sz="1700" spc="-30" smtClean="0">
                <a:solidFill>
                  <a:srgbClr val="456A2C"/>
                </a:solidFill>
                <a:latin typeface="Glacial Indifference" panose="020B0604020202020204" charset="0"/>
                <a:ea typeface="Calibri" panose="020F0502020204030204" pitchFamily="34" charset="0"/>
                <a:cs typeface="Arial" panose="020B0604020202020204" pitchFamily="34" charset="0"/>
              </a:rPr>
              <a:t>) Name </a:t>
            </a:r>
            <a:r>
              <a:rPr lang="en-US" sz="1700" spc="-30">
                <a:solidFill>
                  <a:srgbClr val="456A2C"/>
                </a:solidFill>
                <a:latin typeface="Glacial Indifference" panose="020B0604020202020204" charset="0"/>
                <a:ea typeface="Calibri" panose="020F0502020204030204" pitchFamily="34" charset="0"/>
                <a:cs typeface="Arial" panose="020B0604020202020204" pitchFamily="34" charset="0"/>
              </a:rPr>
              <a:t>two main categories wood fiber board can be divided into:</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270510" algn="just">
              <a:lnSpc>
                <a:spcPct val="107000"/>
              </a:lnSpc>
              <a:spcAft>
                <a:spcPts val="0"/>
              </a:spcAft>
            </a:pPr>
            <a:r>
              <a:rPr lang="en-US" sz="1700" u="sng"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A: porous (used for thermal insulation); hard (MDF, HDF – for floors etc.)</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lvl="0" algn="just">
              <a:lnSpc>
                <a:spcPct val="107000"/>
              </a:lnSpc>
              <a:spcAft>
                <a:spcPts val="0"/>
              </a:spcAft>
            </a:pPr>
            <a:r>
              <a:rPr lang="en-US" sz="17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14) Name the content of wood plastic composites</a:t>
            </a:r>
            <a:endParaRPr lang="en-US" sz="17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270510" algn="just">
              <a:lnSpc>
                <a:spcPct val="107000"/>
              </a:lnSpc>
              <a:spcAft>
                <a:spcPts val="0"/>
              </a:spcAft>
            </a:pPr>
            <a:r>
              <a:rPr lang="en-US" sz="1700" u="sng"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A: </a:t>
            </a:r>
            <a:r>
              <a:rPr lang="en-US" sz="1700" u="sng" spc="-30" dirty="0" smtClean="0">
                <a:solidFill>
                  <a:srgbClr val="456A2C"/>
                </a:solidFill>
                <a:latin typeface="Glacial Indifference" panose="020B0604020202020204" charset="0"/>
                <a:ea typeface="MS Gothic" panose="020B0609070205080204" pitchFamily="49" charset="-128"/>
                <a:cs typeface="Angsana New" panose="02020603050405020304" pitchFamily="18" charset="-34"/>
              </a:rPr>
              <a:t>wood fiber</a:t>
            </a:r>
            <a:r>
              <a:rPr lang="en-US" sz="1700" u="sng" spc="-3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a:t>
            </a:r>
            <a:r>
              <a:rPr lang="en-US" sz="1700" u="sng" spc="-30" dirty="0" smtClean="0">
                <a:solidFill>
                  <a:srgbClr val="456A2C"/>
                </a:solidFill>
                <a:latin typeface="Glacial Indifference" panose="020B0604020202020204" charset="0"/>
                <a:ea typeface="MS Gothic" panose="020B0609070205080204" pitchFamily="49" charset="-128"/>
                <a:cs typeface="Angsana New" panose="02020603050405020304" pitchFamily="18" charset="-34"/>
              </a:rPr>
              <a:t>wood flour</a:t>
            </a:r>
            <a:r>
              <a:rPr lang="en-US" sz="1700" u="sng" spc="-3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 and thermoplastics such as polyethylene (</a:t>
            </a:r>
            <a:r>
              <a:rPr lang="en-US" sz="1700" u="sng" spc="-30" dirty="0" smtClean="0">
                <a:solidFill>
                  <a:srgbClr val="456A2C"/>
                </a:solidFill>
                <a:latin typeface="Glacial Indifference" panose="020B0604020202020204" charset="0"/>
                <a:ea typeface="MS Gothic" panose="020B0609070205080204" pitchFamily="49" charset="-128"/>
                <a:cs typeface="Angsana New" panose="02020603050405020304" pitchFamily="18" charset="-34"/>
              </a:rPr>
              <a:t>PE)</a:t>
            </a:r>
            <a:r>
              <a:rPr lang="en-US" sz="1700" u="sng" spc="-3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 polypropylene (</a:t>
            </a:r>
            <a:r>
              <a:rPr lang="en-US" sz="1700" u="sng" spc="-30" dirty="0" smtClean="0">
                <a:solidFill>
                  <a:srgbClr val="456A2C"/>
                </a:solidFill>
                <a:latin typeface="Glacial Indifference" panose="020B0604020202020204" charset="0"/>
                <a:ea typeface="MS Gothic" panose="020B0609070205080204" pitchFamily="49" charset="-128"/>
                <a:cs typeface="Angsana New" panose="02020603050405020304" pitchFamily="18" charset="-34"/>
              </a:rPr>
              <a:t>PP)</a:t>
            </a:r>
            <a:r>
              <a:rPr lang="en-US" sz="1700" u="sng" spc="-3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 polyvinylchloride (</a:t>
            </a:r>
            <a:r>
              <a:rPr lang="en-US" sz="1700" u="sng" spc="-30" dirty="0" smtClean="0">
                <a:solidFill>
                  <a:srgbClr val="456A2C"/>
                </a:solidFill>
                <a:latin typeface="Glacial Indifference" panose="020B0604020202020204" charset="0"/>
                <a:ea typeface="MS Gothic" panose="020B0609070205080204" pitchFamily="49" charset="-128"/>
                <a:cs typeface="Angsana New" panose="02020603050405020304" pitchFamily="18" charset="-34"/>
              </a:rPr>
              <a:t>PVC)</a:t>
            </a:r>
            <a:r>
              <a:rPr lang="en-US" sz="1700" u="sng" spc="-30" dirty="0" smtClean="0">
                <a:solidFill>
                  <a:srgbClr val="456A2C"/>
                </a:solidFill>
                <a:latin typeface="Glacial Indifference" panose="020B0604020202020204" charset="0"/>
                <a:ea typeface="Calibri" panose="020F0502020204030204" pitchFamily="34" charset="0"/>
                <a:cs typeface="Angsana New" panose="02020603050405020304" pitchFamily="18" charset="-34"/>
              </a:rPr>
              <a:t> or others.</a:t>
            </a:r>
            <a:endParaRPr lang="en-US" sz="1700"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3"/>
          <p:cNvGrpSpPr/>
          <p:nvPr/>
        </p:nvGrpSpPr>
        <p:grpSpPr>
          <a:xfrm>
            <a:off x="1028700" y="-313967"/>
            <a:ext cx="8385423" cy="4559205"/>
            <a:chOff x="0" y="0"/>
            <a:chExt cx="11180564" cy="6078940"/>
          </a:xfrm>
        </p:grpSpPr>
        <p:sp>
          <p:nvSpPr>
            <p:cNvPr id="4" name="AutoShape 4"/>
            <p:cNvSpPr/>
            <p:nvPr/>
          </p:nvSpPr>
          <p:spPr>
            <a:xfrm>
              <a:off x="0" y="0"/>
              <a:ext cx="11180564" cy="6078940"/>
            </a:xfrm>
            <a:prstGeom prst="rect">
              <a:avLst/>
            </a:prstGeom>
            <a:solidFill>
              <a:srgbClr val="456A2C"/>
            </a:solidFill>
          </p:spPr>
        </p:sp>
        <p:sp>
          <p:nvSpPr>
            <p:cNvPr id="5" name="TextBox 5"/>
            <p:cNvSpPr txBox="1"/>
            <p:nvPr/>
          </p:nvSpPr>
          <p:spPr>
            <a:xfrm>
              <a:off x="982007" y="1694973"/>
              <a:ext cx="9216551" cy="1436291"/>
            </a:xfrm>
            <a:prstGeom prst="rect">
              <a:avLst/>
            </a:prstGeom>
          </p:spPr>
          <p:txBody>
            <a:bodyPr lIns="0" tIns="0" rIns="0" bIns="0" rtlCol="0" anchor="t">
              <a:spAutoFit/>
            </a:bodyPr>
            <a:lstStyle/>
            <a:p>
              <a:pPr algn="l">
                <a:lnSpc>
                  <a:spcPts val="8370"/>
                </a:lnSpc>
              </a:pPr>
              <a:r>
                <a:rPr lang="en-US" sz="6200" spc="310" dirty="0">
                  <a:solidFill>
                    <a:srgbClr val="FEFFF8"/>
                  </a:solidFill>
                  <a:latin typeface="League Spartan"/>
                </a:rPr>
                <a:t>References</a:t>
              </a:r>
            </a:p>
          </p:txBody>
        </p:sp>
        <p:sp>
          <p:nvSpPr>
            <p:cNvPr id="6" name="TextBox 6"/>
            <p:cNvSpPr txBox="1"/>
            <p:nvPr/>
          </p:nvSpPr>
          <p:spPr>
            <a:xfrm>
              <a:off x="982007" y="3543283"/>
              <a:ext cx="9215776" cy="1641475"/>
            </a:xfrm>
            <a:prstGeom prst="rect">
              <a:avLst/>
            </a:prstGeom>
          </p:spPr>
          <p:txBody>
            <a:bodyPr lIns="0" tIns="0" rIns="0" bIns="0" rtlCol="0" anchor="t">
              <a:spAutoFit/>
            </a:bodyPr>
            <a:lstStyle/>
            <a:p>
              <a:pPr algn="l">
                <a:lnSpc>
                  <a:spcPts val="4810"/>
                </a:lnSpc>
              </a:pPr>
              <a:r>
                <a:rPr lang="en-US" sz="3700" spc="185" dirty="0">
                  <a:solidFill>
                    <a:srgbClr val="FEFFF8"/>
                  </a:solidFill>
                  <a:latin typeface="League Spartan"/>
                </a:rPr>
                <a:t>JOURNALS AND PUBLICATIONS</a:t>
              </a:r>
            </a:p>
          </p:txBody>
        </p:sp>
      </p:grpSp>
      <p:sp>
        <p:nvSpPr>
          <p:cNvPr id="12" name="TextBox 12"/>
          <p:cNvSpPr txBox="1"/>
          <p:nvPr/>
        </p:nvSpPr>
        <p:spPr>
          <a:xfrm>
            <a:off x="10141449" y="7393206"/>
            <a:ext cx="7117851" cy="436017"/>
          </a:xfrm>
          <a:prstGeom prst="rect">
            <a:avLst/>
          </a:prstGeom>
        </p:spPr>
        <p:txBody>
          <a:bodyPr lIns="0" tIns="0" rIns="0" bIns="0" rtlCol="0" anchor="t">
            <a:spAutoFit/>
          </a:bodyPr>
          <a:lstStyle/>
          <a:p>
            <a:pPr>
              <a:lnSpc>
                <a:spcPts val="3359"/>
              </a:lnSpc>
            </a:pPr>
            <a:endParaRPr lang="en-US" sz="2400" spc="120" dirty="0">
              <a:solidFill>
                <a:srgbClr val="456A2C"/>
              </a:solidFill>
              <a:latin typeface="Glacial Indifference"/>
            </a:endParaRPr>
          </a:p>
        </p:txBody>
      </p:sp>
      <p:sp>
        <p:nvSpPr>
          <p:cNvPr id="16" name="AutoShape 16"/>
          <p:cNvSpPr/>
          <p:nvPr/>
        </p:nvSpPr>
        <p:spPr>
          <a:xfrm>
            <a:off x="1028700" y="9462135"/>
            <a:ext cx="16230600" cy="38100"/>
          </a:xfrm>
          <a:prstGeom prst="rect">
            <a:avLst/>
          </a:prstGeom>
          <a:solidFill>
            <a:srgbClr val="52584D"/>
          </a:solidFill>
          <a:ln>
            <a:solidFill>
              <a:srgbClr val="52584D"/>
            </a:solidFill>
          </a:ln>
        </p:spPr>
      </p:sp>
      <p:sp>
        <p:nvSpPr>
          <p:cNvPr id="20" name="Θέση αριθμού διαφάνειας 12">
            <a:extLst>
              <a:ext uri="{FF2B5EF4-FFF2-40B4-BE49-F238E27FC236}">
                <a16:creationId xmlns:a16="http://schemas.microsoft.com/office/drawing/2014/main" id="{6C18FE1D-2033-417B-8412-E2501E5D108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15</a:t>
            </a:fld>
            <a:endParaRPr lang="en-US" sz="2400" spc="120" dirty="0">
              <a:solidFill>
                <a:srgbClr val="D9D9D9"/>
              </a:solidFill>
              <a:latin typeface="Glacial Indifference"/>
            </a:endParaRPr>
          </a:p>
        </p:txBody>
      </p:sp>
      <p:sp>
        <p:nvSpPr>
          <p:cNvPr id="17" name="TextBox 9"/>
          <p:cNvSpPr txBox="1"/>
          <p:nvPr/>
        </p:nvSpPr>
        <p:spPr>
          <a:xfrm>
            <a:off x="11125200" y="9690564"/>
            <a:ext cx="7162800" cy="399725"/>
          </a:xfrm>
          <a:prstGeom prst="rect">
            <a:avLst/>
          </a:prstGeom>
        </p:spPr>
        <p:txBody>
          <a:bodyPr wrap="square" lIns="0" tIns="0" rIns="0" bIns="0" rtlCol="0" anchor="t">
            <a:spAutoFit/>
          </a:bodyPr>
          <a:lstStyle/>
          <a:p>
            <a:pPr>
              <a:lnSpc>
                <a:spcPts val="3645"/>
              </a:lnSpc>
            </a:pPr>
            <a:r>
              <a:rPr lang="en-US" sz="1600" spc="80" dirty="0" smtClean="0">
                <a:solidFill>
                  <a:srgbClr val="52584D"/>
                </a:solidFill>
                <a:latin typeface="Glacial Indifference"/>
              </a:rPr>
              <a:t>LESSON 3</a:t>
            </a:r>
            <a:r>
              <a:rPr lang="en-US" sz="1600" spc="80" dirty="0" smtClean="0">
                <a:latin typeface="Glacial Indifference"/>
              </a:rPr>
              <a:t>: </a:t>
            </a:r>
            <a:r>
              <a:rPr lang="en-US" sz="1600" dirty="0" smtClean="0"/>
              <a:t>Availability and environmental friendliness of wood as building material</a:t>
            </a:r>
            <a:endParaRPr lang="en-US" sz="1600" spc="135" dirty="0">
              <a:latin typeface="Glacial Indifference"/>
            </a:endParaRPr>
          </a:p>
        </p:txBody>
      </p:sp>
      <p:sp>
        <p:nvSpPr>
          <p:cNvPr id="2" name="Rectangle 1"/>
          <p:cNvSpPr/>
          <p:nvPr/>
        </p:nvSpPr>
        <p:spPr>
          <a:xfrm>
            <a:off x="9677401" y="464257"/>
            <a:ext cx="8305800" cy="6850593"/>
          </a:xfrm>
          <a:prstGeom prst="rect">
            <a:avLst/>
          </a:prstGeom>
        </p:spPr>
        <p:txBody>
          <a:bodyPr wrap="square">
            <a:spAutoFit/>
          </a:bodyPr>
          <a:lstStyle/>
          <a:p>
            <a:pPr marL="342900" lvl="0" indent="-342900" algn="just">
              <a:lnSpc>
                <a:spcPct val="107000"/>
              </a:lnSpc>
              <a:spcAft>
                <a:spcPts val="0"/>
              </a:spcAft>
              <a:buFont typeface="+mj-lt"/>
              <a:buAutoNum type="arabicPeriod"/>
            </a:pP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EN 300:2006 Oriented Strand Boards (OSB) – Definitions, classification and specifications.</a:t>
            </a:r>
            <a:endParaRPr lang="en-US"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EN 312:2010 Particleboards. Specifications.</a:t>
            </a:r>
            <a:endParaRPr lang="en-US"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EN 316:2009 Wood </a:t>
            </a:r>
            <a:r>
              <a:rPr lang="en-US" spc="-30" dirty="0" err="1" smtClean="0">
                <a:solidFill>
                  <a:srgbClr val="456A2C"/>
                </a:solidFill>
                <a:latin typeface="Glacial Indifference" panose="020B0604020202020204" charset="0"/>
                <a:ea typeface="Calibri" panose="020F0502020204030204" pitchFamily="34" charset="0"/>
                <a:cs typeface="Arial" panose="020B0604020202020204" pitchFamily="34" charset="0"/>
              </a:rPr>
              <a:t>fibre</a:t>
            </a: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boards. Definition, classification and symbols. </a:t>
            </a:r>
            <a:endParaRPr lang="en-US"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EN 15804:2012+A1:2013 Sustainability of construction works. Environmental product declarations. Core rules for the product category of construction products.</a:t>
            </a:r>
            <a:endParaRPr lang="en-US"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EN 15978:2011 Sustainability of construction works. Assessment of environmental performance of buildings. Calculation method.</a:t>
            </a:r>
            <a:endParaRPr lang="en-US"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Gong M. Lumber-Based Mass Timber Products in Construction. Timber Buildings and Sustainability. DOI: 10.5772/intechopen.85808</a:t>
            </a:r>
            <a:endParaRPr lang="en-US"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ISO 14025:2006 Environmental labels and declarations — Type III environmental declarations — Principles and procedures.</a:t>
            </a:r>
            <a:endParaRPr lang="en-US"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ISO 14040:2006 Environmental management — Life cycle assessment — Principles and framework.</a:t>
            </a:r>
            <a:endParaRPr lang="en-US"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ISO 14044:2006 Environmental management — Life cycle assessment — Requirements and guidelines.</a:t>
            </a:r>
            <a:endParaRPr lang="en-US"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lnSpc>
                <a:spcPct val="107000"/>
              </a:lnSpc>
              <a:spcAft>
                <a:spcPts val="0"/>
              </a:spcAft>
              <a:buFont typeface="+mj-lt"/>
              <a:buAutoNum type="arabicPeriod"/>
            </a:pP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Kruse</a:t>
            </a: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K., </a:t>
            </a:r>
            <a:r>
              <a:rPr lang="en-US" spc="-30" dirty="0" err="1" smtClean="0">
                <a:solidFill>
                  <a:srgbClr val="456A2C"/>
                </a:solidFill>
                <a:latin typeface="Glacial Indifference" panose="020B0604020202020204" charset="0"/>
                <a:ea typeface="MS Mincho" panose="02020609040205080304" pitchFamily="49" charset="-128"/>
                <a:cs typeface="Arial" panose="020B0604020202020204" pitchFamily="34" charset="0"/>
              </a:rPr>
              <a:t>Venschott</a:t>
            </a: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 D. </a:t>
            </a:r>
            <a:r>
              <a:rPr lang="en-US" spc="-30" dirty="0" err="1" smtClean="0">
                <a:solidFill>
                  <a:srgbClr val="456A2C"/>
                </a:solidFill>
                <a:latin typeface="Glacial Indifference" panose="020B0604020202020204" charset="0"/>
                <a:ea typeface="Calibri" panose="020F0502020204030204" pitchFamily="34" charset="0"/>
                <a:cs typeface="Arial" panose="020B0604020202020204" pitchFamily="34" charset="0"/>
              </a:rPr>
              <a:t>Eigenschaften</a:t>
            </a: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und </a:t>
            </a:r>
            <a:r>
              <a:rPr lang="en-US" spc="-30" dirty="0" err="1" smtClean="0">
                <a:solidFill>
                  <a:srgbClr val="456A2C"/>
                </a:solidFill>
                <a:latin typeface="Glacial Indifference" panose="020B0604020202020204" charset="0"/>
                <a:ea typeface="Calibri" panose="020F0502020204030204" pitchFamily="34" charset="0"/>
                <a:cs typeface="Arial" panose="020B0604020202020204" pitchFamily="34" charset="0"/>
              </a:rPr>
              <a:t>Einsatzpotentiale</a:t>
            </a: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pc="-30" dirty="0" err="1" smtClean="0">
                <a:solidFill>
                  <a:srgbClr val="456A2C"/>
                </a:solidFill>
                <a:latin typeface="Glacial Indifference" panose="020B0604020202020204" charset="0"/>
                <a:ea typeface="Calibri" panose="020F0502020204030204" pitchFamily="34" charset="0"/>
                <a:cs typeface="Arial" panose="020B0604020202020204" pitchFamily="34" charset="0"/>
              </a:rPr>
              <a:t>neuer</a:t>
            </a: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pc="-30" dirty="0" err="1" smtClean="0">
                <a:solidFill>
                  <a:srgbClr val="456A2C"/>
                </a:solidFill>
                <a:latin typeface="Glacial Indifference" panose="020B0604020202020204" charset="0"/>
                <a:ea typeface="Calibri" panose="020F0502020204030204" pitchFamily="34" charset="0"/>
                <a:cs typeface="Arial" panose="020B0604020202020204" pitchFamily="34" charset="0"/>
              </a:rPr>
              <a:t>Holzwerkstoffe</a:t>
            </a: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pc="-30" dirty="0" err="1" smtClean="0">
                <a:solidFill>
                  <a:srgbClr val="456A2C"/>
                </a:solidFill>
                <a:latin typeface="Glacial Indifference" panose="020B0604020202020204" charset="0"/>
                <a:ea typeface="Calibri" panose="020F0502020204030204" pitchFamily="34" charset="0"/>
                <a:cs typeface="Arial" panose="020B0604020202020204" pitchFamily="34" charset="0"/>
              </a:rPr>
              <a:t>im</a:t>
            </a: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pc="-30" dirty="0" err="1" smtClean="0">
                <a:solidFill>
                  <a:srgbClr val="456A2C"/>
                </a:solidFill>
                <a:latin typeface="Glacial Indifference" panose="020B0604020202020204" charset="0"/>
                <a:ea typeface="Calibri" panose="020F0502020204030204" pitchFamily="34" charset="0"/>
                <a:cs typeface="Arial" panose="020B0604020202020204" pitchFamily="34" charset="0"/>
              </a:rPr>
              <a:t>bauwessen</a:t>
            </a: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pc="-30" dirty="0" err="1" smtClean="0">
                <a:solidFill>
                  <a:srgbClr val="456A2C"/>
                </a:solidFill>
                <a:latin typeface="Glacial Indifference" panose="020B0604020202020204" charset="0"/>
                <a:ea typeface="MS Mincho" panose="02020609040205080304" pitchFamily="49" charset="-128"/>
                <a:cs typeface="Arial" panose="020B0604020202020204" pitchFamily="34" charset="0"/>
              </a:rPr>
              <a:t>Institut</a:t>
            </a: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pc="-30" dirty="0" err="1" smtClean="0">
                <a:solidFill>
                  <a:srgbClr val="456A2C"/>
                </a:solidFill>
                <a:latin typeface="Glacial Indifference" panose="020B0604020202020204" charset="0"/>
                <a:ea typeface="MS Mincho" panose="02020609040205080304" pitchFamily="49" charset="-128"/>
                <a:cs typeface="Arial" panose="020B0604020202020204" pitchFamily="34" charset="0"/>
              </a:rPr>
              <a:t>für</a:t>
            </a: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pc="-30" dirty="0" err="1" smtClean="0">
                <a:solidFill>
                  <a:srgbClr val="456A2C"/>
                </a:solidFill>
                <a:latin typeface="Glacial Indifference" panose="020B0604020202020204" charset="0"/>
                <a:ea typeface="MS Mincho" panose="02020609040205080304" pitchFamily="49" charset="-128"/>
                <a:cs typeface="Arial" panose="020B0604020202020204" pitchFamily="34" charset="0"/>
              </a:rPr>
              <a:t>Holzphysik</a:t>
            </a: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 und </a:t>
            </a:r>
            <a:r>
              <a:rPr lang="en-US" spc="-30" dirty="0" err="1" smtClean="0">
                <a:solidFill>
                  <a:srgbClr val="456A2C"/>
                </a:solidFill>
                <a:latin typeface="Glacial Indifference" panose="020B0604020202020204" charset="0"/>
                <a:ea typeface="MS Mincho" panose="02020609040205080304" pitchFamily="49" charset="-128"/>
                <a:cs typeface="Arial" panose="020B0604020202020204" pitchFamily="34" charset="0"/>
              </a:rPr>
              <a:t>mechanische</a:t>
            </a: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pc="-30" dirty="0" err="1" smtClean="0">
                <a:solidFill>
                  <a:srgbClr val="456A2C"/>
                </a:solidFill>
                <a:latin typeface="Glacial Indifference" panose="020B0604020202020204" charset="0"/>
                <a:ea typeface="MS Mincho" panose="02020609040205080304" pitchFamily="49" charset="-128"/>
                <a:cs typeface="Arial" panose="020B0604020202020204" pitchFamily="34" charset="0"/>
              </a:rPr>
              <a:t>Technologie</a:t>
            </a: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 des </a:t>
            </a:r>
            <a:r>
              <a:rPr lang="en-US" spc="-30" dirty="0" err="1" smtClean="0">
                <a:solidFill>
                  <a:srgbClr val="456A2C"/>
                </a:solidFill>
                <a:latin typeface="Glacial Indifference" panose="020B0604020202020204" charset="0"/>
                <a:ea typeface="MS Mincho" panose="02020609040205080304" pitchFamily="49" charset="-128"/>
                <a:cs typeface="Arial" panose="020B0604020202020204" pitchFamily="34" charset="0"/>
              </a:rPr>
              <a:t>Holzes</a:t>
            </a: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2001</a:t>
            </a:r>
            <a:endParaRPr lang="en-US"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spcAft>
                <a:spcPts val="0"/>
              </a:spcAft>
              <a:buFont typeface="+mj-lt"/>
              <a:buAutoNum type="arabicPeriod"/>
            </a:pPr>
            <a:r>
              <a:rPr lang="en-US" spc="-30" dirty="0" smtClean="0">
                <a:solidFill>
                  <a:srgbClr val="456A2C"/>
                </a:solidFill>
                <a:latin typeface="Glacial Indifference" panose="020B0604020202020204" charset="0"/>
                <a:ea typeface="Times New Roman" panose="02020603050405020304" pitchFamily="18" charset="0"/>
                <a:cs typeface="Arial" panose="020B0604020202020204" pitchFamily="34" charset="0"/>
              </a:rPr>
              <a:t>Wood Handbook, Wood as an Engineering Material. Forest Products Laboratory. General Technical Report FPL-GTR-190. Forest Products Laboratory, USA, 2010., 508 p.</a:t>
            </a:r>
            <a:endParaRPr lang="en-US" dirty="0">
              <a:solidFill>
                <a:srgbClr val="456A2C"/>
              </a:solidFill>
              <a:effectLst/>
              <a:latin typeface="Glacial Indifference" panose="020B0604020202020204"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800100"/>
            <a:ext cx="12366000" cy="8244000"/>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72581"/>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League Spartan"/>
                </a:rPr>
                <a:t>Presentation </a:t>
              </a:r>
              <a:r>
                <a:rPr lang="en-US" sz="6200" spc="310" dirty="0" smtClean="0">
                  <a:solidFill>
                    <a:srgbClr val="456A2C"/>
                  </a:solidFill>
                  <a:latin typeface="League Spartan"/>
                </a:rPr>
                <a:t>Overview </a:t>
              </a:r>
              <a:endParaRPr lang="en-US" sz="6200" spc="310" dirty="0">
                <a:solidFill>
                  <a:srgbClr val="456A2C"/>
                </a:solidFill>
                <a:latin typeface="League Spartan"/>
              </a:endParaRPr>
            </a:p>
          </p:txBody>
        </p:sp>
        <p:sp>
          <p:nvSpPr>
            <p:cNvPr id="6" name="TextBox 6"/>
            <p:cNvSpPr txBox="1"/>
            <p:nvPr/>
          </p:nvSpPr>
          <p:spPr>
            <a:xfrm>
              <a:off x="982007" y="6492487"/>
              <a:ext cx="10198557" cy="2906779"/>
            </a:xfrm>
            <a:prstGeom prst="rect">
              <a:avLst/>
            </a:prstGeom>
            <a:grpFill/>
          </p:spPr>
          <p:txBody>
            <a:bodyPr wrap="square" lIns="0" tIns="0" rIns="0" bIns="0" rtlCol="0" anchor="t">
              <a:spAutoFit/>
            </a:bodyPr>
            <a:lstStyle/>
            <a:p>
              <a:pPr marL="185738" indent="-185738">
                <a:lnSpc>
                  <a:spcPts val="3359"/>
                </a:lnSpc>
                <a:buFontTx/>
                <a:buChar char="-"/>
              </a:pPr>
              <a:r>
                <a:rPr lang="en-US" sz="2400" dirty="0" smtClean="0">
                  <a:solidFill>
                    <a:srgbClr val="456A2C"/>
                  </a:solidFill>
                  <a:latin typeface="Glacial Indifference" panose="020B0604020202020204" charset="0"/>
                </a:rPr>
                <a:t>The forests - sustainable forestry in partnership countries</a:t>
              </a:r>
            </a:p>
            <a:p>
              <a:pPr marL="185738" indent="-185738">
                <a:lnSpc>
                  <a:spcPts val="3359"/>
                </a:lnSpc>
                <a:buFontTx/>
                <a:buChar char="-"/>
              </a:pPr>
              <a:r>
                <a:rPr lang="en-US" sz="2400" dirty="0" smtClean="0">
                  <a:solidFill>
                    <a:srgbClr val="456A2C"/>
                  </a:solidFill>
                  <a:latin typeface="Glacial Indifference" panose="020B0604020202020204" charset="0"/>
                </a:rPr>
                <a:t>Certification schemes in partnership countries</a:t>
              </a:r>
            </a:p>
            <a:p>
              <a:pPr marL="185738" indent="-185738">
                <a:lnSpc>
                  <a:spcPts val="3359"/>
                </a:lnSpc>
                <a:buFontTx/>
                <a:buChar char="-"/>
              </a:pPr>
              <a:r>
                <a:rPr lang="en-US" sz="2400" dirty="0" smtClean="0">
                  <a:solidFill>
                    <a:srgbClr val="456A2C"/>
                  </a:solidFill>
                  <a:latin typeface="Glacial Indifference" panose="020B0604020202020204" charset="0"/>
                </a:rPr>
                <a:t>Wood species used as structural timber</a:t>
              </a:r>
              <a:endParaRPr lang="en-US" sz="2400" spc="120" dirty="0" smtClean="0">
                <a:solidFill>
                  <a:srgbClr val="456A2C"/>
                </a:solidFill>
                <a:latin typeface="Glacial Indifference" panose="020B0604020202020204" charset="0"/>
              </a:endParaRPr>
            </a:p>
            <a:p>
              <a:pPr marL="185738" indent="-185738">
                <a:lnSpc>
                  <a:spcPts val="3359"/>
                </a:lnSpc>
                <a:buFontTx/>
                <a:buChar char="-"/>
              </a:pPr>
              <a:r>
                <a:rPr lang="en-US" sz="2400" dirty="0" smtClean="0">
                  <a:solidFill>
                    <a:srgbClr val="456A2C"/>
                  </a:solidFill>
                  <a:latin typeface="Glacial Indifference" panose="020B0604020202020204" charset="0"/>
                </a:rPr>
                <a:t>Building structural materials – in general</a:t>
              </a:r>
              <a:endParaRPr lang="en-US" sz="2400" spc="120" dirty="0" smtClean="0">
                <a:solidFill>
                  <a:srgbClr val="456A2C"/>
                </a:solidFill>
                <a:latin typeface="Glacial Indifference" panose="020B0604020202020204" charset="0"/>
              </a:endParaRPr>
            </a:p>
            <a:p>
              <a:pPr marL="185738" indent="-185738">
                <a:lnSpc>
                  <a:spcPts val="3359"/>
                </a:lnSpc>
                <a:buFontTx/>
                <a:buChar char="-"/>
              </a:pPr>
              <a:r>
                <a:rPr lang="en-US" sz="2400" dirty="0" smtClean="0">
                  <a:solidFill>
                    <a:srgbClr val="456A2C"/>
                  </a:solidFill>
                  <a:latin typeface="Glacial Indifference" panose="020B0604020202020204" charset="0"/>
                </a:rPr>
                <a:t>Overview of glued wooden construction materials</a:t>
              </a:r>
              <a:endParaRPr lang="en-US" sz="2400" spc="120" dirty="0" smtClean="0">
                <a:solidFill>
                  <a:srgbClr val="456A2C"/>
                </a:solidFill>
                <a:latin typeface="Glacial Indifference" panose="020B0604020202020204" charset="0"/>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 DISCUSSED</a:t>
              </a:r>
            </a:p>
          </p:txBody>
        </p:sp>
      </p:grpSp>
      <p:grpSp>
        <p:nvGrpSpPr>
          <p:cNvPr id="8" name="Group 8"/>
          <p:cNvGrpSpPr/>
          <p:nvPr/>
        </p:nvGrpSpPr>
        <p:grpSpPr>
          <a:xfrm>
            <a:off x="2057400" y="9462135"/>
            <a:ext cx="16230600" cy="690094"/>
            <a:chOff x="0" y="0"/>
            <a:chExt cx="21640800" cy="920125"/>
          </a:xfrm>
        </p:grpSpPr>
        <p:sp>
          <p:nvSpPr>
            <p:cNvPr id="9" name="TextBox 9"/>
            <p:cNvSpPr txBox="1"/>
            <p:nvPr/>
          </p:nvSpPr>
          <p:spPr>
            <a:xfrm>
              <a:off x="12090400" y="304572"/>
              <a:ext cx="9550400" cy="615553"/>
            </a:xfrm>
            <a:prstGeom prst="rect">
              <a:avLst/>
            </a:prstGeom>
          </p:spPr>
          <p:txBody>
            <a:bodyPr wrap="square" lIns="0" tIns="0" rIns="0" bIns="0" rtlCol="0" anchor="t">
              <a:spAutoFit/>
            </a:bodyPr>
            <a:lstStyle/>
            <a:p>
              <a:pPr>
                <a:lnSpc>
                  <a:spcPts val="3645"/>
                </a:lnSpc>
              </a:pPr>
              <a:r>
                <a:rPr lang="en-US" sz="1600" spc="80" dirty="0" smtClean="0">
                  <a:solidFill>
                    <a:srgbClr val="52584D"/>
                  </a:solidFill>
                  <a:latin typeface="Glacial Indifference"/>
                </a:rPr>
                <a:t>LESSON 3</a:t>
              </a:r>
              <a:r>
                <a:rPr lang="en-US" sz="1600" spc="80" dirty="0" smtClean="0">
                  <a:latin typeface="Glacial Indifference"/>
                </a:rPr>
                <a:t>: </a:t>
              </a:r>
              <a:r>
                <a:rPr lang="en-US" sz="1600" dirty="0" smtClean="0"/>
                <a:t>Availability and environmental friendliness of wood as building material</a:t>
              </a:r>
              <a:endParaRPr lang="en-US" sz="1600" spc="135" dirty="0">
                <a:latin typeface="Glacial Indifference"/>
              </a:endParaRPr>
            </a:p>
          </p:txBody>
        </p:sp>
        <p:sp>
          <p:nvSpPr>
            <p:cNvPr id="10" name="AutoShape 10"/>
            <p:cNvSpPr/>
            <p:nvPr/>
          </p:nvSpPr>
          <p:spPr>
            <a:xfrm>
              <a:off x="0" y="0"/>
              <a:ext cx="21640800" cy="50800"/>
            </a:xfrm>
            <a:prstGeom prst="rect">
              <a:avLst/>
            </a:prstGeom>
            <a:solidFill>
              <a:srgbClr val="52584D"/>
            </a:solidFill>
          </p:spPr>
        </p:sp>
      </p:gr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42900"/>
            <a:ext cx="8385423" cy="10958840"/>
          </a:xfrm>
          <a:prstGeom prst="rect">
            <a:avLst/>
          </a:prstGeom>
          <a:solidFill>
            <a:srgbClr val="456A2C"/>
          </a:solidFill>
        </p:spPr>
        <p:txBody>
          <a:bodyPr/>
          <a:lstStyle/>
          <a:p>
            <a:endParaRPr lang="en-GB"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28762" y="957263"/>
            <a:ext cx="7491438" cy="5663090"/>
            <a:chOff x="-48591" y="-95249"/>
            <a:chExt cx="9988583" cy="7550788"/>
          </a:xfrm>
        </p:grpSpPr>
        <p:sp>
          <p:nvSpPr>
            <p:cNvPr id="8" name="TextBox 8"/>
            <p:cNvSpPr txBox="1"/>
            <p:nvPr/>
          </p:nvSpPr>
          <p:spPr>
            <a:xfrm>
              <a:off x="0" y="-95249"/>
              <a:ext cx="9216551" cy="4267836"/>
            </a:xfrm>
            <a:prstGeom prst="rect">
              <a:avLst/>
            </a:prstGeom>
          </p:spPr>
          <p:txBody>
            <a:bodyPr lIns="0" tIns="0" rIns="0" bIns="0" rtlCol="0" anchor="t">
              <a:spAutoFit/>
            </a:bodyPr>
            <a:lstStyle/>
            <a:p>
              <a:pPr algn="l">
                <a:lnSpc>
                  <a:spcPts val="8370"/>
                </a:lnSpc>
              </a:pPr>
              <a:r>
                <a:rPr lang="en-GB" sz="6200" spc="310" dirty="0" smtClean="0">
                  <a:solidFill>
                    <a:schemeClr val="bg1"/>
                  </a:solidFill>
                  <a:latin typeface="League Spartan"/>
                </a:rPr>
                <a:t>FORESTRY IN PARTNERSHIP COUNTRIES</a:t>
              </a:r>
              <a:endParaRPr lang="en-GB" sz="6200" spc="310" dirty="0">
                <a:solidFill>
                  <a:schemeClr val="bg1"/>
                </a:solidFill>
                <a:latin typeface="League Spartan"/>
              </a:endParaRPr>
            </a:p>
          </p:txBody>
        </p:sp>
        <p:sp>
          <p:nvSpPr>
            <p:cNvPr id="9" name="TextBox 9"/>
            <p:cNvSpPr txBox="1"/>
            <p:nvPr/>
          </p:nvSpPr>
          <p:spPr>
            <a:xfrm>
              <a:off x="-48591" y="4172588"/>
              <a:ext cx="9988583" cy="3282951"/>
            </a:xfrm>
            <a:prstGeom prst="rect">
              <a:avLst/>
            </a:prstGeom>
          </p:spPr>
          <p:txBody>
            <a:bodyPr wrap="square" lIns="0" tIns="0" rIns="0" bIns="0" rtlCol="0" anchor="t">
              <a:spAutoFit/>
            </a:bodyPr>
            <a:lstStyle/>
            <a:p>
              <a:pPr algn="l">
                <a:lnSpc>
                  <a:spcPts val="4810"/>
                </a:lnSpc>
              </a:pPr>
              <a:r>
                <a:rPr lang="en-GB" sz="3700" spc="185" dirty="0" smtClean="0">
                  <a:solidFill>
                    <a:schemeClr val="bg1"/>
                  </a:solidFill>
                  <a:latin typeface="League Spartan"/>
                </a:rPr>
                <a:t>Sustainability</a:t>
              </a:r>
            </a:p>
            <a:p>
              <a:pPr algn="l">
                <a:lnSpc>
                  <a:spcPts val="4810"/>
                </a:lnSpc>
              </a:pPr>
              <a:r>
                <a:rPr lang="en-GB" sz="3700" spc="185" dirty="0" smtClean="0">
                  <a:solidFill>
                    <a:schemeClr val="bg1"/>
                  </a:solidFill>
                  <a:latin typeface="League Spartan"/>
                </a:rPr>
                <a:t>Certification schemes</a:t>
              </a:r>
            </a:p>
            <a:p>
              <a:pPr algn="l">
                <a:lnSpc>
                  <a:spcPts val="4810"/>
                </a:lnSpc>
              </a:pPr>
              <a:r>
                <a:rPr lang="en-GB" sz="3700" spc="185" dirty="0" smtClean="0">
                  <a:solidFill>
                    <a:schemeClr val="bg1"/>
                  </a:solidFill>
                  <a:latin typeface="League Spartan"/>
                </a:rPr>
                <a:t>Wood species for structures</a:t>
              </a:r>
            </a:p>
            <a:p>
              <a:pPr algn="l">
                <a:lnSpc>
                  <a:spcPts val="4810"/>
                </a:lnSpc>
              </a:pPr>
              <a:endParaRPr lang="en-GB"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GB" sz="2400" spc="120" smtClean="0">
                <a:solidFill>
                  <a:srgbClr val="D9D9D9"/>
                </a:solidFill>
                <a:latin typeface="Glacial Indifference"/>
              </a:rPr>
              <a:pPr algn="l"/>
              <a:t>3</a:t>
            </a:fld>
            <a:endParaRPr lang="en-GB" sz="2400" spc="120" dirty="0">
              <a:solidFill>
                <a:srgbClr val="D9D9D9"/>
              </a:solidFill>
              <a:latin typeface="Glacial Indifference"/>
            </a:endParaRPr>
          </a:p>
        </p:txBody>
      </p:sp>
      <p:sp>
        <p:nvSpPr>
          <p:cNvPr id="11" name="TextBox 9"/>
          <p:cNvSpPr txBox="1"/>
          <p:nvPr/>
        </p:nvSpPr>
        <p:spPr>
          <a:xfrm>
            <a:off x="11125200" y="9690564"/>
            <a:ext cx="7162800" cy="461665"/>
          </a:xfrm>
          <a:prstGeom prst="rect">
            <a:avLst/>
          </a:prstGeom>
        </p:spPr>
        <p:txBody>
          <a:bodyPr wrap="square" lIns="0" tIns="0" rIns="0" bIns="0" rtlCol="0" anchor="t">
            <a:spAutoFit/>
          </a:bodyPr>
          <a:lstStyle/>
          <a:p>
            <a:pPr>
              <a:lnSpc>
                <a:spcPts val="3645"/>
              </a:lnSpc>
            </a:pPr>
            <a:r>
              <a:rPr lang="en-GB" sz="1600" spc="80" dirty="0" smtClean="0">
                <a:solidFill>
                  <a:srgbClr val="52584D"/>
                </a:solidFill>
                <a:latin typeface="Glacial Indifference"/>
              </a:rPr>
              <a:t>LESSON 3</a:t>
            </a:r>
            <a:r>
              <a:rPr lang="en-GB" sz="1600" spc="80" dirty="0" smtClean="0">
                <a:latin typeface="Glacial Indifference"/>
              </a:rPr>
              <a:t>: </a:t>
            </a:r>
            <a:r>
              <a:rPr lang="en-GB" sz="1600" dirty="0" smtClean="0"/>
              <a:t>Availability and environmental friendliness of wood as building material</a:t>
            </a:r>
            <a:endParaRPr lang="en-GB" sz="1600" spc="135" dirty="0">
              <a:latin typeface="Glacial Indifference"/>
            </a:endParaRPr>
          </a:p>
        </p:txBody>
      </p:sp>
      <p:pic>
        <p:nvPicPr>
          <p:cNvPr id="12" name="Picture 11" descr="https://www.swedishwood.com/optimized/default/siteassets/1-trafakta/2-att-valja-tra/01/com/koldioxid-co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1200" y="439260"/>
            <a:ext cx="4451033" cy="2928303"/>
          </a:xfrm>
          <a:prstGeom prst="rect">
            <a:avLst/>
          </a:prstGeom>
          <a:noFill/>
          <a:ln>
            <a:noFill/>
          </a:ln>
        </p:spPr>
      </p:pic>
      <p:sp>
        <p:nvSpPr>
          <p:cNvPr id="5" name="Rectangle 4"/>
          <p:cNvSpPr/>
          <p:nvPr/>
        </p:nvSpPr>
        <p:spPr>
          <a:xfrm>
            <a:off x="9450566" y="104460"/>
            <a:ext cx="2493311" cy="369332"/>
          </a:xfrm>
          <a:prstGeom prst="rect">
            <a:avLst/>
          </a:prstGeom>
        </p:spPr>
        <p:txBody>
          <a:bodyPr wrap="none">
            <a:spAutoFit/>
          </a:bodyPr>
          <a:lstStyle/>
          <a:p>
            <a:r>
              <a:rPr lang="en-GB" spc="185" dirty="0" smtClean="0">
                <a:solidFill>
                  <a:srgbClr val="456A2C"/>
                </a:solidFill>
                <a:latin typeface="League Spartan"/>
              </a:rPr>
              <a:t>SUSTAINABILITY</a:t>
            </a:r>
            <a:endParaRPr lang="en-GB" spc="185" dirty="0">
              <a:solidFill>
                <a:srgbClr val="456A2C"/>
              </a:solidFill>
              <a:latin typeface="League Spartan"/>
            </a:endParaRPr>
          </a:p>
        </p:txBody>
      </p:sp>
      <p:pic>
        <p:nvPicPr>
          <p:cNvPr id="14" name="Picture 13" descr="https://www.swedishwood.com/optimized/default/siteassets/1-trafakta/2-att-valja-tra/01/com/traets-kretslopp-co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92099" y="1216970"/>
            <a:ext cx="2365534" cy="2202505"/>
          </a:xfrm>
          <a:prstGeom prst="rect">
            <a:avLst/>
          </a:prstGeom>
          <a:noFill/>
          <a:ln>
            <a:noFill/>
          </a:ln>
        </p:spPr>
      </p:pic>
      <p:sp>
        <p:nvSpPr>
          <p:cNvPr id="10" name="Rectangle 9"/>
          <p:cNvSpPr/>
          <p:nvPr/>
        </p:nvSpPr>
        <p:spPr>
          <a:xfrm>
            <a:off x="14239310" y="363011"/>
            <a:ext cx="3962400" cy="923330"/>
          </a:xfrm>
          <a:prstGeom prst="rect">
            <a:avLst/>
          </a:prstGeom>
        </p:spPr>
        <p:txBody>
          <a:bodyPr wrap="square">
            <a:spAutoFit/>
          </a:bodyPr>
          <a:lstStyle/>
          <a:p>
            <a:r>
              <a:rPr lang="en-GB"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If </a:t>
            </a:r>
            <a:r>
              <a:rPr lang="en-GB"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we ignore Mother Nature’s rules, we will be sadly disappointed to find that our buildings succumb to Father Time.</a:t>
            </a:r>
            <a:endParaRPr lang="en-GB" dirty="0">
              <a:solidFill>
                <a:srgbClr val="456A2C"/>
              </a:solidFill>
              <a:latin typeface="Glacial Indifference" panose="020B0604020202020204" charset="0"/>
            </a:endParaRPr>
          </a:p>
        </p:txBody>
      </p:sp>
      <p:sp>
        <p:nvSpPr>
          <p:cNvPr id="15" name="Rectangle 14"/>
          <p:cNvSpPr/>
          <p:nvPr/>
        </p:nvSpPr>
        <p:spPr>
          <a:xfrm>
            <a:off x="9501808" y="363011"/>
            <a:ext cx="4762500" cy="646331"/>
          </a:xfrm>
          <a:prstGeom prst="rect">
            <a:avLst/>
          </a:prstGeom>
        </p:spPr>
        <p:txBody>
          <a:bodyPr wrap="square">
            <a:spAutoFit/>
          </a:bodyPr>
          <a:lstStyle/>
          <a:p>
            <a:pPr algn="just">
              <a:spcAft>
                <a:spcPts val="0"/>
              </a:spcAft>
            </a:pPr>
            <a:r>
              <a:rPr lang="en-GB" u="sng"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The world`s most vital formula:</a:t>
            </a:r>
            <a:endParaRPr lang="en-GB" dirty="0" smtClean="0">
              <a:solidFill>
                <a:srgbClr val="456A2C"/>
              </a:solidFill>
              <a:latin typeface="Glacial Indifference" panose="020B0604020202020204" charset="0"/>
              <a:ea typeface="MS Mincho" panose="02020609040205080304" pitchFamily="49" charset="-128"/>
            </a:endParaRPr>
          </a:p>
          <a:p>
            <a:pPr algn="just">
              <a:spcAft>
                <a:spcPts val="0"/>
              </a:spcAft>
            </a:pPr>
            <a:r>
              <a:rPr lang="en-GB"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6H</a:t>
            </a:r>
            <a:r>
              <a:rPr lang="en-GB" spc="-30" baseline="-2500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2</a:t>
            </a:r>
            <a:r>
              <a:rPr lang="en-GB"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O + 6CO</a:t>
            </a:r>
            <a:r>
              <a:rPr lang="en-GB" spc="-30" baseline="-2500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2</a:t>
            </a:r>
            <a:r>
              <a:rPr lang="en-GB"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 + solar energy </a:t>
            </a:r>
            <a:r>
              <a:rPr lang="en-GB"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sym typeface="Symbol" panose="05050102010706020507" pitchFamily="18" charset="2"/>
              </a:rPr>
              <a:t></a:t>
            </a:r>
            <a:r>
              <a:rPr lang="en-GB"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 C</a:t>
            </a:r>
            <a:r>
              <a:rPr lang="en-GB" spc="-30" baseline="-2500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6</a:t>
            </a:r>
            <a:r>
              <a:rPr lang="en-GB"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H</a:t>
            </a:r>
            <a:r>
              <a:rPr lang="en-GB" spc="-30" baseline="-2500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12</a:t>
            </a:r>
            <a:r>
              <a:rPr lang="en-GB"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O</a:t>
            </a:r>
            <a:r>
              <a:rPr lang="en-GB" spc="-30" baseline="-2500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6</a:t>
            </a:r>
            <a:r>
              <a:rPr lang="en-GB" spc="-3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 +n 6O</a:t>
            </a:r>
            <a:r>
              <a:rPr lang="en-GB" spc="-30" baseline="-25000" dirty="0" smtClean="0">
                <a:solidFill>
                  <a:srgbClr val="456A2C"/>
                </a:solidFill>
                <a:latin typeface="Glacial Indifference" panose="020B0604020202020204" charset="0"/>
                <a:ea typeface="MS Gothic" panose="020B0609070205080204" pitchFamily="49" charset="-128"/>
                <a:cs typeface="Arial" panose="020B0604020202020204" pitchFamily="34" charset="0"/>
              </a:rPr>
              <a:t>2</a:t>
            </a:r>
            <a:endParaRPr lang="en-GB" dirty="0">
              <a:solidFill>
                <a:srgbClr val="456A2C"/>
              </a:solidFill>
              <a:latin typeface="Glacial Indifference" panose="020B0604020202020204" charset="0"/>
              <a:ea typeface="MS Mincho" panose="02020609040205080304" pitchFamily="49" charset="-128"/>
            </a:endParaRPr>
          </a:p>
        </p:txBody>
      </p:sp>
      <p:sp>
        <p:nvSpPr>
          <p:cNvPr id="16" name="Rectangle 2"/>
          <p:cNvSpPr>
            <a:spLocks noChangeArrowheads="1"/>
          </p:cNvSpPr>
          <p:nvPr/>
        </p:nvSpPr>
        <p:spPr bwMode="auto">
          <a:xfrm>
            <a:off x="9517485" y="3309997"/>
            <a:ext cx="297931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600" b="1" i="0" u="sng" strike="noStrike" cap="none" normalizeH="0" baseline="0" dirty="0" smtClean="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rPr>
              <a:t>Austria</a:t>
            </a:r>
          </a:p>
          <a:p>
            <a:pPr lvl="0" eaLnBrk="0" fontAlgn="base" hangingPunct="0">
              <a:spcBef>
                <a:spcPct val="0"/>
              </a:spcBef>
              <a:spcAft>
                <a:spcPct val="0"/>
              </a:spcAft>
            </a:pPr>
            <a:r>
              <a:rPr lang="en-GB" altLang="ja-JP" sz="160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Forest cover </a:t>
            </a:r>
            <a:r>
              <a:rPr lang="en-GB" sz="1600" dirty="0" smtClean="0">
                <a:solidFill>
                  <a:srgbClr val="456A2C"/>
                </a:solidFill>
                <a:latin typeface="Glacial Indifference" panose="020B0604020202020204" charset="0"/>
              </a:rPr>
              <a:t>46,2%</a:t>
            </a:r>
          </a:p>
          <a:p>
            <a:pPr lvl="0" eaLnBrk="0" fontAlgn="base" hangingPunct="0">
              <a:spcBef>
                <a:spcPct val="0"/>
              </a:spcBef>
              <a:spcAft>
                <a:spcPct val="0"/>
              </a:spcAft>
            </a:pPr>
            <a:r>
              <a:rPr lang="en-GB" sz="1600" dirty="0" smtClean="0">
                <a:solidFill>
                  <a:srgbClr val="456A2C"/>
                </a:solidFill>
                <a:latin typeface="Glacial Indifference" panose="020B0604020202020204" charset="0"/>
              </a:rPr>
              <a:t>Growing stock is 972 million m³</a:t>
            </a:r>
          </a:p>
          <a:p>
            <a:pPr lvl="0" eaLnBrk="0" fontAlgn="base" hangingPunct="0">
              <a:spcBef>
                <a:spcPct val="0"/>
              </a:spcBef>
              <a:spcAft>
                <a:spcPct val="0"/>
              </a:spcAft>
            </a:pPr>
            <a:r>
              <a:rPr lang="en-GB" sz="1600" dirty="0" smtClean="0">
                <a:solidFill>
                  <a:srgbClr val="456A2C"/>
                </a:solidFill>
                <a:latin typeface="Glacial Indifference" panose="020B0604020202020204" charset="0"/>
              </a:rPr>
              <a:t>Yearly increment 31,4 million m³</a:t>
            </a:r>
          </a:p>
          <a:p>
            <a:pPr lvl="0" eaLnBrk="0" fontAlgn="base" hangingPunct="0">
              <a:spcBef>
                <a:spcPct val="0"/>
              </a:spcBef>
              <a:spcAft>
                <a:spcPct val="0"/>
              </a:spcAft>
            </a:pPr>
            <a:r>
              <a:rPr lang="en-GB" sz="1600" dirty="0" smtClean="0">
                <a:solidFill>
                  <a:srgbClr val="456A2C"/>
                </a:solidFill>
                <a:latin typeface="Glacial Indifference" panose="020B0604020202020204" charset="0"/>
              </a:rPr>
              <a:t>Yearly felling 19,8 million m³</a:t>
            </a:r>
          </a:p>
          <a:p>
            <a:r>
              <a:rPr lang="en-GB" sz="1600" dirty="0" smtClean="0">
                <a:solidFill>
                  <a:srgbClr val="456A2C"/>
                </a:solidFill>
                <a:latin typeface="Glacial Indifference" panose="020B0604020202020204" charset="0"/>
              </a:rPr>
              <a:t>Main species: Norway spruce 59,8%; Beech 9,5%; Scots pine 6,2%</a:t>
            </a:r>
          </a:p>
        </p:txBody>
      </p:sp>
      <p:pic>
        <p:nvPicPr>
          <p:cNvPr id="1025" name="Picture 12" descr="Austria flag image - free 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9473" y="3390900"/>
            <a:ext cx="266700" cy="18097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0" y="682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19" name="Picture 18" descr="Finland flag image - country flag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74022" y="3409909"/>
            <a:ext cx="295275" cy="179705"/>
          </a:xfrm>
          <a:prstGeom prst="rect">
            <a:avLst/>
          </a:prstGeom>
          <a:noFill/>
          <a:ln>
            <a:noFill/>
          </a:ln>
        </p:spPr>
      </p:pic>
      <p:sp>
        <p:nvSpPr>
          <p:cNvPr id="20" name="Rectangle 2"/>
          <p:cNvSpPr>
            <a:spLocks noChangeArrowheads="1"/>
          </p:cNvSpPr>
          <p:nvPr/>
        </p:nvSpPr>
        <p:spPr bwMode="auto">
          <a:xfrm>
            <a:off x="12458364" y="3345240"/>
            <a:ext cx="297931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ja-JP" sz="1600" b="1" u="sng"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Finland</a:t>
            </a:r>
            <a:endParaRPr kumimoji="0" lang="en-GB" altLang="ja-JP" sz="1600" b="1" i="0" u="sng" strike="noStrike" cap="none" normalizeH="0" baseline="0" dirty="0" smtClean="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en-GB" altLang="ja-JP" sz="160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Forest cover </a:t>
            </a:r>
            <a:r>
              <a:rPr lang="en-GB" altLang="ja-JP" sz="1600" dirty="0" smtClean="0">
                <a:solidFill>
                  <a:srgbClr val="456A2C"/>
                </a:solidFill>
                <a:latin typeface="Glacial Indifference" panose="020B0604020202020204" charset="0"/>
              </a:rPr>
              <a:t>71,6</a:t>
            </a:r>
            <a:r>
              <a:rPr lang="en-GB" sz="1600" dirty="0" smtClean="0">
                <a:solidFill>
                  <a:srgbClr val="456A2C"/>
                </a:solidFill>
                <a:latin typeface="Glacial Indifference" panose="020B0604020202020204" charset="0"/>
              </a:rPr>
              <a:t>%</a:t>
            </a:r>
          </a:p>
          <a:p>
            <a:pPr lvl="0" eaLnBrk="0" fontAlgn="base" hangingPunct="0">
              <a:spcBef>
                <a:spcPct val="0"/>
              </a:spcBef>
              <a:spcAft>
                <a:spcPct val="0"/>
              </a:spcAft>
            </a:pPr>
            <a:r>
              <a:rPr lang="en-GB" sz="1600" dirty="0" smtClean="0">
                <a:solidFill>
                  <a:srgbClr val="456A2C"/>
                </a:solidFill>
                <a:latin typeface="Glacial Indifference" panose="020B0604020202020204" charset="0"/>
              </a:rPr>
              <a:t>Yearly increment 110 million m³</a:t>
            </a:r>
          </a:p>
          <a:p>
            <a:pPr eaLnBrk="0" fontAlgn="base" hangingPunct="0">
              <a:spcBef>
                <a:spcPct val="0"/>
              </a:spcBef>
              <a:spcAft>
                <a:spcPct val="0"/>
              </a:spcAft>
            </a:pPr>
            <a:r>
              <a:rPr lang="en-GB" sz="1600" dirty="0" smtClean="0">
                <a:solidFill>
                  <a:srgbClr val="456A2C"/>
                </a:solidFill>
                <a:latin typeface="Glacial Indifference" panose="020B0604020202020204" charset="0"/>
              </a:rPr>
              <a:t>Main species:  Scots pine 50%;</a:t>
            </a:r>
          </a:p>
          <a:p>
            <a:pPr lvl="0" eaLnBrk="0" fontAlgn="base" hangingPunct="0">
              <a:spcBef>
                <a:spcPct val="0"/>
              </a:spcBef>
              <a:spcAft>
                <a:spcPct val="0"/>
              </a:spcAft>
            </a:pPr>
            <a:r>
              <a:rPr lang="en-GB" sz="1600" dirty="0" smtClean="0">
                <a:solidFill>
                  <a:srgbClr val="456A2C"/>
                </a:solidFill>
                <a:latin typeface="Glacial Indifference" panose="020B0604020202020204" charset="0"/>
              </a:rPr>
              <a:t>Norway spruce 30%; Hardwoods 20%</a:t>
            </a:r>
          </a:p>
        </p:txBody>
      </p:sp>
      <p:pic>
        <p:nvPicPr>
          <p:cNvPr id="21" name="Picture 20" descr="Greece flag icon - country flag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80718" y="3468369"/>
            <a:ext cx="269875" cy="179705"/>
          </a:xfrm>
          <a:prstGeom prst="rect">
            <a:avLst/>
          </a:prstGeom>
          <a:noFill/>
          <a:ln>
            <a:noFill/>
          </a:ln>
        </p:spPr>
      </p:pic>
      <p:sp>
        <p:nvSpPr>
          <p:cNvPr id="22" name="Rectangle 2"/>
          <p:cNvSpPr>
            <a:spLocks noChangeArrowheads="1"/>
          </p:cNvSpPr>
          <p:nvPr/>
        </p:nvSpPr>
        <p:spPr bwMode="auto">
          <a:xfrm>
            <a:off x="15358381" y="3380482"/>
            <a:ext cx="29793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ja-JP" sz="1600" b="1" u="sng"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Greece</a:t>
            </a:r>
            <a:endParaRPr kumimoji="0" lang="en-GB" altLang="ja-JP" sz="1600" b="1" i="0" u="sng" strike="noStrike" cap="none" normalizeH="0" baseline="0" dirty="0" smtClean="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en-GB" altLang="ja-JP" sz="160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Forest cover </a:t>
            </a:r>
            <a:r>
              <a:rPr lang="en-GB" altLang="ja-JP" sz="1600" dirty="0" smtClean="0">
                <a:solidFill>
                  <a:srgbClr val="456A2C"/>
                </a:solidFill>
                <a:latin typeface="Glacial Indifference" panose="020B0604020202020204" charset="0"/>
              </a:rPr>
              <a:t>19</a:t>
            </a:r>
            <a:r>
              <a:rPr lang="en-GB" sz="1600" dirty="0" smtClean="0">
                <a:solidFill>
                  <a:srgbClr val="456A2C"/>
                </a:solidFill>
                <a:latin typeface="Glacial Indifference" panose="020B0604020202020204" charset="0"/>
              </a:rPr>
              <a:t>%</a:t>
            </a:r>
          </a:p>
          <a:p>
            <a:pPr lvl="0" eaLnBrk="0" fontAlgn="base" hangingPunct="0">
              <a:spcBef>
                <a:spcPct val="0"/>
              </a:spcBef>
              <a:spcAft>
                <a:spcPct val="0"/>
              </a:spcAft>
            </a:pPr>
            <a:r>
              <a:rPr lang="en-GB" sz="1600" dirty="0" smtClean="0">
                <a:solidFill>
                  <a:srgbClr val="456A2C"/>
                </a:solidFill>
                <a:latin typeface="Glacial Indifference" panose="020B0604020202020204" charset="0"/>
              </a:rPr>
              <a:t>Softwood in forests 38%; Hardwoods 62%</a:t>
            </a:r>
          </a:p>
        </p:txBody>
      </p:sp>
      <p:sp>
        <p:nvSpPr>
          <p:cNvPr id="23" name="Rectangle 2"/>
          <p:cNvSpPr>
            <a:spLocks noChangeArrowheads="1"/>
          </p:cNvSpPr>
          <p:nvPr/>
        </p:nvSpPr>
        <p:spPr bwMode="auto">
          <a:xfrm>
            <a:off x="15398030" y="4525119"/>
            <a:ext cx="29793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ja-JP" sz="1600" b="1" u="sng"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Latvia</a:t>
            </a:r>
            <a:endParaRPr kumimoji="0" lang="en-GB" altLang="ja-JP" sz="1600" b="1" i="0" u="sng" strike="noStrike" cap="none" normalizeH="0" baseline="0" dirty="0" smtClean="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en-GB" altLang="ja-JP" sz="160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Forest cover </a:t>
            </a:r>
            <a:r>
              <a:rPr lang="en-GB" altLang="ja-JP" sz="1600" dirty="0" smtClean="0">
                <a:solidFill>
                  <a:srgbClr val="456A2C"/>
                </a:solidFill>
                <a:latin typeface="Glacial Indifference" panose="020B0604020202020204" charset="0"/>
              </a:rPr>
              <a:t>53</a:t>
            </a:r>
            <a:r>
              <a:rPr lang="en-GB" sz="1600" dirty="0" smtClean="0">
                <a:solidFill>
                  <a:srgbClr val="456A2C"/>
                </a:solidFill>
                <a:latin typeface="Glacial Indifference" panose="020B0604020202020204" charset="0"/>
              </a:rPr>
              <a:t>%</a:t>
            </a:r>
          </a:p>
          <a:p>
            <a:pPr lvl="0" eaLnBrk="0" fontAlgn="base" hangingPunct="0">
              <a:spcBef>
                <a:spcPct val="0"/>
              </a:spcBef>
              <a:spcAft>
                <a:spcPct val="0"/>
              </a:spcAft>
            </a:pPr>
            <a:r>
              <a:rPr lang="en-GB" sz="1600" dirty="0" smtClean="0">
                <a:solidFill>
                  <a:srgbClr val="456A2C"/>
                </a:solidFill>
                <a:latin typeface="Glacial Indifference" panose="020B0604020202020204" charset="0"/>
              </a:rPr>
              <a:t>Yearly increment 25 million m³</a:t>
            </a:r>
          </a:p>
          <a:p>
            <a:pPr lvl="0" eaLnBrk="0" fontAlgn="base" hangingPunct="0">
              <a:spcBef>
                <a:spcPct val="0"/>
              </a:spcBef>
              <a:spcAft>
                <a:spcPct val="0"/>
              </a:spcAft>
            </a:pPr>
            <a:r>
              <a:rPr lang="en-GB" sz="1600" dirty="0" smtClean="0">
                <a:solidFill>
                  <a:srgbClr val="456A2C"/>
                </a:solidFill>
                <a:latin typeface="Glacial Indifference" panose="020B0604020202020204" charset="0"/>
              </a:rPr>
              <a:t>Yearly felling 11 million m³</a:t>
            </a:r>
          </a:p>
          <a:p>
            <a:r>
              <a:rPr lang="en-GB" sz="1600" dirty="0" smtClean="0">
                <a:solidFill>
                  <a:srgbClr val="456A2C"/>
                </a:solidFill>
                <a:latin typeface="Glacial Indifference" panose="020B0604020202020204" charset="0"/>
              </a:rPr>
              <a:t>Main species: Scots pine 33%;</a:t>
            </a:r>
          </a:p>
          <a:p>
            <a:r>
              <a:rPr lang="en-GB" sz="1600" dirty="0" smtClean="0">
                <a:solidFill>
                  <a:srgbClr val="456A2C"/>
                </a:solidFill>
                <a:latin typeface="Glacial Indifference" panose="020B0604020202020204" charset="0"/>
              </a:rPr>
              <a:t>Birch 30%; Norway spruce 19%; other hardwoods 18% </a:t>
            </a:r>
          </a:p>
        </p:txBody>
      </p:sp>
      <p:pic>
        <p:nvPicPr>
          <p:cNvPr id="25" name="Picture 24" descr="Latvia flag icon - country flag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74866" y="4618263"/>
            <a:ext cx="360045" cy="179705"/>
          </a:xfrm>
          <a:prstGeom prst="rect">
            <a:avLst/>
          </a:prstGeom>
          <a:noFill/>
          <a:ln>
            <a:noFill/>
          </a:ln>
        </p:spPr>
      </p:pic>
      <p:sp>
        <p:nvSpPr>
          <p:cNvPr id="26" name="Rectangle 2"/>
          <p:cNvSpPr>
            <a:spLocks noChangeArrowheads="1"/>
          </p:cNvSpPr>
          <p:nvPr/>
        </p:nvSpPr>
        <p:spPr bwMode="auto">
          <a:xfrm>
            <a:off x="15437679" y="6461343"/>
            <a:ext cx="1905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ja-JP" sz="1600" b="1" u="sng"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Spain</a:t>
            </a:r>
            <a:endParaRPr kumimoji="0" lang="en-GB" altLang="ja-JP" sz="1600" b="1" u="sng" strike="noStrike" cap="none" normalizeH="0" baseline="0" dirty="0" smtClean="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en-GB" altLang="ja-JP" sz="160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Forest cover </a:t>
            </a:r>
            <a:r>
              <a:rPr lang="en-GB" altLang="ja-JP" sz="1600" dirty="0" smtClean="0">
                <a:solidFill>
                  <a:srgbClr val="456A2C"/>
                </a:solidFill>
                <a:latin typeface="Glacial Indifference" panose="020B0604020202020204" charset="0"/>
              </a:rPr>
              <a:t>29</a:t>
            </a:r>
            <a:r>
              <a:rPr lang="en-GB" sz="1600" dirty="0" smtClean="0">
                <a:solidFill>
                  <a:srgbClr val="456A2C"/>
                </a:solidFill>
                <a:latin typeface="Glacial Indifference" panose="020B0604020202020204" charset="0"/>
              </a:rPr>
              <a:t>%</a:t>
            </a:r>
          </a:p>
          <a:p>
            <a:pPr lvl="0" eaLnBrk="0" fontAlgn="base" hangingPunct="0">
              <a:spcBef>
                <a:spcPct val="0"/>
              </a:spcBef>
              <a:spcAft>
                <a:spcPct val="0"/>
              </a:spcAft>
            </a:pPr>
            <a:r>
              <a:rPr lang="en-GB" sz="1600" dirty="0" smtClean="0">
                <a:solidFill>
                  <a:srgbClr val="456A2C"/>
                </a:solidFill>
                <a:latin typeface="Glacial Indifference" panose="020B0604020202020204" charset="0"/>
              </a:rPr>
              <a:t>Main species are pines,</a:t>
            </a:r>
          </a:p>
          <a:p>
            <a:pPr lvl="0" eaLnBrk="0" fontAlgn="base" hangingPunct="0">
              <a:spcBef>
                <a:spcPct val="0"/>
              </a:spcBef>
              <a:spcAft>
                <a:spcPct val="0"/>
              </a:spcAft>
            </a:pPr>
            <a:r>
              <a:rPr lang="en-GB" sz="1600" dirty="0" smtClean="0">
                <a:solidFill>
                  <a:srgbClr val="456A2C"/>
                </a:solidFill>
                <a:latin typeface="Glacial Indifference" panose="020B0604020202020204" charset="0"/>
              </a:rPr>
              <a:t>Eucalyptus, oak and beech, silver fir.</a:t>
            </a:r>
          </a:p>
        </p:txBody>
      </p:sp>
      <p:pic>
        <p:nvPicPr>
          <p:cNvPr id="27" name="Picture 26" descr="Spain flag icon - country flag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85572" y="6551841"/>
            <a:ext cx="269875" cy="179705"/>
          </a:xfrm>
          <a:prstGeom prst="rect">
            <a:avLst/>
          </a:prstGeom>
          <a:noFill/>
          <a:ln>
            <a:noFill/>
          </a:ln>
        </p:spPr>
      </p:pic>
      <p:sp>
        <p:nvSpPr>
          <p:cNvPr id="24" name="Rectangle 5"/>
          <p:cNvSpPr>
            <a:spLocks noChangeArrowheads="1"/>
          </p:cNvSpPr>
          <p:nvPr/>
        </p:nvSpPr>
        <p:spPr bwMode="auto">
          <a:xfrm>
            <a:off x="9474989" y="5676900"/>
            <a:ext cx="574767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600" b="1" i="0" u="none" strike="noStrike" cap="none" normalizeH="0" baseline="0" dirty="0" smtClean="0">
                <a:ln>
                  <a:noFill/>
                </a:ln>
                <a:solidFill>
                  <a:schemeClr val="tx1"/>
                </a:solidFill>
                <a:effectLst/>
                <a:latin typeface="Glacial Indifference" panose="020B0604020202020204" charset="0"/>
                <a:ea typeface="TimesNewRomanPSMT"/>
                <a:cs typeface="Arial" panose="020B0604020202020204" pitchFamily="34" charset="0"/>
              </a:rPr>
              <a:t>Forest Stewardship Council</a:t>
            </a:r>
          </a:p>
          <a:p>
            <a:pPr lvl="0" eaLnBrk="0" fontAlgn="base" hangingPunct="0">
              <a:spcBef>
                <a:spcPct val="0"/>
              </a:spcBef>
              <a:spcAft>
                <a:spcPct val="0"/>
              </a:spcAft>
            </a:pPr>
            <a:r>
              <a:rPr lang="en-GB" altLang="ja-JP" sz="1600" dirty="0" smtClean="0">
                <a:latin typeface="Glacial Indifference" panose="020B0604020202020204" charset="0"/>
                <a:ea typeface="TimesNewRomanPSMT"/>
                <a:cs typeface="Arial" panose="020B0604020202020204" pitchFamily="34" charset="0"/>
              </a:rPr>
              <a:t>FSC is an independent, non-governmental organization established to promote responsible management of the world’s forests. The FSC program includes two types of certifications:</a:t>
            </a:r>
            <a:endParaRPr lang="en-GB" altLang="ja-JP" sz="1600" dirty="0" smtClean="0">
              <a:latin typeface="Glacial Indifference" panose="020B0604020202020204" charset="0"/>
            </a:endParaRPr>
          </a:p>
          <a:p>
            <a:pPr lvl="0" eaLnBrk="0" fontAlgn="base" hangingPunct="0">
              <a:spcBef>
                <a:spcPct val="0"/>
              </a:spcBef>
              <a:spcAft>
                <a:spcPct val="0"/>
              </a:spcAft>
              <a:buFontTx/>
              <a:buChar char="•"/>
            </a:pPr>
            <a:r>
              <a:rPr lang="en-GB" altLang="ja-JP" sz="1600" dirty="0" smtClean="0">
                <a:latin typeface="Glacial Indifference" panose="020B0604020202020204" charset="0"/>
                <a:ea typeface="TimesNewRomanPSMT"/>
                <a:cs typeface="Arial" panose="020B0604020202020204" pitchFamily="34" charset="0"/>
              </a:rPr>
              <a:t> Forest Management Certification</a:t>
            </a:r>
            <a:endParaRPr lang="en-GB" altLang="ja-JP" sz="1600" dirty="0" smtClean="0">
              <a:latin typeface="Glacial Indifference" panose="020B0604020202020204" charset="0"/>
            </a:endParaRPr>
          </a:p>
          <a:p>
            <a:pPr lvl="0" eaLnBrk="0" fontAlgn="base" hangingPunct="0">
              <a:spcBef>
                <a:spcPct val="0"/>
              </a:spcBef>
              <a:spcAft>
                <a:spcPct val="0"/>
              </a:spcAft>
              <a:buFontTx/>
              <a:buChar char="•"/>
            </a:pPr>
            <a:r>
              <a:rPr lang="en-GB" altLang="ja-JP" sz="1600" dirty="0" smtClean="0">
                <a:latin typeface="Glacial Indifference" panose="020B0604020202020204" charset="0"/>
                <a:ea typeface="TimesNewRomanPSMT"/>
                <a:cs typeface="Arial" panose="020B0604020202020204" pitchFamily="34" charset="0"/>
              </a:rPr>
              <a:t> Chain-of-Custody (COC).</a:t>
            </a:r>
            <a:endParaRPr kumimoji="0" lang="en-GB" altLang="ja-JP" sz="1600" b="0" i="0" u="none" strike="noStrike" cap="none" normalizeH="0" baseline="0" dirty="0" smtClean="0">
              <a:ln>
                <a:noFill/>
              </a:ln>
              <a:solidFill>
                <a:schemeClr val="tx1"/>
              </a:solidFill>
              <a:effectLst/>
              <a:latin typeface="Glacial Indifference" panose="020B0604020202020204" charset="0"/>
            </a:endParaRPr>
          </a:p>
        </p:txBody>
      </p:sp>
      <p:pic>
        <p:nvPicPr>
          <p:cNvPr id="102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54578" y="5542533"/>
            <a:ext cx="388494" cy="43916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8"/>
          <p:cNvSpPr>
            <a:spLocks noChangeArrowheads="1"/>
          </p:cNvSpPr>
          <p:nvPr/>
        </p:nvSpPr>
        <p:spPr bwMode="auto">
          <a:xfrm>
            <a:off x="9501808" y="7237344"/>
            <a:ext cx="585657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600" b="1"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Programme for the Endorsement of Forest Certification</a:t>
            </a:r>
          </a:p>
          <a:p>
            <a:pPr lvl="0" eaLnBrk="0" fontAlgn="base" hangingPunct="0">
              <a:spcBef>
                <a:spcPct val="0"/>
              </a:spcBef>
              <a:spcAft>
                <a:spcPct val="0"/>
              </a:spcAft>
            </a:pPr>
            <a:r>
              <a:rPr lang="en-GB" altLang="ja-JP" sz="1600" dirty="0" smtClean="0">
                <a:latin typeface="Glacial Indifference" panose="020B0604020202020204" charset="0"/>
                <a:ea typeface="TimesNewRomanPSMT"/>
                <a:cs typeface="Arial" panose="020B0604020202020204" pitchFamily="34" charset="0"/>
              </a:rPr>
              <a:t>The Programme for the Endorsement of Forest Certification scheme was developed to address this issue and serves as an umbrella endorsement system that provides international recognition for national forest certification programs.</a:t>
            </a:r>
            <a:endParaRPr lang="en-GB" altLang="ja-JP" sz="1600" dirty="0" smtClean="0">
              <a:latin typeface="Glacial Indifference" panose="020B0604020202020204" charset="0"/>
            </a:endParaRPr>
          </a:p>
          <a:p>
            <a:pPr lvl="0" eaLnBrk="0" fontAlgn="base" hangingPunct="0">
              <a:spcBef>
                <a:spcPct val="0"/>
              </a:spcBef>
              <a:spcAft>
                <a:spcPct val="0"/>
              </a:spcAft>
            </a:pPr>
            <a:r>
              <a:rPr lang="en-GB" altLang="ja-JP" sz="1600" dirty="0" smtClean="0">
                <a:latin typeface="Glacial Indifference" panose="020B0604020202020204" charset="0"/>
                <a:ea typeface="TimesNewRomanPSMT"/>
                <a:cs typeface="Arial" panose="020B0604020202020204" pitchFamily="34" charset="0"/>
              </a:rPr>
              <a:t>Founded in 1999, the PEFC represents most of the world’s certified forest programs and the production of millions of tons of certified timber.</a:t>
            </a:r>
            <a:endParaRPr lang="en-GB" altLang="ja-JP" sz="1600" dirty="0" bmk="">
              <a:latin typeface="Glacial Indifference" panose="020B0604020202020204" charset="0"/>
            </a:endParaRPr>
          </a:p>
        </p:txBody>
      </p:sp>
      <p:pic>
        <p:nvPicPr>
          <p:cNvPr id="103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72639" y="7110886"/>
            <a:ext cx="360652" cy="37507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Scots pine tree package – released - Unity Forum"/>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02699" y="6637645"/>
            <a:ext cx="930275" cy="1944000"/>
          </a:xfrm>
          <a:prstGeom prst="rect">
            <a:avLst/>
          </a:prstGeom>
          <a:noFill/>
          <a:ln>
            <a:noFill/>
          </a:ln>
        </p:spPr>
      </p:pic>
      <p:pic>
        <p:nvPicPr>
          <p:cNvPr id="37" name="Picture 36" descr="Norway Spruce PNG Images &amp; PSDs for Download | PixelSquid - S105796714"/>
          <p:cNvPicPr/>
          <p:nvPr/>
        </p:nvPicPr>
        <p:blipFill rotWithShape="1">
          <a:blip r:embed="rId12" cstate="print">
            <a:extLst>
              <a:ext uri="{28A0092B-C50C-407E-A947-70E740481C1C}">
                <a14:useLocalDpi xmlns:a14="http://schemas.microsoft.com/office/drawing/2010/main" val="0"/>
              </a:ext>
            </a:extLst>
          </a:blip>
          <a:srcRect t="14701" b="7821"/>
          <a:stretch/>
        </p:blipFill>
        <p:spPr bwMode="auto">
          <a:xfrm>
            <a:off x="2976700" y="6874001"/>
            <a:ext cx="876816" cy="1705470"/>
          </a:xfrm>
          <a:prstGeom prst="rect">
            <a:avLst/>
          </a:prstGeom>
          <a:noFill/>
          <a:ln>
            <a:noFill/>
          </a:ln>
          <a:extLst>
            <a:ext uri="{53640926-AAD7-44D8-BBD7-CCE9431645EC}">
              <a14:shadowObscured xmlns:a14="http://schemas.microsoft.com/office/drawing/2010/main"/>
            </a:ext>
          </a:extLst>
        </p:spPr>
      </p:pic>
      <p:pic>
        <p:nvPicPr>
          <p:cNvPr id="38" name="Picture 37" descr="Oak Tree PNG &amp; PSD Images"/>
          <p:cNvPicPr/>
          <p:nvPr/>
        </p:nvPicPr>
        <p:blipFill rotWithShape="1">
          <a:blip r:embed="rId13" cstate="print">
            <a:extLst>
              <a:ext uri="{28A0092B-C50C-407E-A947-70E740481C1C}">
                <a14:useLocalDpi xmlns:a14="http://schemas.microsoft.com/office/drawing/2010/main" val="0"/>
              </a:ext>
            </a:extLst>
          </a:blip>
          <a:srcRect l="19472" t="24708" r="18503" b="21866"/>
          <a:stretch/>
        </p:blipFill>
        <p:spPr bwMode="auto">
          <a:xfrm>
            <a:off x="4531823" y="6891829"/>
            <a:ext cx="1363207" cy="1689146"/>
          </a:xfrm>
          <a:prstGeom prst="rect">
            <a:avLst/>
          </a:prstGeom>
          <a:noFill/>
          <a:ln>
            <a:noFill/>
          </a:ln>
          <a:extLst>
            <a:ext uri="{53640926-AAD7-44D8-BBD7-CCE9431645EC}">
              <a14:shadowObscured xmlns:a14="http://schemas.microsoft.com/office/drawing/2010/main"/>
            </a:ext>
          </a:extLst>
        </p:spPr>
      </p:pic>
      <p:pic>
        <p:nvPicPr>
          <p:cNvPr id="39" name="Picture 38" descr="European Larch Tree | Northwest garden, Larch tree, Tree"/>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02341" y="6792935"/>
            <a:ext cx="968024" cy="1786536"/>
          </a:xfrm>
          <a:prstGeom prst="rect">
            <a:avLst/>
          </a:prstGeom>
          <a:noFill/>
          <a:ln>
            <a:noFill/>
          </a:ln>
        </p:spPr>
      </p:pic>
      <p:pic>
        <p:nvPicPr>
          <p:cNvPr id="40" name="Picture 39" descr="White Birch Tree PNG Transparent White B #1362559 - PNG Images - PNGio"/>
          <p:cNvPicPr/>
          <p:nvPr/>
        </p:nvPicPr>
        <p:blipFill rotWithShape="1">
          <a:blip r:embed="rId15" cstate="print">
            <a:extLst>
              <a:ext uri="{28A0092B-C50C-407E-A947-70E740481C1C}">
                <a14:useLocalDpi xmlns:a14="http://schemas.microsoft.com/office/drawing/2010/main" val="0"/>
              </a:ext>
            </a:extLst>
          </a:blip>
          <a:srcRect l="14559" r="19613"/>
          <a:stretch/>
        </p:blipFill>
        <p:spPr bwMode="auto">
          <a:xfrm>
            <a:off x="8061846" y="6832233"/>
            <a:ext cx="1047889" cy="1747238"/>
          </a:xfrm>
          <a:prstGeom prst="rect">
            <a:avLst/>
          </a:prstGeom>
          <a:noFill/>
          <a:ln>
            <a:noFill/>
          </a:ln>
          <a:extLst>
            <a:ext uri="{53640926-AAD7-44D8-BBD7-CCE9431645EC}">
              <a14:shadowObscured xmlns:a14="http://schemas.microsoft.com/office/drawing/2010/main"/>
            </a:ext>
          </a:extLst>
        </p:spPr>
      </p:pic>
      <p:sp>
        <p:nvSpPr>
          <p:cNvPr id="1026" name="Rectangle 1025"/>
          <p:cNvSpPr/>
          <p:nvPr/>
        </p:nvSpPr>
        <p:spPr>
          <a:xfrm>
            <a:off x="1050459" y="8598937"/>
            <a:ext cx="1496243" cy="523220"/>
          </a:xfrm>
          <a:prstGeom prst="rect">
            <a:avLst/>
          </a:prstGeom>
        </p:spPr>
        <p:txBody>
          <a:bodyPr wrap="none">
            <a:spAutoFit/>
          </a:bodyPr>
          <a:lstStyle/>
          <a:p>
            <a:pPr algn="ctr"/>
            <a:r>
              <a:rPr lang="en-GB" sz="1400" b="1" u="sng"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Scots pine</a:t>
            </a:r>
            <a:r>
              <a:rPr lang="en-GB" sz="1400"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p>
          <a:p>
            <a:pPr algn="ctr"/>
            <a:r>
              <a:rPr lang="en-GB" sz="1400"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a:t>
            </a:r>
            <a:r>
              <a:rPr lang="en-GB" sz="1400" i="1" kern="1000" spc="-30" dirty="0" err="1" smtClean="0">
                <a:solidFill>
                  <a:schemeClr val="bg1"/>
                </a:solidFill>
                <a:latin typeface="Glacial Indifference" panose="020B0604020202020204" charset="0"/>
                <a:ea typeface="Calibri" panose="020F0502020204030204" pitchFamily="34" charset="0"/>
                <a:cs typeface="Arial" panose="020B0604020202020204" pitchFamily="34" charset="0"/>
              </a:rPr>
              <a:t>Pinus</a:t>
            </a:r>
            <a:r>
              <a:rPr lang="en-GB" sz="1400" i="1"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GB" sz="1400" i="1" kern="1000" spc="-30" dirty="0" err="1" smtClean="0">
                <a:solidFill>
                  <a:schemeClr val="bg1"/>
                </a:solidFill>
                <a:latin typeface="Glacial Indifference" panose="020B0604020202020204" charset="0"/>
                <a:ea typeface="Calibri" panose="020F0502020204030204" pitchFamily="34" charset="0"/>
                <a:cs typeface="Arial" panose="020B0604020202020204" pitchFamily="34" charset="0"/>
              </a:rPr>
              <a:t>silvestris</a:t>
            </a:r>
            <a:r>
              <a:rPr lang="en-GB" sz="1400"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L.) </a:t>
            </a:r>
            <a:endParaRPr lang="en-GB" sz="1400" dirty="0">
              <a:solidFill>
                <a:schemeClr val="bg1"/>
              </a:solidFill>
              <a:latin typeface="Glacial Indifference" panose="020B0604020202020204" charset="0"/>
            </a:endParaRPr>
          </a:p>
        </p:txBody>
      </p:sp>
      <p:sp>
        <p:nvSpPr>
          <p:cNvPr id="1027" name="Rectangle 1026"/>
          <p:cNvSpPr/>
          <p:nvPr/>
        </p:nvSpPr>
        <p:spPr>
          <a:xfrm>
            <a:off x="2541653" y="8596763"/>
            <a:ext cx="1946688" cy="523220"/>
          </a:xfrm>
          <a:prstGeom prst="rect">
            <a:avLst/>
          </a:prstGeom>
        </p:spPr>
        <p:txBody>
          <a:bodyPr wrap="none">
            <a:spAutoFit/>
          </a:bodyPr>
          <a:lstStyle/>
          <a:p>
            <a:pPr algn="ctr"/>
            <a:r>
              <a:rPr lang="en-GB" sz="1400" b="1" u="sng" kern="1000" spc="-30" dirty="0" err="1" smtClean="0">
                <a:solidFill>
                  <a:schemeClr val="bg1"/>
                </a:solidFill>
                <a:latin typeface="Glacial Indifference" panose="020B0604020202020204" charset="0"/>
                <a:ea typeface="Calibri" panose="020F0502020204030204" pitchFamily="34" charset="0"/>
                <a:cs typeface="Arial" panose="020B0604020202020204" pitchFamily="34" charset="0"/>
              </a:rPr>
              <a:t>Norwy</a:t>
            </a:r>
            <a:r>
              <a:rPr lang="en-GB" sz="1400" b="1" u="sng"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spruce</a:t>
            </a:r>
            <a:r>
              <a:rPr lang="en-GB" sz="1400"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p>
          <a:p>
            <a:pPr algn="ctr"/>
            <a:r>
              <a:rPr lang="en-GB" sz="1400"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a:t>
            </a:r>
            <a:r>
              <a:rPr lang="en-GB" sz="1400" i="1" kern="1000" spc="-30" dirty="0" err="1" smtClean="0">
                <a:solidFill>
                  <a:schemeClr val="bg1"/>
                </a:solidFill>
                <a:latin typeface="Glacial Indifference" panose="020B0604020202020204" charset="0"/>
                <a:ea typeface="Calibri" panose="020F0502020204030204" pitchFamily="34" charset="0"/>
                <a:cs typeface="Arial" panose="020B0604020202020204" pitchFamily="34" charset="0"/>
              </a:rPr>
              <a:t>Pices</a:t>
            </a:r>
            <a:r>
              <a:rPr lang="en-GB" sz="1400" i="1"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GB" sz="1400" i="1" kern="1000" spc="-30" dirty="0" err="1" smtClean="0">
                <a:solidFill>
                  <a:schemeClr val="bg1"/>
                </a:solidFill>
                <a:latin typeface="Glacial Indifference" panose="020B0604020202020204" charset="0"/>
                <a:ea typeface="Calibri" panose="020F0502020204030204" pitchFamily="34" charset="0"/>
                <a:cs typeface="Arial" panose="020B0604020202020204" pitchFamily="34" charset="0"/>
              </a:rPr>
              <a:t>abies</a:t>
            </a:r>
            <a:r>
              <a:rPr lang="en-GB" sz="1400"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L. H. Karst.) </a:t>
            </a:r>
            <a:endParaRPr lang="en-GB" sz="1400" dirty="0">
              <a:solidFill>
                <a:schemeClr val="bg1"/>
              </a:solidFill>
              <a:latin typeface="Glacial Indifference" panose="020B0604020202020204" charset="0"/>
            </a:endParaRPr>
          </a:p>
        </p:txBody>
      </p:sp>
      <p:sp>
        <p:nvSpPr>
          <p:cNvPr id="1029" name="Rectangle 1028"/>
          <p:cNvSpPr/>
          <p:nvPr/>
        </p:nvSpPr>
        <p:spPr>
          <a:xfrm>
            <a:off x="6485399" y="8590841"/>
            <a:ext cx="931665" cy="492443"/>
          </a:xfrm>
          <a:prstGeom prst="rect">
            <a:avLst/>
          </a:prstGeom>
        </p:spPr>
        <p:txBody>
          <a:bodyPr wrap="none">
            <a:spAutoFit/>
          </a:bodyPr>
          <a:lstStyle/>
          <a:p>
            <a:pPr algn="ctr"/>
            <a:r>
              <a:rPr lang="en-GB" sz="1400" b="1" u="sng" dirty="0" smtClean="0">
                <a:solidFill>
                  <a:schemeClr val="bg1"/>
                </a:solidFill>
                <a:latin typeface="Glacial Indifference" panose="020B0604020202020204" charset="0"/>
              </a:rPr>
              <a:t>Larch</a:t>
            </a:r>
            <a:r>
              <a:rPr lang="en-GB" sz="1400" dirty="0" smtClean="0">
                <a:solidFill>
                  <a:schemeClr val="bg1"/>
                </a:solidFill>
                <a:latin typeface="Glacial Indifference" panose="020B0604020202020204" charset="0"/>
              </a:rPr>
              <a:t> </a:t>
            </a:r>
          </a:p>
          <a:p>
            <a:pPr algn="ctr"/>
            <a:r>
              <a:rPr lang="en-GB" sz="1200" dirty="0" smtClean="0">
                <a:solidFill>
                  <a:schemeClr val="bg1"/>
                </a:solidFill>
                <a:latin typeface="Glacial Indifference" panose="020B0604020202020204" charset="0"/>
              </a:rPr>
              <a:t>(</a:t>
            </a:r>
            <a:r>
              <a:rPr lang="en-GB" sz="1200" i="1" dirty="0" err="1" smtClean="0">
                <a:solidFill>
                  <a:schemeClr val="bg1"/>
                </a:solidFill>
                <a:latin typeface="Glacial Indifference" panose="020B0604020202020204" charset="0"/>
              </a:rPr>
              <a:t>Larix</a:t>
            </a:r>
            <a:r>
              <a:rPr lang="en-GB" sz="1200" dirty="0" smtClean="0">
                <a:solidFill>
                  <a:schemeClr val="bg1"/>
                </a:solidFill>
                <a:latin typeface="Glacial Indifference" panose="020B0604020202020204" charset="0"/>
              </a:rPr>
              <a:t> Mill.) </a:t>
            </a:r>
            <a:endParaRPr lang="en-GB" sz="1200" dirty="0">
              <a:solidFill>
                <a:schemeClr val="bg1"/>
              </a:solidFill>
              <a:latin typeface="Glacial Indifference" panose="020B0604020202020204" charset="0"/>
            </a:endParaRPr>
          </a:p>
        </p:txBody>
      </p:sp>
      <p:sp>
        <p:nvSpPr>
          <p:cNvPr id="1030" name="Rectangle 1029"/>
          <p:cNvSpPr/>
          <p:nvPr/>
        </p:nvSpPr>
        <p:spPr>
          <a:xfrm>
            <a:off x="4444499" y="8590841"/>
            <a:ext cx="1535036" cy="523220"/>
          </a:xfrm>
          <a:prstGeom prst="rect">
            <a:avLst/>
          </a:prstGeom>
        </p:spPr>
        <p:txBody>
          <a:bodyPr wrap="none">
            <a:spAutoFit/>
          </a:bodyPr>
          <a:lstStyle/>
          <a:p>
            <a:pPr algn="ctr"/>
            <a:r>
              <a:rPr lang="en-GB" sz="1400" b="1" u="sng"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Oak</a:t>
            </a:r>
            <a:r>
              <a:rPr lang="en-GB" sz="1400"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p>
          <a:p>
            <a:pPr algn="ctr"/>
            <a:r>
              <a:rPr lang="en-GB" sz="1400"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a:t>
            </a:r>
            <a:r>
              <a:rPr lang="en-GB" sz="1400" i="1" kern="1000" spc="-30" dirty="0" err="1" smtClean="0">
                <a:solidFill>
                  <a:schemeClr val="bg1"/>
                </a:solidFill>
                <a:latin typeface="Glacial Indifference" panose="020B0604020202020204" charset="0"/>
                <a:ea typeface="Calibri" panose="020F0502020204030204" pitchFamily="34" charset="0"/>
                <a:cs typeface="Arial" panose="020B0604020202020204" pitchFamily="34" charset="0"/>
              </a:rPr>
              <a:t>Quercus</a:t>
            </a:r>
            <a:r>
              <a:rPr lang="en-GB" sz="1400" i="1"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GB" sz="1400" i="1" kern="1000" spc="-30" dirty="0" err="1" smtClean="0">
                <a:solidFill>
                  <a:schemeClr val="bg1"/>
                </a:solidFill>
                <a:latin typeface="Glacial Indifference" panose="020B0604020202020204" charset="0"/>
                <a:ea typeface="Calibri" panose="020F0502020204030204" pitchFamily="34" charset="0"/>
                <a:cs typeface="Arial" panose="020B0604020202020204" pitchFamily="34" charset="0"/>
              </a:rPr>
              <a:t>robur</a:t>
            </a:r>
            <a:r>
              <a:rPr lang="en-GB" sz="1400" i="1"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GB" sz="1400" kern="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L.) </a:t>
            </a:r>
            <a:endParaRPr lang="en-GB" sz="1400" dirty="0">
              <a:solidFill>
                <a:schemeClr val="bg1"/>
              </a:solidFill>
              <a:latin typeface="Glacial Indifference" panose="020B0604020202020204" charset="0"/>
            </a:endParaRPr>
          </a:p>
        </p:txBody>
      </p:sp>
      <p:sp>
        <p:nvSpPr>
          <p:cNvPr id="1032" name="Rectangle 1031"/>
          <p:cNvSpPr/>
          <p:nvPr/>
        </p:nvSpPr>
        <p:spPr>
          <a:xfrm>
            <a:off x="8019757" y="8590841"/>
            <a:ext cx="1129796" cy="523220"/>
          </a:xfrm>
          <a:prstGeom prst="rect">
            <a:avLst/>
          </a:prstGeom>
        </p:spPr>
        <p:txBody>
          <a:bodyPr wrap="none">
            <a:spAutoFit/>
          </a:bodyPr>
          <a:lstStyle/>
          <a:p>
            <a:pPr algn="ctr"/>
            <a:r>
              <a:rPr lang="en-GB" sz="1400" b="1" u="sng" kern="1000" spc="-30" dirty="0" smtClean="0">
                <a:solidFill>
                  <a:schemeClr val="bg1"/>
                </a:solidFill>
                <a:latin typeface="Glacial Indifference" panose="020B0604020202020204" charset="0"/>
                <a:ea typeface="TimesNewRomanPSMT"/>
                <a:cs typeface="Arial" panose="020B0604020202020204" pitchFamily="34" charset="0"/>
              </a:rPr>
              <a:t>Birch</a:t>
            </a:r>
            <a:r>
              <a:rPr lang="en-GB" sz="1400" kern="1000" spc="-30" dirty="0" smtClean="0">
                <a:solidFill>
                  <a:schemeClr val="bg1"/>
                </a:solidFill>
                <a:latin typeface="Glacial Indifference" panose="020B0604020202020204" charset="0"/>
                <a:ea typeface="TimesNewRomanPSMT"/>
                <a:cs typeface="Arial" panose="020B0604020202020204" pitchFamily="34" charset="0"/>
              </a:rPr>
              <a:t> </a:t>
            </a:r>
          </a:p>
          <a:p>
            <a:pPr algn="ctr"/>
            <a:r>
              <a:rPr lang="en-GB" sz="1400" kern="1000" spc="-30" dirty="0" smtClean="0">
                <a:solidFill>
                  <a:schemeClr val="bg1"/>
                </a:solidFill>
                <a:latin typeface="Glacial Indifference" panose="020B0604020202020204" charset="0"/>
                <a:ea typeface="TimesNewRomanPSMT"/>
                <a:cs typeface="Arial" panose="020B0604020202020204" pitchFamily="34" charset="0"/>
              </a:rPr>
              <a:t>(</a:t>
            </a:r>
            <a:r>
              <a:rPr lang="en-GB" sz="1400" i="1" kern="1000" spc="-30" dirty="0" err="1" smtClean="0">
                <a:solidFill>
                  <a:schemeClr val="bg1"/>
                </a:solidFill>
                <a:latin typeface="Glacial Indifference" panose="020B0604020202020204" charset="0"/>
                <a:ea typeface="TimesNewRomanPSMT"/>
                <a:cs typeface="Arial" panose="020B0604020202020204" pitchFamily="34" charset="0"/>
              </a:rPr>
              <a:t>Betula</a:t>
            </a:r>
            <a:r>
              <a:rPr lang="en-GB" sz="1400" kern="1000" spc="-30" dirty="0" smtClean="0">
                <a:solidFill>
                  <a:schemeClr val="bg1"/>
                </a:solidFill>
                <a:latin typeface="Glacial Indifference" panose="020B0604020202020204" charset="0"/>
                <a:ea typeface="TimesNewRomanPSMT"/>
                <a:cs typeface="Arial" panose="020B0604020202020204" pitchFamily="34" charset="0"/>
              </a:rPr>
              <a:t> ... L.) </a:t>
            </a:r>
            <a:endParaRPr lang="en-GB" sz="1400" dirty="0">
              <a:solidFill>
                <a:schemeClr val="bg1"/>
              </a:solidFill>
              <a:latin typeface="Glacial Indifference" panose="020B0604020202020204" charset="0"/>
            </a:endParaRPr>
          </a:p>
        </p:txBody>
      </p:sp>
      <p:sp>
        <p:nvSpPr>
          <p:cNvPr id="1033" name="Rectangle 1032"/>
          <p:cNvSpPr/>
          <p:nvPr/>
        </p:nvSpPr>
        <p:spPr>
          <a:xfrm>
            <a:off x="1037108" y="9237375"/>
            <a:ext cx="9144000" cy="1077218"/>
          </a:xfrm>
          <a:prstGeom prst="rect">
            <a:avLst/>
          </a:prstGeom>
        </p:spPr>
        <p:txBody>
          <a:bodyPr>
            <a:spAutoFit/>
          </a:bodyPr>
          <a:lstStyle/>
          <a:p>
            <a:pPr algn="just">
              <a:spcAft>
                <a:spcPts val="0"/>
              </a:spcAft>
            </a:pPr>
            <a:r>
              <a:rPr lang="en-GB" sz="800" kern="1000" dirty="0" smtClean="0">
                <a:solidFill>
                  <a:schemeClr val="bg1"/>
                </a:solidFill>
                <a:latin typeface="Glacial Indifference" panose="020B0604020202020204" charset="0"/>
                <a:ea typeface="Calibri" panose="020F0502020204030204" pitchFamily="34" charset="0"/>
                <a:cs typeface="Arial" panose="020B0604020202020204" pitchFamily="34" charset="0"/>
              </a:rPr>
              <a:t>https://www.swedishwood.com</a:t>
            </a:r>
          </a:p>
          <a:p>
            <a:pPr algn="just">
              <a:spcAft>
                <a:spcPts val="0"/>
              </a:spcAft>
            </a:pPr>
            <a:r>
              <a:rPr lang="en-GB" sz="800" dirty="0" smtClean="0">
                <a:solidFill>
                  <a:schemeClr val="bg1"/>
                </a:solidFill>
                <a:latin typeface="Glacial Indifference" panose="020B0604020202020204" charset="0"/>
              </a:rPr>
              <a:t>http://www.fao.org/3/w3722E/w3722e05.htm</a:t>
            </a:r>
          </a:p>
          <a:p>
            <a:r>
              <a:rPr lang="en-GB" sz="800" dirty="0" smtClean="0">
                <a:solidFill>
                  <a:schemeClr val="bg1"/>
                </a:solidFill>
                <a:latin typeface="Glacial Indifference" panose="020B0604020202020204" charset="0"/>
              </a:rPr>
              <a:t>https://www.forestindustries.fi/statistics/forest-resources-and-wood-raw-material/</a:t>
            </a:r>
          </a:p>
          <a:p>
            <a:r>
              <a:rPr lang="en-GB" sz="800" dirty="0" smtClean="0">
                <a:solidFill>
                  <a:schemeClr val="bg1"/>
                </a:solidFill>
                <a:latin typeface="Glacial Indifference" panose="020B0604020202020204" charset="0"/>
              </a:rPr>
              <a:t>https://www.climatechangepost.com/greece/forestry-and-peatlands/</a:t>
            </a:r>
          </a:p>
          <a:p>
            <a:r>
              <a:rPr lang="en-GB" sz="800" dirty="0" smtClean="0">
                <a:solidFill>
                  <a:schemeClr val="bg1"/>
                </a:solidFill>
                <a:latin typeface="Glacial Indifference" panose="020B0604020202020204" charset="0"/>
              </a:rPr>
              <a:t>https://www.zm.gov.lv/public/ck/files/ZM/mezhi/skaitlifakti_ENG20.pdf</a:t>
            </a:r>
          </a:p>
          <a:p>
            <a:r>
              <a:rPr lang="en-GB" sz="800" dirty="0" smtClean="0">
                <a:solidFill>
                  <a:schemeClr val="bg1"/>
                </a:solidFill>
                <a:latin typeface="Glacial Indifference" panose="020B0604020202020204" charset="0"/>
              </a:rPr>
              <a:t>http://www.fao.org/forestry/country/57478/en/esp/</a:t>
            </a:r>
          </a:p>
          <a:p>
            <a:r>
              <a:rPr lang="en-GB" sz="800" dirty="0" smtClean="0">
                <a:solidFill>
                  <a:schemeClr val="bg1"/>
                </a:solidFill>
                <a:latin typeface="Glacial Indifference" panose="020B0604020202020204" charset="0"/>
              </a:rPr>
              <a:t>www.fsc.org; https://www.pefc.org/; www.unece.org </a:t>
            </a:r>
          </a:p>
          <a:p>
            <a:r>
              <a:rPr lang="en-GB" sz="800" dirty="0" smtClean="0">
                <a:solidFill>
                  <a:schemeClr val="bg1"/>
                </a:solidFill>
                <a:latin typeface="Glacial Indifference" panose="020B0604020202020204" charset="0"/>
              </a:rPr>
              <a:t>https://ec.europa.eu/environment/forests/timber_regulation.htm</a:t>
            </a:r>
          </a:p>
        </p:txBody>
      </p:sp>
      <p:sp>
        <p:nvSpPr>
          <p:cNvPr id="47" name="Rectangle 46"/>
          <p:cNvSpPr/>
          <p:nvPr/>
        </p:nvSpPr>
        <p:spPr>
          <a:xfrm>
            <a:off x="9444296" y="5296869"/>
            <a:ext cx="3731791" cy="369332"/>
          </a:xfrm>
          <a:prstGeom prst="rect">
            <a:avLst/>
          </a:prstGeom>
        </p:spPr>
        <p:txBody>
          <a:bodyPr wrap="none">
            <a:spAutoFit/>
          </a:bodyPr>
          <a:lstStyle/>
          <a:p>
            <a:r>
              <a:rPr lang="en-GB" spc="185" dirty="0" smtClean="0">
                <a:solidFill>
                  <a:srgbClr val="456A2C"/>
                </a:solidFill>
                <a:latin typeface="League Spartan"/>
              </a:rPr>
              <a:t>CERTIFICATION SCHEMES</a:t>
            </a:r>
            <a:endParaRPr lang="en-GB" spc="185" dirty="0">
              <a:solidFill>
                <a:srgbClr val="456A2C"/>
              </a:solidFill>
              <a:latin typeface="League Spartan"/>
            </a:endParaRPr>
          </a:p>
        </p:txBody>
      </p:sp>
      <p:sp>
        <p:nvSpPr>
          <p:cNvPr id="48" name="Rectangle 47"/>
          <p:cNvSpPr/>
          <p:nvPr/>
        </p:nvSpPr>
        <p:spPr>
          <a:xfrm>
            <a:off x="4121025" y="6417885"/>
            <a:ext cx="2341667" cy="369332"/>
          </a:xfrm>
          <a:prstGeom prst="rect">
            <a:avLst/>
          </a:prstGeom>
        </p:spPr>
        <p:txBody>
          <a:bodyPr wrap="none">
            <a:spAutoFit/>
          </a:bodyPr>
          <a:lstStyle/>
          <a:p>
            <a:r>
              <a:rPr lang="en-GB" spc="185" dirty="0" smtClean="0">
                <a:solidFill>
                  <a:schemeClr val="bg1"/>
                </a:solidFill>
                <a:latin typeface="League Spartan"/>
              </a:rPr>
              <a:t>WOOD SPECIES</a:t>
            </a:r>
            <a:endParaRPr lang="en-GB" spc="185" dirty="0">
              <a:solidFill>
                <a:schemeClr val="bg1"/>
              </a:solidFill>
              <a:latin typeface="League Spart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28762" y="957263"/>
            <a:ext cx="7491438" cy="4431983"/>
            <a:chOff x="-48591" y="-95249"/>
            <a:chExt cx="9988583" cy="5909312"/>
          </a:xfrm>
        </p:grpSpPr>
        <p:sp>
          <p:nvSpPr>
            <p:cNvPr id="8" name="TextBox 8"/>
            <p:cNvSpPr txBox="1"/>
            <p:nvPr/>
          </p:nvSpPr>
          <p:spPr>
            <a:xfrm>
              <a:off x="0" y="-95249"/>
              <a:ext cx="9216551" cy="4267835"/>
            </a:xfrm>
            <a:prstGeom prst="rect">
              <a:avLst/>
            </a:prstGeom>
          </p:spPr>
          <p:txBody>
            <a:bodyPr lIns="0" tIns="0" rIns="0" bIns="0" rtlCol="0" anchor="t">
              <a:spAutoFit/>
            </a:bodyPr>
            <a:lstStyle/>
            <a:p>
              <a:pPr algn="l">
                <a:lnSpc>
                  <a:spcPts val="8370"/>
                </a:lnSpc>
              </a:pPr>
              <a:r>
                <a:rPr lang="en-US" sz="6200" spc="310" dirty="0" smtClean="0">
                  <a:solidFill>
                    <a:schemeClr val="bg1"/>
                  </a:solidFill>
                  <a:latin typeface="League Spartan"/>
                </a:rPr>
                <a:t>BUILDING STRUCTURAL MATERIALS 1/3</a:t>
              </a:r>
              <a:endParaRPr lang="en-US" sz="6200" spc="310" dirty="0">
                <a:solidFill>
                  <a:schemeClr val="bg1"/>
                </a:solidFill>
                <a:latin typeface="League Spartan"/>
              </a:endParaRPr>
            </a:p>
          </p:txBody>
        </p:sp>
        <p:sp>
          <p:nvSpPr>
            <p:cNvPr id="9" name="TextBox 9"/>
            <p:cNvSpPr txBox="1"/>
            <p:nvPr/>
          </p:nvSpPr>
          <p:spPr>
            <a:xfrm>
              <a:off x="-48591" y="4172588"/>
              <a:ext cx="9988583" cy="1641475"/>
            </a:xfrm>
            <a:prstGeom prst="rect">
              <a:avLst/>
            </a:prstGeom>
          </p:spPr>
          <p:txBody>
            <a:bodyPr wrap="square" lIns="0" tIns="0" rIns="0" bIns="0" rtlCol="0" anchor="t">
              <a:spAutoFit/>
            </a:bodyPr>
            <a:lstStyle/>
            <a:p>
              <a:pPr algn="l">
                <a:lnSpc>
                  <a:spcPts val="4810"/>
                </a:lnSpc>
              </a:pPr>
              <a:r>
                <a:rPr lang="en-US" sz="3700" spc="185" dirty="0" smtClean="0">
                  <a:solidFill>
                    <a:schemeClr val="bg1"/>
                  </a:solidFill>
                  <a:latin typeface="League Spartan"/>
                </a:rPr>
                <a:t>In general</a:t>
              </a:r>
            </a:p>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
        <p:nvSpPr>
          <p:cNvPr id="11" name="TextBox 9"/>
          <p:cNvSpPr txBox="1"/>
          <p:nvPr/>
        </p:nvSpPr>
        <p:spPr>
          <a:xfrm>
            <a:off x="11125200" y="9690564"/>
            <a:ext cx="7162800" cy="461665"/>
          </a:xfrm>
          <a:prstGeom prst="rect">
            <a:avLst/>
          </a:prstGeom>
        </p:spPr>
        <p:txBody>
          <a:bodyPr wrap="square" lIns="0" tIns="0" rIns="0" bIns="0" rtlCol="0" anchor="t">
            <a:spAutoFit/>
          </a:bodyPr>
          <a:lstStyle/>
          <a:p>
            <a:pPr>
              <a:lnSpc>
                <a:spcPts val="3645"/>
              </a:lnSpc>
            </a:pPr>
            <a:r>
              <a:rPr lang="en-US" sz="1600" spc="80" dirty="0" smtClean="0">
                <a:solidFill>
                  <a:srgbClr val="52584D"/>
                </a:solidFill>
                <a:latin typeface="Glacial Indifference"/>
              </a:rPr>
              <a:t>LESSON 3</a:t>
            </a:r>
            <a:r>
              <a:rPr lang="en-US" sz="1600" spc="80" dirty="0" smtClean="0">
                <a:latin typeface="Glacial Indifference"/>
              </a:rPr>
              <a:t>: </a:t>
            </a:r>
            <a:r>
              <a:rPr lang="en-US" sz="1600" dirty="0" smtClean="0"/>
              <a:t>Availability and environmental friendliness of wood as building material</a:t>
            </a:r>
            <a:endParaRPr lang="en-US" sz="1600" spc="135" dirty="0">
              <a:latin typeface="Glacial Indifference"/>
            </a:endParaRPr>
          </a:p>
        </p:txBody>
      </p:sp>
      <p:sp>
        <p:nvSpPr>
          <p:cNvPr id="12" name="Rectangle 11"/>
          <p:cNvSpPr/>
          <p:nvPr/>
        </p:nvSpPr>
        <p:spPr>
          <a:xfrm>
            <a:off x="9450566" y="162973"/>
            <a:ext cx="8763000" cy="3139321"/>
          </a:xfrm>
          <a:prstGeom prst="rect">
            <a:avLst/>
          </a:prstGeom>
        </p:spPr>
        <p:txBody>
          <a:bodyPr wrap="square">
            <a:spAutoFit/>
          </a:bodyPr>
          <a:lstStyle/>
          <a:p>
            <a:pPr algn="just">
              <a:spcAft>
                <a:spcPts val="0"/>
              </a:spcAft>
            </a:pPr>
            <a:r>
              <a:rPr lang="en-US" b="1" u="sng"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Wood is 21st Century</a:t>
            </a:r>
            <a:r>
              <a:rPr lang="lv-LV" b="1" u="sng"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’s</a:t>
            </a:r>
            <a:r>
              <a:rPr lang="en-US" b="1" u="sng"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 material because</a:t>
            </a: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a:t>
            </a:r>
            <a:endParaRPr lang="en-US" dirty="0" smtClean="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tabLst>
                <a:tab pos="457200" algn="l"/>
              </a:tabLst>
            </a:pP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wood is renewable and costless to produce than steel and concrete,</a:t>
            </a:r>
            <a:endParaRPr lang="en-US" dirty="0" smtClean="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tabLst>
                <a:tab pos="457200" algn="l"/>
              </a:tabLst>
            </a:pP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wood stores carbon, does</a:t>
            </a:r>
            <a:r>
              <a:rPr lang="lv-LV"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 not</a:t>
            </a: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 require huge amounts </a:t>
            </a:r>
            <a:r>
              <a:rPr lang="lv-LV"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of </a:t>
            </a: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energy for production,</a:t>
            </a:r>
            <a:endParaRPr lang="en-US" dirty="0" smtClean="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tabLst>
                <a:tab pos="457200" algn="l"/>
              </a:tabLst>
            </a:pP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wood has great acoustic and thermal properties,</a:t>
            </a:r>
            <a:endParaRPr lang="en-US" dirty="0" smtClean="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tabLst>
                <a:tab pos="457200" algn="l"/>
              </a:tabLst>
            </a:pP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wood construction technologies are enabling the tall and modern buildings,</a:t>
            </a:r>
            <a:endParaRPr lang="en-US" dirty="0" smtClean="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tabLst>
                <a:tab pos="457200" algn="l"/>
              </a:tabLst>
            </a:pP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protected wood will last for hundreds of years and can be repaired, refinished and recycled,</a:t>
            </a:r>
            <a:endParaRPr lang="en-US" dirty="0" smtClean="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tabLst>
                <a:tab pos="457200" algn="l"/>
              </a:tabLst>
            </a:pP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the waste from production is also useable for wood-based panels production or many others,</a:t>
            </a:r>
            <a:endParaRPr lang="en-US" dirty="0" smtClean="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tabLst>
                <a:tab pos="457200" algn="l"/>
              </a:tabLst>
            </a:pP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once the service li</a:t>
            </a:r>
            <a:r>
              <a:rPr lang="lv-LV"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fe</a:t>
            </a: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 of wood is </a:t>
            </a:r>
            <a:r>
              <a:rPr lang="lv-LV"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ended</a:t>
            </a:r>
            <a:r>
              <a:rPr lang="en-US"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 it is 100% biodegradable and can be used as a fuel.</a:t>
            </a:r>
            <a:endParaRPr lang="en-US" dirty="0">
              <a:solidFill>
                <a:srgbClr val="456A2C"/>
              </a:solidFill>
              <a:effectLst/>
              <a:latin typeface="Glacial Indifference" panose="020B0604020202020204" charset="0"/>
              <a:ea typeface="MS Mincho" panose="02020609040205080304" pitchFamily="49" charset="-128"/>
            </a:endParaRPr>
          </a:p>
        </p:txBody>
      </p:sp>
      <p:sp>
        <p:nvSpPr>
          <p:cNvPr id="14" name="Rectangle 13"/>
          <p:cNvSpPr/>
          <p:nvPr/>
        </p:nvSpPr>
        <p:spPr>
          <a:xfrm>
            <a:off x="9372600" y="3414413"/>
            <a:ext cx="3546484" cy="369332"/>
          </a:xfrm>
          <a:prstGeom prst="rect">
            <a:avLst/>
          </a:prstGeom>
        </p:spPr>
        <p:txBody>
          <a:bodyPr wrap="none">
            <a:spAutoFit/>
          </a:bodyPr>
          <a:lstStyle/>
          <a:p>
            <a:r>
              <a:rPr lang="en-US" spc="185" dirty="0" smtClean="0">
                <a:solidFill>
                  <a:srgbClr val="456A2C"/>
                </a:solidFill>
                <a:latin typeface="League Spartan"/>
              </a:rPr>
              <a:t>REINFORCED CONCRETE</a:t>
            </a:r>
            <a:endParaRPr lang="en-US" spc="185" dirty="0">
              <a:solidFill>
                <a:srgbClr val="456A2C"/>
              </a:solidFill>
              <a:latin typeface="League Spartan"/>
            </a:endParaRPr>
          </a:p>
        </p:txBody>
      </p:sp>
      <p:sp>
        <p:nvSpPr>
          <p:cNvPr id="15" name="Rectangle 14"/>
          <p:cNvSpPr/>
          <p:nvPr/>
        </p:nvSpPr>
        <p:spPr>
          <a:xfrm>
            <a:off x="12954000" y="3414413"/>
            <a:ext cx="2907847" cy="369332"/>
          </a:xfrm>
          <a:prstGeom prst="rect">
            <a:avLst/>
          </a:prstGeom>
        </p:spPr>
        <p:txBody>
          <a:bodyPr wrap="none">
            <a:spAutoFit/>
          </a:bodyPr>
          <a:lstStyle/>
          <a:p>
            <a:r>
              <a:rPr lang="en-US" spc="185" dirty="0" smtClean="0">
                <a:solidFill>
                  <a:srgbClr val="456A2C"/>
                </a:solidFill>
                <a:latin typeface="League Spartan"/>
              </a:rPr>
              <a:t>STRUCTURAL STEEL</a:t>
            </a:r>
            <a:endParaRPr lang="en-US" spc="185" dirty="0">
              <a:solidFill>
                <a:srgbClr val="456A2C"/>
              </a:solidFill>
              <a:latin typeface="League Spartan"/>
            </a:endParaRPr>
          </a:p>
        </p:txBody>
      </p:sp>
      <p:sp>
        <p:nvSpPr>
          <p:cNvPr id="16" name="Rectangle 15"/>
          <p:cNvSpPr/>
          <p:nvPr/>
        </p:nvSpPr>
        <p:spPr>
          <a:xfrm>
            <a:off x="15925800" y="3441239"/>
            <a:ext cx="1111523" cy="369332"/>
          </a:xfrm>
          <a:prstGeom prst="rect">
            <a:avLst/>
          </a:prstGeom>
        </p:spPr>
        <p:txBody>
          <a:bodyPr wrap="none">
            <a:spAutoFit/>
          </a:bodyPr>
          <a:lstStyle/>
          <a:p>
            <a:r>
              <a:rPr lang="en-US" spc="185" dirty="0" smtClean="0">
                <a:solidFill>
                  <a:srgbClr val="456A2C"/>
                </a:solidFill>
                <a:latin typeface="League Spartan"/>
              </a:rPr>
              <a:t>WOOD</a:t>
            </a:r>
            <a:endParaRPr lang="en-US" spc="185" dirty="0">
              <a:solidFill>
                <a:srgbClr val="456A2C"/>
              </a:solidFill>
              <a:latin typeface="League Spartan"/>
            </a:endParaRPr>
          </a:p>
        </p:txBody>
      </p:sp>
      <p:pic>
        <p:nvPicPr>
          <p:cNvPr id="17" name="Picture 16" descr="Fiber-Reinforced Concrete | CivilDigital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4360" y="3792349"/>
            <a:ext cx="1259840" cy="1008000"/>
          </a:xfrm>
          <a:prstGeom prst="rect">
            <a:avLst/>
          </a:prstGeom>
          <a:noFill/>
          <a:ln>
            <a:noFill/>
          </a:ln>
        </p:spPr>
      </p:pic>
      <p:pic>
        <p:nvPicPr>
          <p:cNvPr id="18" name="Picture 17" descr="UPB Group - From agreement until completion in 13th months | Facebook"/>
          <p:cNvPicPr/>
          <p:nvPr/>
        </p:nvPicPr>
        <p:blipFill>
          <a:blip r:embed="rId3">
            <a:extLst>
              <a:ext uri="{28A0092B-C50C-407E-A947-70E740481C1C}">
                <a14:useLocalDpi xmlns:a14="http://schemas.microsoft.com/office/drawing/2010/main" val="0"/>
              </a:ext>
            </a:extLst>
          </a:blip>
          <a:srcRect/>
          <a:stretch>
            <a:fillRect/>
          </a:stretch>
        </p:blipFill>
        <p:spPr bwMode="auto">
          <a:xfrm>
            <a:off x="13030200" y="3810571"/>
            <a:ext cx="1439545" cy="1008000"/>
          </a:xfrm>
          <a:prstGeom prst="rect">
            <a:avLst/>
          </a:prstGeom>
          <a:noFill/>
          <a:ln>
            <a:noFill/>
          </a:ln>
        </p:spPr>
      </p:pic>
      <p:pic>
        <p:nvPicPr>
          <p:cNvPr id="19" name="Picture 18" descr="Peilāns: We plan to develop large-sized wooden construction in Latvia and  around Europ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78200" y="3783745"/>
            <a:ext cx="1439545" cy="1008000"/>
          </a:xfrm>
          <a:prstGeom prst="rect">
            <a:avLst/>
          </a:prstGeom>
          <a:noFill/>
          <a:ln>
            <a:noFill/>
          </a:ln>
        </p:spPr>
      </p:pic>
      <p:sp>
        <p:nvSpPr>
          <p:cNvPr id="20" name="Rectangle 19"/>
          <p:cNvSpPr/>
          <p:nvPr/>
        </p:nvSpPr>
        <p:spPr>
          <a:xfrm>
            <a:off x="9448800" y="4870520"/>
            <a:ext cx="3161173" cy="3108543"/>
          </a:xfrm>
          <a:prstGeom prst="rect">
            <a:avLst/>
          </a:prstGeom>
        </p:spPr>
        <p:txBody>
          <a:bodyPr wrap="square">
            <a:spAutoFit/>
          </a:bodyPr>
          <a:lstStyle/>
          <a:p>
            <a:pPr>
              <a:spcAft>
                <a:spcPts val="0"/>
              </a:spcAft>
            </a:pPr>
            <a:r>
              <a:rPr lang="en-US" sz="1400" u="sng"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Advantages:</a:t>
            </a:r>
            <a:endParaRPr lang="en-US" sz="1400" u="sng"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compressive and tensile strength;</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fire resistance;</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durability;</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in structure like footings, dams, piers etc. reinforced concrete is the most economical construction material;</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user-friendliness.</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a:spcAft>
                <a:spcPts val="0"/>
              </a:spcAft>
            </a:pPr>
            <a:r>
              <a:rPr lang="en-US" sz="1400" u="sng"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Disadvantages:</a:t>
            </a:r>
            <a:endParaRPr lang="en-US" sz="1400" u="sng"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long-term storage;</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curing time;</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cost of forms;</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shrinkage (causes crack development and strength loss).</a:t>
            </a:r>
            <a:endParaRPr lang="en-US" sz="1400" kern="1000"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sp>
        <p:nvSpPr>
          <p:cNvPr id="21" name="Rectangle 20"/>
          <p:cNvSpPr/>
          <p:nvPr/>
        </p:nvSpPr>
        <p:spPr>
          <a:xfrm>
            <a:off x="12954000" y="4904244"/>
            <a:ext cx="2785264" cy="2677656"/>
          </a:xfrm>
          <a:prstGeom prst="rect">
            <a:avLst/>
          </a:prstGeom>
        </p:spPr>
        <p:txBody>
          <a:bodyPr wrap="square">
            <a:spAutoFit/>
          </a:bodyPr>
          <a:lstStyle/>
          <a:p>
            <a:pPr>
              <a:spcAft>
                <a:spcPts val="0"/>
              </a:spcAft>
            </a:pPr>
            <a:r>
              <a:rPr lang="en-US" sz="1400" u="sng"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Advantages:</a:t>
            </a:r>
            <a:endParaRPr lang="en-US" sz="1400" u="sng"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steel has a high strength/weight ratio; </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ductility; </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speed of erection;</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ease of repair;</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repetitive use;</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expanding existing structures. </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a:spcAft>
                <a:spcPts val="0"/>
              </a:spcAft>
            </a:pPr>
            <a:r>
              <a:rPr lang="en-US" sz="1400" u="sng"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Disadvantages:</a:t>
            </a:r>
            <a:endParaRPr lang="en-US" sz="1400" u="sng"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general cost;</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fireproofing;</a:t>
            </a:r>
          </a:p>
          <a:p>
            <a:pPr marL="185738" lvl="0" indent="-185738">
              <a:spcAft>
                <a:spcPts val="0"/>
              </a:spcAft>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maintenance.</a:t>
            </a:r>
            <a:endParaRPr lang="en-US" sz="1400" dirty="0">
              <a:solidFill>
                <a:srgbClr val="456A2C"/>
              </a:solidFill>
              <a:latin typeface="Glacial Indifference" panose="020B0604020202020204" charset="0"/>
            </a:endParaRPr>
          </a:p>
        </p:txBody>
      </p:sp>
      <p:sp>
        <p:nvSpPr>
          <p:cNvPr id="22" name="Rectangle 21"/>
          <p:cNvSpPr/>
          <p:nvPr/>
        </p:nvSpPr>
        <p:spPr>
          <a:xfrm>
            <a:off x="16002000" y="4922505"/>
            <a:ext cx="1957362" cy="4090863"/>
          </a:xfrm>
          <a:prstGeom prst="rect">
            <a:avLst/>
          </a:prstGeom>
        </p:spPr>
        <p:txBody>
          <a:bodyPr wrap="square">
            <a:spAutoFit/>
          </a:bodyPr>
          <a:lstStyle/>
          <a:p>
            <a:pPr algn="just">
              <a:spcAft>
                <a:spcPts val="0"/>
              </a:spcAf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Advantages:</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lgn="just">
              <a:spcAft>
                <a:spcPts val="0"/>
              </a:spcAft>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tensile strength in fiber direction;</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lgn="just">
              <a:spcAft>
                <a:spcPts val="0"/>
              </a:spcAft>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electrical and heat resistance;</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lgn="just">
              <a:spcAft>
                <a:spcPts val="0"/>
              </a:spcAft>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sound absorption;</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lgn="just">
              <a:spcAft>
                <a:spcPts val="0"/>
              </a:spcAft>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locally sourced;</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lgn="just">
              <a:spcAft>
                <a:spcPts val="0"/>
              </a:spcAft>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environmentally friendly.</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algn="just">
              <a:spcAft>
                <a:spcPts val="0"/>
              </a:spcAf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Disadvantages:</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lgn="just">
              <a:lnSpc>
                <a:spcPct val="107000"/>
              </a:lnSpc>
              <a:spcAft>
                <a:spcPts val="0"/>
              </a:spcAft>
              <a:buFont typeface="Symbol" panose="05050102010706020507" pitchFamily="18" charset="2"/>
              <a:buChar char=""/>
              <a:tabLst>
                <a:tab pos="457200" algn="l"/>
              </a:tabLst>
            </a:pPr>
            <a:r>
              <a:rPr lang="en-US" sz="14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shrinkage and swelling;</a:t>
            </a:r>
            <a:endParaRPr lang="en-US" sz="14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lgn="just">
              <a:lnSpc>
                <a:spcPct val="107000"/>
              </a:lnSpc>
              <a:spcAft>
                <a:spcPts val="0"/>
              </a:spcAft>
              <a:buFont typeface="Symbol" panose="05050102010706020507" pitchFamily="18" charset="2"/>
              <a:buChar char=""/>
              <a:tabLst>
                <a:tab pos="457200" algn="l"/>
              </a:tabLst>
            </a:pPr>
            <a:r>
              <a:rPr lang="en-US" sz="14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wood is a hygroscopic material;</a:t>
            </a:r>
            <a:endParaRPr lang="en-US" sz="14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lgn="just">
              <a:lnSpc>
                <a:spcPct val="107000"/>
              </a:lnSpc>
              <a:spcAft>
                <a:spcPts val="0"/>
              </a:spcAft>
              <a:buFont typeface="Symbol" panose="05050102010706020507" pitchFamily="18" charset="2"/>
              <a:buChar char=""/>
              <a:tabLst>
                <a:tab pos="457200" algn="l"/>
              </a:tabLst>
            </a:pPr>
            <a:r>
              <a:rPr lang="en-US" sz="14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endurable (biological, non-biological) agents if not protected.</a:t>
            </a:r>
            <a:endParaRPr lang="en-US" sz="1400"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pic>
        <p:nvPicPr>
          <p:cNvPr id="23" name="Picture 22" descr="C:\Users\Uldis\Pictures\klkl;.jpg"/>
          <p:cNvPicPr/>
          <p:nvPr/>
        </p:nvPicPr>
        <p:blipFill>
          <a:blip r:embed="rId5">
            <a:extLst>
              <a:ext uri="{28A0092B-C50C-407E-A947-70E740481C1C}">
                <a14:useLocalDpi xmlns:a14="http://schemas.microsoft.com/office/drawing/2010/main" val="0"/>
              </a:ext>
            </a:extLst>
          </a:blip>
          <a:srcRect/>
          <a:stretch>
            <a:fillRect/>
          </a:stretch>
        </p:blipFill>
        <p:spPr bwMode="auto">
          <a:xfrm>
            <a:off x="11479019" y="8305165"/>
            <a:ext cx="3715385" cy="1486535"/>
          </a:xfrm>
          <a:prstGeom prst="rect">
            <a:avLst/>
          </a:prstGeom>
          <a:noFill/>
          <a:ln>
            <a:noFill/>
          </a:ln>
        </p:spPr>
      </p:pic>
      <p:sp>
        <p:nvSpPr>
          <p:cNvPr id="24" name="Rectangle 23"/>
          <p:cNvSpPr/>
          <p:nvPr/>
        </p:nvSpPr>
        <p:spPr>
          <a:xfrm>
            <a:off x="10780790" y="8036123"/>
            <a:ext cx="4916410" cy="307777"/>
          </a:xfrm>
          <a:prstGeom prst="rect">
            <a:avLst/>
          </a:prstGeom>
        </p:spPr>
        <p:txBody>
          <a:bodyPr wrap="none">
            <a:spAutoFit/>
          </a:bodyPr>
          <a:lstStyle/>
          <a:p>
            <a:r>
              <a:rPr lang="en-US" sz="1400" b="1" kern="1000" spc="-30" dirty="0" smtClean="0">
                <a:latin typeface="Glacial Indifference" panose="020B0604020202020204" charset="0"/>
                <a:ea typeface="Calibri" panose="020F0502020204030204" pitchFamily="34" charset="0"/>
                <a:cs typeface="Arial" panose="020B0604020202020204" pitchFamily="34" charset="0"/>
              </a:rPr>
              <a:t>Carbon emission from manufacture of construction materials</a:t>
            </a:r>
            <a:endParaRPr lang="en-US" sz="1400" dirty="0">
              <a:latin typeface="Glacial Indifference" panose="020B0604020202020204" charset="0"/>
            </a:endParaRPr>
          </a:p>
        </p:txBody>
      </p:sp>
      <p:sp>
        <p:nvSpPr>
          <p:cNvPr id="25" name="Rectangle 24"/>
          <p:cNvSpPr/>
          <p:nvPr/>
        </p:nvSpPr>
        <p:spPr>
          <a:xfrm>
            <a:off x="1082040" y="9380093"/>
            <a:ext cx="9144000" cy="707886"/>
          </a:xfrm>
          <a:prstGeom prst="rect">
            <a:avLst/>
          </a:prstGeom>
        </p:spPr>
        <p:txBody>
          <a:bodyPr>
            <a:spAutoFit/>
          </a:bodyPr>
          <a:lstStyle/>
          <a:p>
            <a:pPr algn="just">
              <a:spcAft>
                <a:spcPts val="0"/>
              </a:spcAft>
            </a:pPr>
            <a:r>
              <a:rPr lang="en-US" sz="1000" kern="1000" dirty="0" smtClean="0">
                <a:solidFill>
                  <a:schemeClr val="bg1"/>
                </a:solidFill>
                <a:latin typeface="Glacial Indifference" panose="020B0604020202020204" charset="0"/>
                <a:ea typeface="Calibri" panose="020F0502020204030204" pitchFamily="34" charset="0"/>
                <a:cs typeface="Arial" panose="020B0604020202020204" pitchFamily="34" charset="0"/>
              </a:rPr>
              <a:t>https://civildigital.com/fiber-reinforced-concrete/</a:t>
            </a:r>
            <a:endParaRPr lang="en-US" sz="1000" kern="1000" dirty="0" smtClean="0">
              <a:solidFill>
                <a:schemeClr val="bg1"/>
              </a:solidFill>
              <a:latin typeface="Glacial Indifference" panose="020B0604020202020204" charset="0"/>
              <a:ea typeface="Calibri" panose="020F0502020204030204" pitchFamily="34" charset="0"/>
              <a:cs typeface="Angsana New" panose="02020603050405020304" pitchFamily="18" charset="-34"/>
            </a:endParaRPr>
          </a:p>
          <a:p>
            <a:r>
              <a:rPr lang="en-US" sz="1000" kern="1000" dirty="0" smtClean="0">
                <a:solidFill>
                  <a:schemeClr val="bg1"/>
                </a:solidFill>
                <a:latin typeface="Glacial Indifference" panose="020B0604020202020204" charset="0"/>
                <a:ea typeface="Calibri" panose="020F0502020204030204" pitchFamily="34" charset="0"/>
                <a:cs typeface="Arial" panose="020B0604020202020204" pitchFamily="34" charset="0"/>
              </a:rPr>
              <a:t>www.upb.lv</a:t>
            </a:r>
            <a:r>
              <a:rPr lang="en-US" sz="1000" kern="1000" dirty="0" smtClean="0">
                <a:solidFill>
                  <a:schemeClr val="bg1"/>
                </a:solidFill>
                <a:latin typeface="Glacial Indifference" panose="020B0604020202020204" charset="0"/>
                <a:ea typeface="Calibri" panose="020F0502020204030204" pitchFamily="34" charset="0"/>
                <a:cs typeface="Angsana New" panose="02020603050405020304" pitchFamily="18" charset="-34"/>
              </a:rPr>
              <a:t> </a:t>
            </a:r>
          </a:p>
          <a:p>
            <a:r>
              <a:rPr lang="en-US" sz="1000" dirty="0" smtClean="0">
                <a:solidFill>
                  <a:schemeClr val="bg1"/>
                </a:solidFill>
                <a:latin typeface="Glacial Indifference" panose="020B0604020202020204" charset="0"/>
              </a:rPr>
              <a:t>www.iktk.lv</a:t>
            </a:r>
          </a:p>
          <a:p>
            <a:r>
              <a:rPr lang="en-US" sz="1000" dirty="0" smtClean="0">
                <a:solidFill>
                  <a:schemeClr val="bg1"/>
                </a:solidFill>
                <a:latin typeface="Glacial Indifference" panose="020B0604020202020204" charset="0"/>
              </a:rPr>
              <a:t>https://www.swedishwood.com/wood-facts/about-wood/wood-and-the-environment/wood-is-a-sustainable-construction-material/</a:t>
            </a:r>
            <a:endParaRPr lang="en-US" sz="1000" dirty="0">
              <a:solidFill>
                <a:schemeClr val="bg1"/>
              </a:solidFill>
              <a:latin typeface="Glacial Indifference" panose="020B0604020202020204" charset="0"/>
            </a:endParaRPr>
          </a:p>
        </p:txBody>
      </p:sp>
    </p:spTree>
    <p:extLst>
      <p:ext uri="{BB962C8B-B14F-4D97-AF65-F5344CB8AC3E}">
        <p14:creationId xmlns:p14="http://schemas.microsoft.com/office/powerpoint/2010/main" val="2112335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491438" cy="5395808"/>
            <a:chOff x="-2" y="-95249"/>
            <a:chExt cx="9988583" cy="7194412"/>
          </a:xfrm>
        </p:grpSpPr>
        <p:sp>
          <p:nvSpPr>
            <p:cNvPr id="8" name="TextBox 8"/>
            <p:cNvSpPr txBox="1"/>
            <p:nvPr/>
          </p:nvSpPr>
          <p:spPr>
            <a:xfrm>
              <a:off x="-2" y="-95249"/>
              <a:ext cx="9736794" cy="5745164"/>
            </a:xfrm>
            <a:prstGeom prst="rect">
              <a:avLst/>
            </a:prstGeom>
          </p:spPr>
          <p:txBody>
            <a:bodyPr wrap="square" lIns="0" tIns="0" rIns="0" bIns="0" rtlCol="0" anchor="t">
              <a:spAutoFit/>
            </a:bodyPr>
            <a:lstStyle/>
            <a:p>
              <a:pPr algn="l">
                <a:lnSpc>
                  <a:spcPts val="8370"/>
                </a:lnSpc>
              </a:pPr>
              <a:r>
                <a:rPr lang="en-US" sz="6200" spc="310" dirty="0" smtClean="0">
                  <a:solidFill>
                    <a:schemeClr val="bg1"/>
                  </a:solidFill>
                  <a:latin typeface="League Spartan"/>
                </a:rPr>
                <a:t>GLUED WOODEN CONSTRUCTION MATERIALS</a:t>
              </a:r>
              <a:endParaRPr lang="en-US" sz="6200" spc="310" dirty="0">
                <a:solidFill>
                  <a:schemeClr val="bg1"/>
                </a:solidFill>
                <a:latin typeface="League Spartan"/>
              </a:endParaRPr>
            </a:p>
          </p:txBody>
        </p:sp>
        <p:sp>
          <p:nvSpPr>
            <p:cNvPr id="9" name="TextBox 9"/>
            <p:cNvSpPr txBox="1"/>
            <p:nvPr/>
          </p:nvSpPr>
          <p:spPr>
            <a:xfrm>
              <a:off x="-2" y="5457688"/>
              <a:ext cx="9988583" cy="1641475"/>
            </a:xfrm>
            <a:prstGeom prst="rect">
              <a:avLst/>
            </a:prstGeom>
          </p:spPr>
          <p:txBody>
            <a:bodyPr wrap="square" lIns="0" tIns="0" rIns="0" bIns="0" rtlCol="0" anchor="t">
              <a:spAutoFit/>
            </a:bodyPr>
            <a:lstStyle/>
            <a:p>
              <a:pPr algn="l">
                <a:lnSpc>
                  <a:spcPts val="4810"/>
                </a:lnSpc>
              </a:pPr>
              <a:r>
                <a:rPr lang="en-US" sz="3700" spc="185" dirty="0" smtClean="0">
                  <a:solidFill>
                    <a:schemeClr val="bg1"/>
                  </a:solidFill>
                  <a:latin typeface="League Spartan"/>
                </a:rPr>
                <a:t>Overview</a:t>
              </a:r>
            </a:p>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
        <p:nvSpPr>
          <p:cNvPr id="11" name="TextBox 9"/>
          <p:cNvSpPr txBox="1"/>
          <p:nvPr/>
        </p:nvSpPr>
        <p:spPr>
          <a:xfrm>
            <a:off x="11125200" y="9690564"/>
            <a:ext cx="7162800" cy="461665"/>
          </a:xfrm>
          <a:prstGeom prst="rect">
            <a:avLst/>
          </a:prstGeom>
        </p:spPr>
        <p:txBody>
          <a:bodyPr wrap="square" lIns="0" tIns="0" rIns="0" bIns="0" rtlCol="0" anchor="t">
            <a:spAutoFit/>
          </a:bodyPr>
          <a:lstStyle/>
          <a:p>
            <a:pPr>
              <a:lnSpc>
                <a:spcPts val="3645"/>
              </a:lnSpc>
            </a:pPr>
            <a:r>
              <a:rPr lang="en-US" sz="1600" spc="80" dirty="0" smtClean="0">
                <a:solidFill>
                  <a:srgbClr val="52584D"/>
                </a:solidFill>
                <a:latin typeface="Glacial Indifference"/>
              </a:rPr>
              <a:t>LESSON 3</a:t>
            </a:r>
            <a:r>
              <a:rPr lang="en-US" sz="1600" spc="80" dirty="0" smtClean="0">
                <a:latin typeface="Glacial Indifference"/>
              </a:rPr>
              <a:t>: </a:t>
            </a:r>
            <a:r>
              <a:rPr lang="en-US" sz="1600" dirty="0" smtClean="0"/>
              <a:t>Availability and environmental friendliness of wood as building material</a:t>
            </a:r>
            <a:endParaRPr lang="en-US" sz="1600" spc="135" dirty="0">
              <a:latin typeface="Glacial Indifference"/>
            </a:endParaRPr>
          </a:p>
        </p:txBody>
      </p:sp>
      <p:sp>
        <p:nvSpPr>
          <p:cNvPr id="12" name="Rectangle 2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7" name="Organization Chart 15"/>
          <p:cNvGrpSpPr>
            <a:grpSpLocks noChangeAspect="1"/>
          </p:cNvGrpSpPr>
          <p:nvPr/>
        </p:nvGrpSpPr>
        <p:grpSpPr bwMode="auto">
          <a:xfrm>
            <a:off x="10030551" y="419100"/>
            <a:ext cx="7641020" cy="2474235"/>
            <a:chOff x="1634" y="4771"/>
            <a:chExt cx="7216" cy="2216"/>
          </a:xfrm>
        </p:grpSpPr>
        <p:cxnSp>
          <p:nvCxnSpPr>
            <p:cNvPr id="2070" name="_s2070"/>
            <p:cNvCxnSpPr>
              <a:cxnSpLocks noChangeShapeType="1"/>
              <a:stCxn id="21" idx="0"/>
              <a:endCxn id="18" idx="2"/>
            </p:cNvCxnSpPr>
            <p:nvPr/>
          </p:nvCxnSpPr>
          <p:spPr bwMode="auto">
            <a:xfrm rot="5400000" flipH="1">
              <a:off x="6322" y="4021"/>
              <a:ext cx="367" cy="2528"/>
            </a:xfrm>
            <a:prstGeom prst="bentConnector3">
              <a:avLst>
                <a:gd name="adj1" fmla="val 375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69" name="_s2069"/>
            <p:cNvCxnSpPr>
              <a:cxnSpLocks noChangeShapeType="1"/>
              <a:stCxn id="20" idx="0"/>
              <a:endCxn id="18" idx="2"/>
            </p:cNvCxnSpPr>
            <p:nvPr/>
          </p:nvCxnSpPr>
          <p:spPr bwMode="auto">
            <a:xfrm rot="16200000">
              <a:off x="5059" y="5284"/>
              <a:ext cx="367" cy="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68" name="_s2068"/>
            <p:cNvCxnSpPr>
              <a:cxnSpLocks noChangeShapeType="1"/>
              <a:stCxn id="19" idx="0"/>
              <a:endCxn id="18" idx="2"/>
            </p:cNvCxnSpPr>
            <p:nvPr/>
          </p:nvCxnSpPr>
          <p:spPr bwMode="auto">
            <a:xfrm rot="16200000">
              <a:off x="3795" y="4021"/>
              <a:ext cx="367" cy="2527"/>
            </a:xfrm>
            <a:prstGeom prst="bentConnector3">
              <a:avLst>
                <a:gd name="adj1" fmla="val 375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18" name="_s2067"/>
            <p:cNvSpPr>
              <a:spLocks noChangeArrowheads="1"/>
            </p:cNvSpPr>
            <p:nvPr/>
          </p:nvSpPr>
          <p:spPr bwMode="auto">
            <a:xfrm>
              <a:off x="4162" y="4771"/>
              <a:ext cx="2160" cy="330"/>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Content of </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Wood Based Materials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p:txBody>
        </p:sp>
        <p:sp>
          <p:nvSpPr>
            <p:cNvPr id="19" name="_s2066"/>
            <p:cNvSpPr>
              <a:spLocks noChangeArrowheads="1"/>
            </p:cNvSpPr>
            <p:nvPr/>
          </p:nvSpPr>
          <p:spPr bwMode="auto">
            <a:xfrm>
              <a:off x="1634" y="5469"/>
              <a:ext cx="2160" cy="729"/>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Wood or other wooden - materials such as straw, reeds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p:txBody>
        </p:sp>
        <p:sp>
          <p:nvSpPr>
            <p:cNvPr id="20" name="_s2065"/>
            <p:cNvSpPr>
              <a:spLocks noChangeArrowheads="1"/>
            </p:cNvSpPr>
            <p:nvPr/>
          </p:nvSpPr>
          <p:spPr bwMode="auto">
            <a:xfrm>
              <a:off x="4158" y="5469"/>
              <a:ext cx="2168" cy="1518"/>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Adhesives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synthetic adhesives urea (formaldehyde resin); phenol formaldehyde resin; isocyanate adhesives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mineral adhesives;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glue derived from wood components (lignin, tannins etc.)</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p:txBody>
        </p:sp>
        <p:sp>
          <p:nvSpPr>
            <p:cNvPr id="21" name="_s2064"/>
            <p:cNvSpPr>
              <a:spLocks noChangeArrowheads="1"/>
            </p:cNvSpPr>
            <p:nvPr/>
          </p:nvSpPr>
          <p:spPr bwMode="auto">
            <a:xfrm>
              <a:off x="6690" y="5469"/>
              <a:ext cx="2160" cy="879"/>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Additives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wax</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wood protection products protectors against ignition</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other additives (paints etc.)</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p:txBody>
        </p:sp>
      </p:grpSp>
      <p:sp>
        <p:nvSpPr>
          <p:cNvPr id="22" name="Rectangle 21"/>
          <p:cNvSpPr/>
          <p:nvPr/>
        </p:nvSpPr>
        <p:spPr>
          <a:xfrm>
            <a:off x="9660670" y="132085"/>
            <a:ext cx="5574603" cy="369332"/>
          </a:xfrm>
          <a:prstGeom prst="rect">
            <a:avLst/>
          </a:prstGeom>
        </p:spPr>
        <p:txBody>
          <a:bodyPr wrap="none">
            <a:spAutoFit/>
          </a:bodyPr>
          <a:lstStyle/>
          <a:p>
            <a:r>
              <a:rPr lang="en-US" b="1"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Content of components of the Wood Based Materials</a:t>
            </a:r>
            <a:endParaRPr lang="en-US" dirty="0">
              <a:solidFill>
                <a:srgbClr val="456A2C"/>
              </a:solidFill>
              <a:latin typeface="Glacial Indifference" panose="020B0604020202020204" charset="0"/>
            </a:endParaRPr>
          </a:p>
        </p:txBody>
      </p:sp>
      <p:sp>
        <p:nvSpPr>
          <p:cNvPr id="23" name="Rectangle 22"/>
          <p:cNvSpPr/>
          <p:nvPr/>
        </p:nvSpPr>
        <p:spPr>
          <a:xfrm>
            <a:off x="9647970" y="3009900"/>
            <a:ext cx="6042039" cy="369332"/>
          </a:xfrm>
          <a:prstGeom prst="rect">
            <a:avLst/>
          </a:prstGeom>
        </p:spPr>
        <p:txBody>
          <a:bodyPr wrap="none">
            <a:spAutoFit/>
          </a:bodyPr>
          <a:lstStyle/>
          <a:p>
            <a:r>
              <a:rPr lang="en-US" b="1"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Classification of Wood materials and Wood Based Panels </a:t>
            </a:r>
            <a:endParaRPr lang="en-US" dirty="0">
              <a:solidFill>
                <a:srgbClr val="456A2C"/>
              </a:solidFill>
              <a:latin typeface="Glacial Indifference" panose="020B0604020202020204" charset="0"/>
            </a:endParaRPr>
          </a:p>
        </p:txBody>
      </p:sp>
      <p:grpSp>
        <p:nvGrpSpPr>
          <p:cNvPr id="26" name="Organization Chart 29"/>
          <p:cNvGrpSpPr>
            <a:grpSpLocks noChangeAspect="1"/>
          </p:cNvGrpSpPr>
          <p:nvPr/>
        </p:nvGrpSpPr>
        <p:grpSpPr bwMode="auto">
          <a:xfrm>
            <a:off x="10287000" y="3314700"/>
            <a:ext cx="6794404" cy="2893448"/>
            <a:chOff x="1635" y="11530"/>
            <a:chExt cx="12239" cy="2623"/>
          </a:xfrm>
        </p:grpSpPr>
        <p:cxnSp>
          <p:nvCxnSpPr>
            <p:cNvPr id="2088" name="_s2088"/>
            <p:cNvCxnSpPr>
              <a:cxnSpLocks noChangeShapeType="1"/>
              <a:stCxn id="2048" idx="0"/>
              <a:endCxn id="27" idx="2"/>
            </p:cNvCxnSpPr>
            <p:nvPr/>
          </p:nvCxnSpPr>
          <p:spPr bwMode="auto">
            <a:xfrm rot="16200000" flipV="1">
              <a:off x="8834" y="10728"/>
              <a:ext cx="360" cy="2521"/>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87" name="_s2087"/>
            <p:cNvCxnSpPr>
              <a:cxnSpLocks noChangeShapeType="1"/>
              <a:stCxn id="31" idx="0"/>
              <a:endCxn id="27" idx="2"/>
            </p:cNvCxnSpPr>
            <p:nvPr/>
          </p:nvCxnSpPr>
          <p:spPr bwMode="auto">
            <a:xfrm rot="16200000" flipV="1">
              <a:off x="10094" y="9468"/>
              <a:ext cx="360" cy="5041"/>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86" name="_s2086"/>
            <p:cNvCxnSpPr>
              <a:cxnSpLocks noChangeShapeType="1"/>
              <a:stCxn id="30" idx="0"/>
              <a:endCxn id="27" idx="2"/>
            </p:cNvCxnSpPr>
            <p:nvPr/>
          </p:nvCxnSpPr>
          <p:spPr bwMode="auto">
            <a:xfrm flipH="1" flipV="1">
              <a:off x="7754" y="11808"/>
              <a:ext cx="1" cy="36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85" name="_s2085"/>
            <p:cNvCxnSpPr>
              <a:cxnSpLocks noChangeShapeType="1"/>
              <a:stCxn id="29" idx="0"/>
              <a:endCxn id="27" idx="2"/>
            </p:cNvCxnSpPr>
            <p:nvPr/>
          </p:nvCxnSpPr>
          <p:spPr bwMode="auto">
            <a:xfrm rot="5400000" flipH="1" flipV="1">
              <a:off x="6314" y="10729"/>
              <a:ext cx="360" cy="2519"/>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84" name="_s2084"/>
            <p:cNvCxnSpPr>
              <a:cxnSpLocks noChangeShapeType="1"/>
              <a:stCxn id="28" idx="0"/>
              <a:endCxn id="27" idx="2"/>
            </p:cNvCxnSpPr>
            <p:nvPr/>
          </p:nvCxnSpPr>
          <p:spPr bwMode="auto">
            <a:xfrm rot="5400000" flipH="1" flipV="1">
              <a:off x="5054" y="9469"/>
              <a:ext cx="360" cy="5039"/>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27" name="_s2083"/>
            <p:cNvSpPr>
              <a:spLocks noChangeArrowheads="1"/>
            </p:cNvSpPr>
            <p:nvPr/>
          </p:nvSpPr>
          <p:spPr bwMode="auto">
            <a:xfrm>
              <a:off x="6674" y="11530"/>
              <a:ext cx="2160" cy="278"/>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Wood materials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p:txBody>
        </p:sp>
        <p:sp>
          <p:nvSpPr>
            <p:cNvPr id="28" name="_s2082"/>
            <p:cNvSpPr>
              <a:spLocks noChangeArrowheads="1"/>
            </p:cNvSpPr>
            <p:nvPr/>
          </p:nvSpPr>
          <p:spPr bwMode="auto">
            <a:xfrm>
              <a:off x="1635" y="12168"/>
              <a:ext cx="2160" cy="1761"/>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Materials from</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Solid wood</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Glued Laminated Timber (GLT)</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Cross Laminated Timber (CLT)</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Solid wood boards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p:txBody>
        </p:sp>
        <p:sp>
          <p:nvSpPr>
            <p:cNvPr id="29" name="_s2081"/>
            <p:cNvSpPr>
              <a:spLocks noChangeArrowheads="1"/>
            </p:cNvSpPr>
            <p:nvPr/>
          </p:nvSpPr>
          <p:spPr bwMode="auto">
            <a:xfrm>
              <a:off x="4155" y="12168"/>
              <a:ext cx="2160" cy="1377"/>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Materials form</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Veneers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Plywood</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Laminated Veneer Lumber (LVL)</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Parallam</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p:txBody>
        </p:sp>
        <p:sp>
          <p:nvSpPr>
            <p:cNvPr id="30" name="_s2080"/>
            <p:cNvSpPr>
              <a:spLocks noChangeArrowheads="1"/>
            </p:cNvSpPr>
            <p:nvPr/>
          </p:nvSpPr>
          <p:spPr bwMode="auto">
            <a:xfrm>
              <a:off x="6675" y="12168"/>
              <a:ext cx="2160" cy="1985"/>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Materials from</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Chips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Wood Particle Board</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Orientated Strand board (OSB)</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err="1"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Scrimber</a:t>
              </a: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a:t>
              </a:r>
              <a:r>
                <a:rPr kumimoji="0" lang="en-US" altLang="ja-JP" sz="1200" b="0" i="0" u="sng" strike="noStrike" cap="none" normalizeH="0" baseline="0" dirty="0" smtClean="0">
                  <a:ln>
                    <a:noFill/>
                  </a:ln>
                  <a:solidFill>
                    <a:srgbClr val="0000FF"/>
                  </a:solidFill>
                  <a:effectLst/>
                  <a:latin typeface="Glacial Indifference" panose="020B0604020202020204" charset="0"/>
                  <a:ea typeface="Calibri" panose="020F0502020204030204" pitchFamily="34" charset="0"/>
                  <a:cs typeface="Arial" panose="020B0604020202020204" pitchFamily="34" charset="0"/>
                </a:rPr>
                <a:t/>
              </a:r>
              <a:br>
                <a:rPr kumimoji="0" lang="en-US" altLang="ja-JP" sz="1200" b="0" i="0" u="sng" strike="noStrike" cap="none" normalizeH="0" baseline="0" dirty="0" smtClean="0">
                  <a:ln>
                    <a:noFill/>
                  </a:ln>
                  <a:solidFill>
                    <a:srgbClr val="0000FF"/>
                  </a:solidFill>
                  <a:effectLst/>
                  <a:latin typeface="Glacial Indifference" panose="020B0604020202020204" charset="0"/>
                  <a:ea typeface="Calibri" panose="020F0502020204030204" pitchFamily="34" charset="0"/>
                  <a:cs typeface="Arial" panose="020B0604020202020204" pitchFamily="34" charset="0"/>
                </a:rPr>
              </a:b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Laminated Strand Lumber (LSL)</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p:txBody>
        </p:sp>
        <p:sp>
          <p:nvSpPr>
            <p:cNvPr id="31" name="_s2079"/>
            <p:cNvSpPr>
              <a:spLocks noChangeArrowheads="1"/>
            </p:cNvSpPr>
            <p:nvPr/>
          </p:nvSpPr>
          <p:spPr bwMode="auto">
            <a:xfrm>
              <a:off x="11715" y="12168"/>
              <a:ext cx="2159" cy="1761"/>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Combined materials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I-beams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Wood construction board</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Lightweight </a:t>
              </a:r>
              <a:r>
                <a:rPr kumimoji="0" lang="en-US" altLang="ja-JP" sz="1200" b="0" i="0" u="none" strike="noStrike" cap="none" normalizeH="0" baseline="0" dirty="0" err="1"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stabilised</a:t>
              </a: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block board panels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p:txBody>
        </p:sp>
        <p:sp>
          <p:nvSpPr>
            <p:cNvPr id="2048" name="_s2078"/>
            <p:cNvSpPr>
              <a:spLocks noChangeArrowheads="1"/>
            </p:cNvSpPr>
            <p:nvPr/>
          </p:nvSpPr>
          <p:spPr bwMode="auto">
            <a:xfrm>
              <a:off x="9195" y="12168"/>
              <a:ext cx="2160" cy="1884"/>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Materials from</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Fibers</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Wood Fiber Boards for Insulation (LDF)</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Middle Density Fiber Boards (MDF)</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High Density Fiber Boards (HDF)</a:t>
              </a:r>
              <a:endParaRPr kumimoji="0" lang="en-US" altLang="ja-JP" sz="1200" b="0" i="0" u="none" strike="noStrike" cap="none" normalizeH="0" baseline="0" dirty="0" smtClean="0">
                <a:ln>
                  <a:noFill/>
                </a:ln>
                <a:solidFill>
                  <a:schemeClr val="tx1"/>
                </a:solidFill>
                <a:effectLst/>
                <a:latin typeface="Glacial Indifference" panose="020B0604020202020204" charset="0"/>
              </a:endParaRPr>
            </a:p>
          </p:txBody>
        </p:sp>
      </p:grpSp>
      <p:graphicFrame>
        <p:nvGraphicFramePr>
          <p:cNvPr id="2054" name="Table 2053"/>
          <p:cNvGraphicFramePr>
            <a:graphicFrameLocks noGrp="1"/>
          </p:cNvGraphicFramePr>
          <p:nvPr>
            <p:extLst>
              <p:ext uri="{D42A27DB-BD31-4B8C-83A1-F6EECF244321}">
                <p14:modId xmlns:p14="http://schemas.microsoft.com/office/powerpoint/2010/main" val="2006796999"/>
              </p:ext>
            </p:extLst>
          </p:nvPr>
        </p:nvGraphicFramePr>
        <p:xfrm>
          <a:off x="10505509" y="6591300"/>
          <a:ext cx="6258491" cy="2401327"/>
        </p:xfrm>
        <a:graphic>
          <a:graphicData uri="http://schemas.openxmlformats.org/drawingml/2006/table">
            <a:tbl>
              <a:tblPr firstRow="1" firstCol="1" bandRow="1">
                <a:tableStyleId>{F5AB1C69-6EDB-4FF4-983F-18BD219EF322}</a:tableStyleId>
              </a:tblPr>
              <a:tblGrid>
                <a:gridCol w="2633565">
                  <a:extLst>
                    <a:ext uri="{9D8B030D-6E8A-4147-A177-3AD203B41FA5}">
                      <a16:colId xmlns:a16="http://schemas.microsoft.com/office/drawing/2014/main" val="20000"/>
                    </a:ext>
                  </a:extLst>
                </a:gridCol>
                <a:gridCol w="1461008">
                  <a:extLst>
                    <a:ext uri="{9D8B030D-6E8A-4147-A177-3AD203B41FA5}">
                      <a16:colId xmlns:a16="http://schemas.microsoft.com/office/drawing/2014/main" val="20001"/>
                    </a:ext>
                  </a:extLst>
                </a:gridCol>
                <a:gridCol w="2163918">
                  <a:extLst>
                    <a:ext uri="{9D8B030D-6E8A-4147-A177-3AD203B41FA5}">
                      <a16:colId xmlns:a16="http://schemas.microsoft.com/office/drawing/2014/main" val="20002"/>
                    </a:ext>
                  </a:extLst>
                </a:gridCol>
              </a:tblGrid>
              <a:tr h="237247">
                <a:tc>
                  <a:txBody>
                    <a:bodyPr/>
                    <a:lstStyle/>
                    <a:p>
                      <a:pPr algn="just">
                        <a:spcAft>
                          <a:spcPts val="0"/>
                        </a:spcAft>
                      </a:pPr>
                      <a:r>
                        <a:rPr lang="en-GB" sz="1400" kern="1000" spc="-30" dirty="0">
                          <a:effectLst/>
                          <a:latin typeface="Glacial Indifference" panose="020B0604020202020204" charset="0"/>
                        </a:rPr>
                        <a:t>Property/ Characteristic</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400" kern="1000" spc="-30" dirty="0">
                          <a:effectLst/>
                          <a:latin typeface="Glacial Indifference" panose="020B0604020202020204" charset="0"/>
                        </a:rPr>
                        <a:t>Solid Wood</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400" kern="1000" spc="-30">
                          <a:effectLst/>
                          <a:latin typeface="Glacial Indifference" panose="020B0604020202020204" charset="0"/>
                        </a:rPr>
                        <a:t>Glued Structural Timber</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0"/>
                  </a:ext>
                </a:extLst>
              </a:tr>
              <a:tr h="335280">
                <a:tc>
                  <a:txBody>
                    <a:bodyPr/>
                    <a:lstStyle/>
                    <a:p>
                      <a:pPr algn="just">
                        <a:spcAft>
                          <a:spcPts val="0"/>
                        </a:spcAft>
                      </a:pPr>
                      <a:r>
                        <a:rPr lang="en-GB" sz="1400" kern="1000" spc="-30" dirty="0">
                          <a:effectLst/>
                          <a:latin typeface="Glacial Indifference" panose="020B0604020202020204" charset="0"/>
                        </a:rPr>
                        <a:t>strength</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smtClean="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1"/>
                  </a:ext>
                </a:extLst>
              </a:tr>
              <a:tr h="228600">
                <a:tc>
                  <a:txBody>
                    <a:bodyPr/>
                    <a:lstStyle/>
                    <a:p>
                      <a:pPr algn="just">
                        <a:spcAft>
                          <a:spcPts val="0"/>
                        </a:spcAft>
                      </a:pPr>
                      <a:r>
                        <a:rPr lang="en-GB" sz="1400" kern="1000" spc="-30">
                          <a:effectLst/>
                          <a:latin typeface="Glacial Indifference" panose="020B0604020202020204" charset="0"/>
                        </a:rPr>
                        <a:t>thermal insulation</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smtClean="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2"/>
                  </a:ext>
                </a:extLst>
              </a:tr>
              <a:tr h="304800">
                <a:tc>
                  <a:txBody>
                    <a:bodyPr/>
                    <a:lstStyle/>
                    <a:p>
                      <a:pPr algn="just">
                        <a:spcAft>
                          <a:spcPts val="0"/>
                        </a:spcAft>
                      </a:pPr>
                      <a:r>
                        <a:rPr lang="en-GB" sz="1400" kern="1000" spc="-30">
                          <a:effectLst/>
                          <a:latin typeface="Glacial Indifference" panose="020B0604020202020204" charset="0"/>
                        </a:rPr>
                        <a:t>surface quality</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smtClean="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3"/>
                  </a:ext>
                </a:extLst>
              </a:tr>
              <a:tr h="304800">
                <a:tc>
                  <a:txBody>
                    <a:bodyPr/>
                    <a:lstStyle/>
                    <a:p>
                      <a:pPr algn="just">
                        <a:spcAft>
                          <a:spcPts val="0"/>
                        </a:spcAft>
                      </a:pPr>
                      <a:r>
                        <a:rPr lang="en-GB" sz="1400" kern="1000" spc="-30">
                          <a:effectLst/>
                          <a:latin typeface="Glacial Indifference" panose="020B0604020202020204" charset="0"/>
                        </a:rPr>
                        <a:t>homogeneous</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smtClean="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4"/>
                  </a:ext>
                </a:extLst>
              </a:tr>
              <a:tr h="304800">
                <a:tc>
                  <a:txBody>
                    <a:bodyPr/>
                    <a:lstStyle/>
                    <a:p>
                      <a:pPr algn="just">
                        <a:spcAft>
                          <a:spcPts val="0"/>
                        </a:spcAft>
                      </a:pPr>
                      <a:r>
                        <a:rPr lang="en-GB" sz="1400" kern="1000" spc="-30">
                          <a:effectLst/>
                          <a:latin typeface="Glacial Indifference" panose="020B0604020202020204" charset="0"/>
                        </a:rPr>
                        <a:t>isotropy</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smtClean="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5"/>
                  </a:ext>
                </a:extLst>
              </a:tr>
              <a:tr h="304800">
                <a:tc>
                  <a:txBody>
                    <a:bodyPr/>
                    <a:lstStyle/>
                    <a:p>
                      <a:pPr algn="just">
                        <a:spcAft>
                          <a:spcPts val="0"/>
                        </a:spcAft>
                      </a:pPr>
                      <a:r>
                        <a:rPr lang="en-GB" sz="1400" kern="1000" spc="-30">
                          <a:effectLst/>
                          <a:latin typeface="Glacial Indifference" panose="020B0604020202020204" charset="0"/>
                        </a:rPr>
                        <a:t>energy consumption</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smtClean="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6"/>
                  </a:ext>
                </a:extLst>
              </a:tr>
              <a:tr h="237247">
                <a:tc>
                  <a:txBody>
                    <a:bodyPr/>
                    <a:lstStyle/>
                    <a:p>
                      <a:pPr algn="just">
                        <a:spcAft>
                          <a:spcPts val="0"/>
                        </a:spcAft>
                      </a:pPr>
                      <a:r>
                        <a:rPr lang="en-GB" sz="1400" kern="1000" spc="-30" dirty="0">
                          <a:effectLst/>
                          <a:latin typeface="Glacial Indifference" panose="020B0604020202020204" charset="0"/>
                        </a:rPr>
                        <a:t>environmental impact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smtClean="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7"/>
                  </a:ext>
                </a:extLst>
              </a:tr>
            </a:tbl>
          </a:graphicData>
        </a:graphic>
      </p:graphicFrame>
      <p:sp>
        <p:nvSpPr>
          <p:cNvPr id="54" name="Right Triangle 53"/>
          <p:cNvSpPr>
            <a:spLocks noChangeArrowheads="1"/>
          </p:cNvSpPr>
          <p:nvPr/>
        </p:nvSpPr>
        <p:spPr bwMode="auto">
          <a:xfrm>
            <a:off x="13741400" y="6896100"/>
            <a:ext cx="2467610" cy="168522"/>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2055" name="Rectangle 2054"/>
          <p:cNvSpPr/>
          <p:nvPr/>
        </p:nvSpPr>
        <p:spPr>
          <a:xfrm>
            <a:off x="9993146" y="6217047"/>
            <a:ext cx="8035677" cy="369332"/>
          </a:xfrm>
          <a:prstGeom prst="rect">
            <a:avLst/>
          </a:prstGeom>
        </p:spPr>
        <p:txBody>
          <a:bodyPr wrap="square">
            <a:spAutoFit/>
          </a:bodyPr>
          <a:lstStyle/>
          <a:p>
            <a:r>
              <a:rPr lang="en-US" b="1" i="1"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Influence of the size of structural elements on the material properties</a:t>
            </a:r>
            <a:endParaRPr lang="en-US" dirty="0">
              <a:solidFill>
                <a:srgbClr val="456A2C"/>
              </a:solidFill>
              <a:latin typeface="Glacial Indifference" panose="020B0604020202020204" charset="0"/>
            </a:endParaRPr>
          </a:p>
        </p:txBody>
      </p:sp>
      <p:sp>
        <p:nvSpPr>
          <p:cNvPr id="57" name="Right Triangle 56"/>
          <p:cNvSpPr>
            <a:spLocks noChangeArrowheads="1"/>
          </p:cNvSpPr>
          <p:nvPr/>
        </p:nvSpPr>
        <p:spPr bwMode="auto">
          <a:xfrm flipH="1">
            <a:off x="13762990" y="7227927"/>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58" name="Right Triangle 57"/>
          <p:cNvSpPr>
            <a:spLocks noChangeArrowheads="1"/>
          </p:cNvSpPr>
          <p:nvPr/>
        </p:nvSpPr>
        <p:spPr bwMode="auto">
          <a:xfrm flipH="1">
            <a:off x="13762990" y="7518913"/>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59" name="Right Triangle 58"/>
          <p:cNvSpPr>
            <a:spLocks noChangeArrowheads="1"/>
          </p:cNvSpPr>
          <p:nvPr/>
        </p:nvSpPr>
        <p:spPr bwMode="auto">
          <a:xfrm flipH="1">
            <a:off x="13762990" y="7849858"/>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60" name="Right Triangle 59"/>
          <p:cNvSpPr>
            <a:spLocks noChangeArrowheads="1"/>
          </p:cNvSpPr>
          <p:nvPr/>
        </p:nvSpPr>
        <p:spPr bwMode="auto">
          <a:xfrm flipH="1">
            <a:off x="13762990" y="8140844"/>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61" name="Right Triangle 60"/>
          <p:cNvSpPr>
            <a:spLocks noChangeArrowheads="1"/>
          </p:cNvSpPr>
          <p:nvPr/>
        </p:nvSpPr>
        <p:spPr bwMode="auto">
          <a:xfrm flipH="1">
            <a:off x="13762990" y="8431830"/>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62" name="Right Triangle 61"/>
          <p:cNvSpPr>
            <a:spLocks noChangeArrowheads="1"/>
          </p:cNvSpPr>
          <p:nvPr/>
        </p:nvSpPr>
        <p:spPr bwMode="auto">
          <a:xfrm flipH="1">
            <a:off x="13762990" y="8748216"/>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2056" name="Rectangle 2055"/>
          <p:cNvSpPr/>
          <p:nvPr/>
        </p:nvSpPr>
        <p:spPr>
          <a:xfrm>
            <a:off x="1094740" y="9403094"/>
            <a:ext cx="5764088" cy="421654"/>
          </a:xfrm>
          <a:prstGeom prst="rect">
            <a:avLst/>
          </a:prstGeom>
        </p:spPr>
        <p:txBody>
          <a:bodyPr wrap="square">
            <a:spAutoFit/>
          </a:bodyPr>
          <a:lstStyle/>
          <a:p>
            <a:pPr lvl="0" algn="just">
              <a:lnSpc>
                <a:spcPct val="107000"/>
              </a:lnSpc>
              <a:spcAft>
                <a:spcPts val="0"/>
              </a:spcAft>
            </a:pPr>
            <a:r>
              <a:rPr lang="en-US" sz="1000" spc="-30" dirty="0" smtClean="0">
                <a:solidFill>
                  <a:schemeClr val="bg1"/>
                </a:solidFill>
                <a:latin typeface="Glacial Indifference" panose="020B0604020202020204" charset="0"/>
                <a:ea typeface="MS Mincho" panose="02020609040205080304" pitchFamily="49" charset="-128"/>
                <a:cs typeface="Arial" panose="020B0604020202020204" pitchFamily="34" charset="0"/>
              </a:rPr>
              <a:t>Kruse</a:t>
            </a:r>
            <a:r>
              <a:rPr lang="en-US" sz="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smtClean="0">
                <a:solidFill>
                  <a:schemeClr val="bg1"/>
                </a:solidFill>
                <a:latin typeface="Glacial Indifference" panose="020B0604020202020204" charset="0"/>
                <a:ea typeface="MS Mincho" panose="02020609040205080304" pitchFamily="49" charset="-128"/>
                <a:cs typeface="Arial" panose="020B0604020202020204" pitchFamily="34" charset="0"/>
              </a:rPr>
              <a:t>K., </a:t>
            </a:r>
            <a:r>
              <a:rPr lang="en-US" sz="1000" spc="-30" dirty="0" err="1" smtClean="0">
                <a:solidFill>
                  <a:schemeClr val="bg1"/>
                </a:solidFill>
                <a:latin typeface="Glacial Indifference" panose="020B0604020202020204" charset="0"/>
                <a:ea typeface="MS Mincho" panose="02020609040205080304" pitchFamily="49" charset="-128"/>
                <a:cs typeface="Arial" panose="020B0604020202020204" pitchFamily="34" charset="0"/>
              </a:rPr>
              <a:t>Venschott</a:t>
            </a:r>
            <a:r>
              <a:rPr lang="en-US" sz="1000" spc="-30" dirty="0" smtClean="0">
                <a:solidFill>
                  <a:schemeClr val="bg1"/>
                </a:solidFill>
                <a:latin typeface="Glacial Indifference" panose="020B0604020202020204" charset="0"/>
                <a:ea typeface="MS Mincho" panose="02020609040205080304" pitchFamily="49" charset="-128"/>
                <a:cs typeface="Arial" panose="020B0604020202020204" pitchFamily="34" charset="0"/>
              </a:rPr>
              <a:t> D. </a:t>
            </a:r>
            <a:r>
              <a:rPr lang="en-US" sz="1000" spc="-30" dirty="0" err="1" smtClean="0">
                <a:solidFill>
                  <a:schemeClr val="bg1"/>
                </a:solidFill>
                <a:latin typeface="Glacial Indifference" panose="020B0604020202020204" charset="0"/>
                <a:ea typeface="Calibri" panose="020F0502020204030204" pitchFamily="34" charset="0"/>
                <a:cs typeface="Arial" panose="020B0604020202020204" pitchFamily="34" charset="0"/>
              </a:rPr>
              <a:t>Eigenschaften</a:t>
            </a:r>
            <a:r>
              <a:rPr lang="en-US" sz="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und </a:t>
            </a:r>
            <a:r>
              <a:rPr lang="en-US" sz="1000" spc="-30" dirty="0" err="1" smtClean="0">
                <a:solidFill>
                  <a:schemeClr val="bg1"/>
                </a:solidFill>
                <a:latin typeface="Glacial Indifference" panose="020B0604020202020204" charset="0"/>
                <a:ea typeface="Calibri" panose="020F0502020204030204" pitchFamily="34" charset="0"/>
                <a:cs typeface="Arial" panose="020B0604020202020204" pitchFamily="34" charset="0"/>
              </a:rPr>
              <a:t>Einsatzpotentiale</a:t>
            </a:r>
            <a:r>
              <a:rPr lang="en-US" sz="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err="1" smtClean="0">
                <a:solidFill>
                  <a:schemeClr val="bg1"/>
                </a:solidFill>
                <a:latin typeface="Glacial Indifference" panose="020B0604020202020204" charset="0"/>
                <a:ea typeface="Calibri" panose="020F0502020204030204" pitchFamily="34" charset="0"/>
                <a:cs typeface="Arial" panose="020B0604020202020204" pitchFamily="34" charset="0"/>
              </a:rPr>
              <a:t>neuer</a:t>
            </a:r>
            <a:r>
              <a:rPr lang="en-US" sz="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err="1" smtClean="0">
                <a:solidFill>
                  <a:schemeClr val="bg1"/>
                </a:solidFill>
                <a:latin typeface="Glacial Indifference" panose="020B0604020202020204" charset="0"/>
                <a:ea typeface="Calibri" panose="020F0502020204030204" pitchFamily="34" charset="0"/>
                <a:cs typeface="Arial" panose="020B0604020202020204" pitchFamily="34" charset="0"/>
              </a:rPr>
              <a:t>Holzwerkstoffe</a:t>
            </a:r>
            <a:r>
              <a:rPr lang="en-US" sz="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err="1" smtClean="0">
                <a:solidFill>
                  <a:schemeClr val="bg1"/>
                </a:solidFill>
                <a:latin typeface="Glacial Indifference" panose="020B0604020202020204" charset="0"/>
                <a:ea typeface="Calibri" panose="020F0502020204030204" pitchFamily="34" charset="0"/>
                <a:cs typeface="Arial" panose="020B0604020202020204" pitchFamily="34" charset="0"/>
              </a:rPr>
              <a:t>im</a:t>
            </a:r>
            <a:r>
              <a:rPr lang="en-US" sz="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err="1" smtClean="0">
                <a:solidFill>
                  <a:schemeClr val="bg1"/>
                </a:solidFill>
                <a:latin typeface="Glacial Indifference" panose="020B0604020202020204" charset="0"/>
                <a:ea typeface="Calibri" panose="020F0502020204030204" pitchFamily="34" charset="0"/>
                <a:cs typeface="Arial" panose="020B0604020202020204" pitchFamily="34" charset="0"/>
              </a:rPr>
              <a:t>bauwessen</a:t>
            </a:r>
            <a:r>
              <a:rPr lang="en-US" sz="1000" spc="-30" dirty="0" smtClean="0">
                <a:solidFill>
                  <a:schemeClr val="bg1"/>
                </a:solidFill>
                <a:latin typeface="Glacial Indifference" panose="020B0604020202020204" charset="0"/>
                <a:ea typeface="Calibri" panose="020F0502020204030204" pitchFamily="34" charset="0"/>
                <a:cs typeface="Arial" panose="020B0604020202020204" pitchFamily="34" charset="0"/>
              </a:rPr>
              <a:t>, 2001</a:t>
            </a:r>
          </a:p>
          <a:p>
            <a:pPr lvl="0" algn="just">
              <a:lnSpc>
                <a:spcPct val="107000"/>
              </a:lnSpc>
              <a:spcAft>
                <a:spcPts val="0"/>
              </a:spcAft>
            </a:pPr>
            <a:r>
              <a:rPr lang="en-US" sz="1000" spc="-30" dirty="0" smtClean="0">
                <a:solidFill>
                  <a:schemeClr val="bg1"/>
                </a:solidFill>
                <a:effectLst/>
                <a:latin typeface="Glacial Indifference" panose="020B0604020202020204" charset="0"/>
                <a:ea typeface="Calibri" panose="020F0502020204030204" pitchFamily="34" charset="0"/>
                <a:cs typeface="Arial" panose="020B0604020202020204" pitchFamily="34" charset="0"/>
              </a:rPr>
              <a:t>Feller 1999</a:t>
            </a:r>
            <a:endParaRPr lang="en-US" sz="1000" dirty="0">
              <a:solidFill>
                <a:schemeClr val="bg1"/>
              </a:solidFill>
              <a:effectLst/>
              <a:latin typeface="Glacial Indifference" panose="020B0604020202020204" charset="0"/>
              <a:ea typeface="Calibri" panose="020F0502020204030204" pitchFamily="34" charset="0"/>
              <a:cs typeface="Angsana New" panose="02020603050405020304" pitchFamily="18" charset="-34"/>
            </a:endParaRPr>
          </a:p>
        </p:txBody>
      </p:sp>
    </p:spTree>
    <p:extLst>
      <p:ext uri="{BB962C8B-B14F-4D97-AF65-F5344CB8AC3E}">
        <p14:creationId xmlns:p14="http://schemas.microsoft.com/office/powerpoint/2010/main" val="4279293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491438" cy="5395808"/>
            <a:chOff x="-2" y="-95249"/>
            <a:chExt cx="9988583" cy="7194412"/>
          </a:xfrm>
        </p:grpSpPr>
        <p:sp>
          <p:nvSpPr>
            <p:cNvPr id="8" name="TextBox 8"/>
            <p:cNvSpPr txBox="1"/>
            <p:nvPr/>
          </p:nvSpPr>
          <p:spPr>
            <a:xfrm>
              <a:off x="-2" y="-95249"/>
              <a:ext cx="9736794" cy="5745164"/>
            </a:xfrm>
            <a:prstGeom prst="rect">
              <a:avLst/>
            </a:prstGeom>
          </p:spPr>
          <p:txBody>
            <a:bodyPr wrap="square" lIns="0" tIns="0" rIns="0" bIns="0" rtlCol="0" anchor="t">
              <a:spAutoFit/>
            </a:bodyPr>
            <a:lstStyle/>
            <a:p>
              <a:pPr algn="l">
                <a:lnSpc>
                  <a:spcPts val="8370"/>
                </a:lnSpc>
              </a:pPr>
              <a:r>
                <a:rPr lang="en-US" sz="6200" spc="310" dirty="0" smtClean="0">
                  <a:solidFill>
                    <a:schemeClr val="bg1"/>
                  </a:solidFill>
                  <a:latin typeface="League Spartan"/>
                </a:rPr>
                <a:t>GLUED WOODEN CONSTRUCTION MATERIALS 1/4</a:t>
              </a:r>
              <a:endParaRPr lang="en-US" sz="6200" spc="310" dirty="0">
                <a:solidFill>
                  <a:schemeClr val="bg1"/>
                </a:solidFill>
                <a:latin typeface="League Spartan"/>
              </a:endParaRPr>
            </a:p>
          </p:txBody>
        </p:sp>
        <p:sp>
          <p:nvSpPr>
            <p:cNvPr id="9" name="TextBox 9"/>
            <p:cNvSpPr txBox="1"/>
            <p:nvPr/>
          </p:nvSpPr>
          <p:spPr>
            <a:xfrm>
              <a:off x="-2" y="5457688"/>
              <a:ext cx="9988583" cy="1641475"/>
            </a:xfrm>
            <a:prstGeom prst="rect">
              <a:avLst/>
            </a:prstGeom>
          </p:spPr>
          <p:txBody>
            <a:bodyPr wrap="square" lIns="0" tIns="0" rIns="0" bIns="0" rtlCol="0" anchor="t">
              <a:spAutoFit/>
            </a:bodyPr>
            <a:lstStyle/>
            <a:p>
              <a:pPr algn="l">
                <a:lnSpc>
                  <a:spcPts val="4810"/>
                </a:lnSpc>
              </a:pPr>
              <a:r>
                <a:rPr lang="en-US" sz="3700" spc="185" dirty="0" smtClean="0">
                  <a:solidFill>
                    <a:schemeClr val="bg1"/>
                  </a:solidFill>
                  <a:latin typeface="League Spartan"/>
                </a:rPr>
                <a:t>Lumber based materials</a:t>
              </a:r>
            </a:p>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1" name="TextBox 9"/>
          <p:cNvSpPr txBox="1"/>
          <p:nvPr/>
        </p:nvSpPr>
        <p:spPr>
          <a:xfrm>
            <a:off x="11125200" y="9690564"/>
            <a:ext cx="7162800" cy="461665"/>
          </a:xfrm>
          <a:prstGeom prst="rect">
            <a:avLst/>
          </a:prstGeom>
        </p:spPr>
        <p:txBody>
          <a:bodyPr wrap="square" lIns="0" tIns="0" rIns="0" bIns="0" rtlCol="0" anchor="t">
            <a:spAutoFit/>
          </a:bodyPr>
          <a:lstStyle/>
          <a:p>
            <a:pPr>
              <a:lnSpc>
                <a:spcPts val="3645"/>
              </a:lnSpc>
            </a:pPr>
            <a:r>
              <a:rPr lang="en-US" sz="1600" spc="80" dirty="0" smtClean="0">
                <a:solidFill>
                  <a:srgbClr val="52584D"/>
                </a:solidFill>
                <a:latin typeface="Glacial Indifference"/>
              </a:rPr>
              <a:t>LESSON 3</a:t>
            </a:r>
            <a:r>
              <a:rPr lang="en-US" sz="1600" spc="80" dirty="0" smtClean="0">
                <a:latin typeface="Glacial Indifference"/>
              </a:rPr>
              <a:t>: </a:t>
            </a:r>
            <a:r>
              <a:rPr lang="en-US" sz="1600" dirty="0" smtClean="0"/>
              <a:t>Availability and environmental friendliness of wood as building material</a:t>
            </a:r>
            <a:endParaRPr lang="en-US" sz="1600" spc="135" dirty="0">
              <a:latin typeface="Glacial Indifference"/>
            </a:endParaRPr>
          </a:p>
        </p:txBody>
      </p:sp>
      <p:sp>
        <p:nvSpPr>
          <p:cNvPr id="5" name="Rectangle 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4" name="Organization Chart 1"/>
          <p:cNvGrpSpPr>
            <a:grpSpLocks noChangeAspect="1"/>
          </p:cNvGrpSpPr>
          <p:nvPr/>
        </p:nvGrpSpPr>
        <p:grpSpPr bwMode="auto">
          <a:xfrm>
            <a:off x="10058400" y="399880"/>
            <a:ext cx="7497212" cy="1794615"/>
            <a:chOff x="1634" y="4771"/>
            <a:chExt cx="7182" cy="1381"/>
          </a:xfrm>
        </p:grpSpPr>
        <p:cxnSp>
          <p:nvCxnSpPr>
            <p:cNvPr id="4104" name="_s4104"/>
            <p:cNvCxnSpPr>
              <a:cxnSpLocks noChangeShapeType="1"/>
              <a:stCxn id="18" idx="0"/>
              <a:endCxn id="15" idx="2"/>
            </p:cNvCxnSpPr>
            <p:nvPr/>
          </p:nvCxnSpPr>
          <p:spPr bwMode="auto">
            <a:xfrm rot="5400000" flipH="1">
              <a:off x="6305" y="3953"/>
              <a:ext cx="352" cy="2511"/>
            </a:xfrm>
            <a:prstGeom prst="bentConnector3">
              <a:avLst>
                <a:gd name="adj1" fmla="val 34449"/>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4103" name="_s4103"/>
            <p:cNvCxnSpPr>
              <a:cxnSpLocks noChangeShapeType="1"/>
              <a:stCxn id="17" idx="0"/>
              <a:endCxn id="15" idx="2"/>
            </p:cNvCxnSpPr>
            <p:nvPr/>
          </p:nvCxnSpPr>
          <p:spPr bwMode="auto">
            <a:xfrm rot="16200000">
              <a:off x="5050" y="5208"/>
              <a:ext cx="352" cy="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02" name="_s4102"/>
            <p:cNvCxnSpPr>
              <a:cxnSpLocks noChangeShapeType="1"/>
              <a:stCxn id="16" idx="0"/>
              <a:endCxn id="15" idx="2"/>
            </p:cNvCxnSpPr>
            <p:nvPr/>
          </p:nvCxnSpPr>
          <p:spPr bwMode="auto">
            <a:xfrm rot="16200000">
              <a:off x="3794" y="3954"/>
              <a:ext cx="351" cy="2510"/>
            </a:xfrm>
            <a:prstGeom prst="bentConnector3">
              <a:avLst>
                <a:gd name="adj1" fmla="val 34449"/>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15" name="_s4101"/>
            <p:cNvSpPr>
              <a:spLocks noChangeArrowheads="1"/>
            </p:cNvSpPr>
            <p:nvPr/>
          </p:nvSpPr>
          <p:spPr bwMode="auto">
            <a:xfrm>
              <a:off x="4145" y="4771"/>
              <a:ext cx="2160" cy="262"/>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Lumber based materials</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p:txBody>
        </p:sp>
        <p:sp>
          <p:nvSpPr>
            <p:cNvPr id="16" name="_s4100"/>
            <p:cNvSpPr>
              <a:spLocks noChangeArrowheads="1"/>
            </p:cNvSpPr>
            <p:nvPr/>
          </p:nvSpPr>
          <p:spPr bwMode="auto">
            <a:xfrm>
              <a:off x="1634" y="5385"/>
              <a:ext cx="2160" cy="678"/>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Panel type</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Single layer</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Multi-layer</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p:txBody>
        </p:sp>
        <p:sp>
          <p:nvSpPr>
            <p:cNvPr id="17" name="_s4099"/>
            <p:cNvSpPr>
              <a:spLocks noChangeArrowheads="1"/>
            </p:cNvSpPr>
            <p:nvPr/>
          </p:nvSpPr>
          <p:spPr bwMode="auto">
            <a:xfrm>
              <a:off x="4145" y="5385"/>
              <a:ext cx="2160" cy="586"/>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Lumber type</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Glued solid wood</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Glued wood lamellas</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p:txBody>
        </p:sp>
        <p:sp>
          <p:nvSpPr>
            <p:cNvPr id="18" name="_s4098"/>
            <p:cNvSpPr>
              <a:spLocks noChangeArrowheads="1"/>
            </p:cNvSpPr>
            <p:nvPr/>
          </p:nvSpPr>
          <p:spPr bwMode="auto">
            <a:xfrm>
              <a:off x="6656" y="5385"/>
              <a:ext cx="2160" cy="767"/>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Jointed type</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Beams with holes</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Combine with sound or thermal insulation</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p:txBody>
        </p:sp>
      </p:grpSp>
      <p:sp>
        <p:nvSpPr>
          <p:cNvPr id="19" name="Rectangle 18"/>
          <p:cNvSpPr/>
          <p:nvPr/>
        </p:nvSpPr>
        <p:spPr>
          <a:xfrm>
            <a:off x="9586042" y="7459484"/>
            <a:ext cx="3822072" cy="369332"/>
          </a:xfrm>
          <a:prstGeom prst="rect">
            <a:avLst/>
          </a:prstGeom>
        </p:spPr>
        <p:txBody>
          <a:bodyPr wrap="none">
            <a:spAutoFit/>
          </a:bodyPr>
          <a:lstStyle/>
          <a:p>
            <a:r>
              <a:rPr lang="en-US" b="1"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GLT and glue-less laminated timber </a:t>
            </a:r>
            <a:endParaRPr lang="en-US" dirty="0">
              <a:solidFill>
                <a:srgbClr val="456A2C"/>
              </a:solidFill>
              <a:latin typeface="Glacial Indifference" panose="020B0604020202020204" charset="0"/>
            </a:endParaRPr>
          </a:p>
        </p:txBody>
      </p:sp>
      <p:pic>
        <p:nvPicPr>
          <p:cNvPr id="4111" name="Picture 15" descr="F1"/>
          <p:cNvPicPr>
            <a:picLocks noChangeAspect="1" noChangeArrowheads="1"/>
          </p:cNvPicPr>
          <p:nvPr/>
        </p:nvPicPr>
        <p:blipFill>
          <a:blip r:embed="rId2">
            <a:extLst>
              <a:ext uri="{28A0092B-C50C-407E-A947-70E740481C1C}">
                <a14:useLocalDpi xmlns:a14="http://schemas.microsoft.com/office/drawing/2010/main" val="0"/>
              </a:ext>
            </a:extLst>
          </a:blip>
          <a:srcRect t="49265" r="50467" b="3993"/>
          <a:stretch>
            <a:fillRect/>
          </a:stretch>
        </p:blipFill>
        <p:spPr bwMode="auto">
          <a:xfrm>
            <a:off x="9501364" y="7873500"/>
            <a:ext cx="1764643"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descr="F1"/>
          <p:cNvPicPr>
            <a:picLocks noChangeAspect="1" noChangeArrowheads="1"/>
          </p:cNvPicPr>
          <p:nvPr/>
        </p:nvPicPr>
        <p:blipFill>
          <a:blip r:embed="rId2">
            <a:extLst>
              <a:ext uri="{28A0092B-C50C-407E-A947-70E740481C1C}">
                <a14:useLocalDpi xmlns:a14="http://schemas.microsoft.com/office/drawing/2010/main" val="0"/>
              </a:ext>
            </a:extLst>
          </a:blip>
          <a:srcRect l="53326" t="49265" b="4852"/>
          <a:stretch>
            <a:fillRect/>
          </a:stretch>
        </p:blipFill>
        <p:spPr bwMode="auto">
          <a:xfrm>
            <a:off x="11312266" y="7873500"/>
            <a:ext cx="1668214"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http://media.treehugger.com/assets/images/2011/11/iclt_section.jpg.650x0_q70_crop-smart.jpg"/>
          <p:cNvPicPr/>
          <p:nvPr/>
        </p:nvPicPr>
        <p:blipFill>
          <a:blip r:embed="rId3" cstate="print">
            <a:extLst>
              <a:ext uri="{28A0092B-C50C-407E-A947-70E740481C1C}">
                <a14:useLocalDpi xmlns:a14="http://schemas.microsoft.com/office/drawing/2010/main" val="0"/>
              </a:ext>
            </a:extLst>
          </a:blip>
          <a:srcRect r="26147"/>
          <a:stretch>
            <a:fillRect/>
          </a:stretch>
        </p:blipFill>
        <p:spPr bwMode="auto">
          <a:xfrm>
            <a:off x="13102256" y="7960934"/>
            <a:ext cx="1662430" cy="864000"/>
          </a:xfrm>
          <a:prstGeom prst="rect">
            <a:avLst/>
          </a:prstGeom>
          <a:noFill/>
          <a:ln>
            <a:noFill/>
          </a:ln>
        </p:spPr>
      </p:pic>
      <p:pic>
        <p:nvPicPr>
          <p:cNvPr id="26" name="Picture 25" descr="C:\Users\Uldis\Pictures\ertyj.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9464" y="4430976"/>
            <a:ext cx="6987826" cy="1659250"/>
          </a:xfrm>
          <a:prstGeom prst="rect">
            <a:avLst/>
          </a:prstGeom>
          <a:noFill/>
          <a:ln>
            <a:noFill/>
          </a:ln>
        </p:spPr>
      </p:pic>
      <p:pic>
        <p:nvPicPr>
          <p:cNvPr id="27" name="Picture 26" descr="123"/>
          <p:cNvPicPr/>
          <p:nvPr/>
        </p:nvPicPr>
        <p:blipFill>
          <a:blip r:embed="rId5">
            <a:extLst>
              <a:ext uri="{28A0092B-C50C-407E-A947-70E740481C1C}">
                <a14:useLocalDpi xmlns:a14="http://schemas.microsoft.com/office/drawing/2010/main" val="0"/>
              </a:ext>
            </a:extLst>
          </a:blip>
          <a:srcRect/>
          <a:stretch>
            <a:fillRect/>
          </a:stretch>
        </p:blipFill>
        <p:spPr bwMode="auto">
          <a:xfrm>
            <a:off x="13453033" y="6471342"/>
            <a:ext cx="2058035" cy="1079500"/>
          </a:xfrm>
          <a:prstGeom prst="rect">
            <a:avLst/>
          </a:prstGeom>
          <a:noFill/>
          <a:ln>
            <a:noFill/>
          </a:ln>
        </p:spPr>
      </p:pic>
      <p:pic>
        <p:nvPicPr>
          <p:cNvPr id="28" name="Picture 27" descr="234"/>
          <p:cNvPicPr/>
          <p:nvPr/>
        </p:nvPicPr>
        <p:blipFill>
          <a:blip r:embed="rId6">
            <a:extLst>
              <a:ext uri="{28A0092B-C50C-407E-A947-70E740481C1C}">
                <a14:useLocalDpi xmlns:a14="http://schemas.microsoft.com/office/drawing/2010/main" val="0"/>
              </a:ext>
            </a:extLst>
          </a:blip>
          <a:srcRect/>
          <a:stretch>
            <a:fillRect/>
          </a:stretch>
        </p:blipFill>
        <p:spPr bwMode="auto">
          <a:xfrm>
            <a:off x="15849600" y="6502400"/>
            <a:ext cx="2221865" cy="1079500"/>
          </a:xfrm>
          <a:prstGeom prst="rect">
            <a:avLst/>
          </a:prstGeom>
          <a:noFill/>
          <a:ln>
            <a:noFill/>
          </a:ln>
        </p:spPr>
      </p:pic>
      <p:sp>
        <p:nvSpPr>
          <p:cNvPr id="20" name="Rectangle 19"/>
          <p:cNvSpPr/>
          <p:nvPr/>
        </p:nvSpPr>
        <p:spPr>
          <a:xfrm>
            <a:off x="9630330" y="2257041"/>
            <a:ext cx="6019800" cy="1600438"/>
          </a:xfrm>
          <a:prstGeom prst="rect">
            <a:avLst/>
          </a:prstGeom>
        </p:spPr>
        <p:txBody>
          <a:bodyPr wrap="square">
            <a:spAutoFit/>
          </a:bodyPr>
          <a:lstStyle/>
          <a:p>
            <a:pPr algn="just">
              <a:spcAft>
                <a:spcPts val="0"/>
              </a:spcAft>
            </a:pPr>
            <a:r>
              <a:rPr lang="en-US" sz="1400" spc="-30" dirty="0" smtClean="0">
                <a:solidFill>
                  <a:srgbClr val="456A2C"/>
                </a:solidFill>
                <a:latin typeface="Glacial Indifference" panose="020B0604020202020204" charset="0"/>
                <a:ea typeface="Times New Roman" panose="02020603050405020304" pitchFamily="18" charset="0"/>
                <a:cs typeface="Arial" panose="020B0604020202020204" pitchFamily="34" charset="0"/>
              </a:rPr>
              <a:t>Requirements for the creation of these materials: </a:t>
            </a:r>
            <a:endParaRPr lang="en-US" sz="1400" dirty="0" smtClean="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400" spc="-30" dirty="0" smtClean="0">
                <a:solidFill>
                  <a:srgbClr val="456A2C"/>
                </a:solidFill>
                <a:latin typeface="Glacial Indifference" panose="020B0604020202020204" charset="0"/>
                <a:ea typeface="Times New Roman" panose="02020603050405020304" pitchFamily="18" charset="0"/>
                <a:cs typeface="Arial" panose="020B0604020202020204" pitchFamily="34" charset="0"/>
              </a:rPr>
              <a:t>wood of quality and strength of wood must be used in the outer layers,</a:t>
            </a:r>
            <a:endParaRPr lang="en-US" sz="1400" dirty="0" smtClean="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400" spc="-30" dirty="0" smtClean="0">
                <a:solidFill>
                  <a:srgbClr val="456A2C"/>
                </a:solidFill>
                <a:latin typeface="Glacial Indifference" panose="020B0604020202020204" charset="0"/>
                <a:ea typeface="Times New Roman" panose="02020603050405020304" pitchFamily="18" charset="0"/>
                <a:cs typeface="Arial" panose="020B0604020202020204" pitchFamily="34" charset="0"/>
              </a:rPr>
              <a:t>a finger joint is used to connect individual elements in length, stick joint in some places allowed,</a:t>
            </a:r>
            <a:endParaRPr lang="en-US" sz="1400" dirty="0" smtClean="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400" spc="-30" dirty="0" smtClean="0">
                <a:solidFill>
                  <a:srgbClr val="456A2C"/>
                </a:solidFill>
                <a:latin typeface="Glacial Indifference" panose="020B0604020202020204" charset="0"/>
                <a:ea typeface="Times New Roman" panose="02020603050405020304" pitchFamily="18" charset="0"/>
                <a:cs typeface="Arial" panose="020B0604020202020204" pitchFamily="34" charset="0"/>
              </a:rPr>
              <a:t>odd layers form symmetrical with respect to the central-neutral axis of the material,</a:t>
            </a:r>
            <a:endParaRPr lang="en-US" sz="1400" dirty="0" smtClean="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400" spc="-30" dirty="0" smtClean="0">
                <a:solidFill>
                  <a:srgbClr val="456A2C"/>
                </a:solidFill>
                <a:latin typeface="Glacial Indifference" panose="020B0604020202020204" charset="0"/>
                <a:ea typeface="Times New Roman" panose="02020603050405020304" pitchFamily="18" charset="0"/>
                <a:cs typeface="Arial" panose="020B0604020202020204" pitchFamily="34" charset="0"/>
              </a:rPr>
              <a:t>the location of the growth rings in sticking layers must be compensating.</a:t>
            </a:r>
            <a:endParaRPr lang="en-US" sz="1400" dirty="0">
              <a:solidFill>
                <a:srgbClr val="456A2C"/>
              </a:solidFill>
              <a:effectLst/>
              <a:latin typeface="Glacial Indifference" panose="020B0604020202020204" charset="0"/>
              <a:ea typeface="Times New Roman" panose="02020603050405020304" pitchFamily="18" charset="0"/>
              <a:cs typeface="Times New Roman" panose="02020603050405020304" pitchFamily="18" charset="0"/>
            </a:endParaRPr>
          </a:p>
        </p:txBody>
      </p:sp>
      <p:sp>
        <p:nvSpPr>
          <p:cNvPr id="21" name="Rectangle 20"/>
          <p:cNvSpPr/>
          <p:nvPr/>
        </p:nvSpPr>
        <p:spPr>
          <a:xfrm>
            <a:off x="9426823" y="4063476"/>
            <a:ext cx="4869603" cy="369332"/>
          </a:xfrm>
          <a:prstGeom prst="rect">
            <a:avLst/>
          </a:prstGeom>
        </p:spPr>
        <p:txBody>
          <a:bodyPr wrap="none">
            <a:spAutoFit/>
          </a:bodyPr>
          <a:lstStyle/>
          <a:p>
            <a:r>
              <a:rPr lang="en-US" b="1"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Creation of the single-layer solid wood panels</a:t>
            </a:r>
            <a:endParaRPr lang="en-US" b="1" dirty="0">
              <a:solidFill>
                <a:srgbClr val="456A2C"/>
              </a:solidFill>
              <a:latin typeface="Glacial Indifference" panose="020B0604020202020204" charset="0"/>
            </a:endParaRPr>
          </a:p>
        </p:txBody>
      </p:sp>
      <p:sp>
        <p:nvSpPr>
          <p:cNvPr id="22" name="Rectangle 21"/>
          <p:cNvSpPr/>
          <p:nvPr/>
        </p:nvSpPr>
        <p:spPr>
          <a:xfrm>
            <a:off x="13114500" y="6203521"/>
            <a:ext cx="5071260" cy="369332"/>
          </a:xfrm>
          <a:prstGeom prst="rect">
            <a:avLst/>
          </a:prstGeom>
        </p:spPr>
        <p:txBody>
          <a:bodyPr wrap="none">
            <a:spAutoFit/>
          </a:bodyPr>
          <a:lstStyle/>
          <a:p>
            <a:r>
              <a:rPr lang="en-US" b="1"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Small diameter </a:t>
            </a:r>
            <a:r>
              <a:rPr lang="en-US" b="1" kern="1000" spc="-30" dirty="0" err="1" smtClean="0">
                <a:solidFill>
                  <a:srgbClr val="456A2C"/>
                </a:solidFill>
                <a:latin typeface="Glacial Indifference" panose="020B0604020202020204" charset="0"/>
                <a:ea typeface="Calibri" panose="020F0502020204030204" pitchFamily="34" charset="0"/>
                <a:cs typeface="Arial" panose="020B0604020202020204" pitchFamily="34" charset="0"/>
              </a:rPr>
              <a:t>roundwood</a:t>
            </a:r>
            <a:r>
              <a:rPr lang="en-US" b="1"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for beam production</a:t>
            </a:r>
            <a:endParaRPr lang="en-US" dirty="0">
              <a:solidFill>
                <a:srgbClr val="456A2C"/>
              </a:solidFill>
              <a:latin typeface="Glacial Indifference" panose="020B0604020202020204" charset="0"/>
            </a:endParaRPr>
          </a:p>
        </p:txBody>
      </p:sp>
      <p:sp>
        <p:nvSpPr>
          <p:cNvPr id="23" name="Rectangle 22"/>
          <p:cNvSpPr/>
          <p:nvPr/>
        </p:nvSpPr>
        <p:spPr>
          <a:xfrm>
            <a:off x="1082040" y="9354717"/>
            <a:ext cx="9144000" cy="400110"/>
          </a:xfrm>
          <a:prstGeom prst="rect">
            <a:avLst/>
          </a:prstGeom>
        </p:spPr>
        <p:txBody>
          <a:bodyPr>
            <a:spAutoFit/>
          </a:bodyPr>
          <a:lstStyle/>
          <a:p>
            <a:pPr marL="685800" indent="-685800">
              <a:tabLst>
                <a:tab pos="685800" algn="l"/>
                <a:tab pos="457200" algn="l"/>
              </a:tabLst>
            </a:pPr>
            <a:r>
              <a:rPr lang="en-US" sz="1000" dirty="0" smtClean="0">
                <a:solidFill>
                  <a:schemeClr val="bg1"/>
                </a:solidFill>
                <a:latin typeface="Glacial Indifference" panose="020B0604020202020204" charset="0"/>
              </a:rPr>
              <a:t>http://www.treehugger.com/sustainable-product-design/interlocking-cross-laminated-timber-could-use-square-miles-beetle-killed-lumber.html </a:t>
            </a:r>
          </a:p>
          <a:p>
            <a:pPr marL="685800" indent="-685800">
              <a:tabLst>
                <a:tab pos="685800" algn="l"/>
                <a:tab pos="457200" algn="l"/>
              </a:tabLst>
            </a:pPr>
            <a:r>
              <a:rPr lang="en-US" sz="1000" dirty="0" smtClean="0">
                <a:solidFill>
                  <a:schemeClr val="bg1"/>
                </a:solidFill>
                <a:latin typeface="Glacial Indifference" panose="020B0604020202020204" charset="0"/>
                <a:ea typeface="Times New Roman" panose="02020603050405020304" pitchFamily="18" charset="0"/>
                <a:cs typeface="Arial" panose="020B0604020202020204" pitchFamily="34" charset="0"/>
              </a:rPr>
              <a:t>7.%20 Neue%20 Holzwerkstoffe%20S.7.1_ 7.12.pdf</a:t>
            </a:r>
            <a:r>
              <a:rPr lang="en-US" sz="1000" kern="100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endParaRPr lang="en-US" sz="1000" dirty="0">
              <a:solidFill>
                <a:schemeClr val="bg1"/>
              </a:solidFill>
              <a:latin typeface="Glacial Indifference" panose="020B0604020202020204" charset="0"/>
            </a:endParaRPr>
          </a:p>
        </p:txBody>
      </p:sp>
    </p:spTree>
    <p:extLst>
      <p:ext uri="{BB962C8B-B14F-4D97-AF65-F5344CB8AC3E}">
        <p14:creationId xmlns:p14="http://schemas.microsoft.com/office/powerpoint/2010/main" val="642912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491438" cy="5395808"/>
            <a:chOff x="-2" y="-95249"/>
            <a:chExt cx="9988583" cy="7194412"/>
          </a:xfrm>
        </p:grpSpPr>
        <p:sp>
          <p:nvSpPr>
            <p:cNvPr id="8" name="TextBox 8"/>
            <p:cNvSpPr txBox="1"/>
            <p:nvPr/>
          </p:nvSpPr>
          <p:spPr>
            <a:xfrm>
              <a:off x="-2" y="-95249"/>
              <a:ext cx="9736794" cy="5745164"/>
            </a:xfrm>
            <a:prstGeom prst="rect">
              <a:avLst/>
            </a:prstGeom>
          </p:spPr>
          <p:txBody>
            <a:bodyPr wrap="square" lIns="0" tIns="0" rIns="0" bIns="0" rtlCol="0" anchor="t">
              <a:spAutoFit/>
            </a:bodyPr>
            <a:lstStyle/>
            <a:p>
              <a:pPr algn="l">
                <a:lnSpc>
                  <a:spcPts val="8370"/>
                </a:lnSpc>
              </a:pPr>
              <a:r>
                <a:rPr lang="en-US" sz="6200" spc="310" dirty="0" smtClean="0">
                  <a:solidFill>
                    <a:schemeClr val="bg1"/>
                  </a:solidFill>
                  <a:latin typeface="League Spartan"/>
                </a:rPr>
                <a:t>GLUED WOODEN CONSTRUCTION MATERIALS 2/4</a:t>
              </a:r>
              <a:endParaRPr lang="en-US" sz="6200" spc="310" dirty="0">
                <a:solidFill>
                  <a:schemeClr val="bg1"/>
                </a:solidFill>
                <a:latin typeface="League Spartan"/>
              </a:endParaRPr>
            </a:p>
          </p:txBody>
        </p:sp>
        <p:sp>
          <p:nvSpPr>
            <p:cNvPr id="9" name="TextBox 9"/>
            <p:cNvSpPr txBox="1"/>
            <p:nvPr/>
          </p:nvSpPr>
          <p:spPr>
            <a:xfrm>
              <a:off x="-2" y="5457688"/>
              <a:ext cx="9988583" cy="1641475"/>
            </a:xfrm>
            <a:prstGeom prst="rect">
              <a:avLst/>
            </a:prstGeom>
          </p:spPr>
          <p:txBody>
            <a:bodyPr wrap="square" lIns="0" tIns="0" rIns="0" bIns="0" rtlCol="0" anchor="t">
              <a:spAutoFit/>
            </a:bodyPr>
            <a:lstStyle/>
            <a:p>
              <a:pPr algn="l">
                <a:lnSpc>
                  <a:spcPts val="4810"/>
                </a:lnSpc>
              </a:pPr>
              <a:r>
                <a:rPr lang="en-US" sz="3700" spc="185" dirty="0" smtClean="0">
                  <a:solidFill>
                    <a:schemeClr val="bg1"/>
                  </a:solidFill>
                  <a:latin typeface="League Spartan"/>
                </a:rPr>
                <a:t>Veneer based materials</a:t>
              </a:r>
            </a:p>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11" name="TextBox 9"/>
          <p:cNvSpPr txBox="1"/>
          <p:nvPr/>
        </p:nvSpPr>
        <p:spPr>
          <a:xfrm>
            <a:off x="11125200" y="9690564"/>
            <a:ext cx="7162800" cy="461665"/>
          </a:xfrm>
          <a:prstGeom prst="rect">
            <a:avLst/>
          </a:prstGeom>
        </p:spPr>
        <p:txBody>
          <a:bodyPr wrap="square" lIns="0" tIns="0" rIns="0" bIns="0" rtlCol="0" anchor="t">
            <a:spAutoFit/>
          </a:bodyPr>
          <a:lstStyle/>
          <a:p>
            <a:pPr>
              <a:lnSpc>
                <a:spcPts val="3645"/>
              </a:lnSpc>
            </a:pPr>
            <a:r>
              <a:rPr lang="en-US" sz="1600" spc="80" dirty="0" smtClean="0">
                <a:solidFill>
                  <a:srgbClr val="52584D"/>
                </a:solidFill>
                <a:latin typeface="Glacial Indifference"/>
              </a:rPr>
              <a:t>LESSON 3</a:t>
            </a:r>
            <a:r>
              <a:rPr lang="en-US" sz="1600" spc="80" dirty="0" smtClean="0">
                <a:latin typeface="Glacial Indifference"/>
              </a:rPr>
              <a:t>: </a:t>
            </a:r>
            <a:r>
              <a:rPr lang="en-US" sz="1600" dirty="0" smtClean="0"/>
              <a:t>Availability and environmental friendliness of wood as building material</a:t>
            </a:r>
            <a:endParaRPr lang="en-US" sz="1600" spc="135" dirty="0">
              <a:latin typeface="Glacial Indifference"/>
            </a:endParaRPr>
          </a:p>
        </p:txBody>
      </p:sp>
      <p:sp>
        <p:nvSpPr>
          <p:cNvPr id="5" name="Rectangle 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2" name="Organization Chart 1"/>
          <p:cNvGrpSpPr>
            <a:grpSpLocks noChangeAspect="1"/>
          </p:cNvGrpSpPr>
          <p:nvPr/>
        </p:nvGrpSpPr>
        <p:grpSpPr bwMode="auto">
          <a:xfrm>
            <a:off x="9677400" y="114300"/>
            <a:ext cx="8299199" cy="2436073"/>
            <a:chOff x="1634" y="4771"/>
            <a:chExt cx="7594" cy="1463"/>
          </a:xfrm>
        </p:grpSpPr>
        <p:cxnSp>
          <p:nvCxnSpPr>
            <p:cNvPr id="5128" name="_s5128"/>
            <p:cNvCxnSpPr>
              <a:cxnSpLocks noChangeShapeType="1"/>
              <a:stCxn id="17" idx="0"/>
              <a:endCxn id="14" idx="2"/>
            </p:cNvCxnSpPr>
            <p:nvPr/>
          </p:nvCxnSpPr>
          <p:spPr bwMode="auto">
            <a:xfrm rot="5400000" flipH="1">
              <a:off x="6654" y="3810"/>
              <a:ext cx="352" cy="2798"/>
            </a:xfrm>
            <a:prstGeom prst="bentConnector3">
              <a:avLst>
                <a:gd name="adj1" fmla="val 27481"/>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5127" name="_s5127"/>
            <p:cNvCxnSpPr>
              <a:cxnSpLocks noChangeShapeType="1"/>
              <a:stCxn id="16" idx="0"/>
              <a:endCxn id="14" idx="2"/>
            </p:cNvCxnSpPr>
            <p:nvPr/>
          </p:nvCxnSpPr>
          <p:spPr bwMode="auto">
            <a:xfrm rot="5400000" flipH="1">
              <a:off x="5347" y="5117"/>
              <a:ext cx="352" cy="183"/>
            </a:xfrm>
            <a:prstGeom prst="bentConnector3">
              <a:avLst>
                <a:gd name="adj1" fmla="val 27481"/>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5126" name="_s5126"/>
            <p:cNvCxnSpPr>
              <a:cxnSpLocks noChangeShapeType="1"/>
              <a:stCxn id="15" idx="0"/>
              <a:endCxn id="14" idx="2"/>
            </p:cNvCxnSpPr>
            <p:nvPr/>
          </p:nvCxnSpPr>
          <p:spPr bwMode="auto">
            <a:xfrm rot="16200000">
              <a:off x="3948" y="3902"/>
              <a:ext cx="352" cy="2614"/>
            </a:xfrm>
            <a:prstGeom prst="bentConnector3">
              <a:avLst>
                <a:gd name="adj1" fmla="val 27481"/>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14" name="_s5125"/>
            <p:cNvSpPr>
              <a:spLocks noChangeArrowheads="1"/>
            </p:cNvSpPr>
            <p:nvPr/>
          </p:nvSpPr>
          <p:spPr bwMode="auto">
            <a:xfrm>
              <a:off x="4351" y="4771"/>
              <a:ext cx="2160" cy="262"/>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Veneer based materials</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p:txBody>
        </p:sp>
        <p:sp>
          <p:nvSpPr>
            <p:cNvPr id="15" name="_s5124"/>
            <p:cNvSpPr>
              <a:spLocks noChangeArrowheads="1"/>
            </p:cNvSpPr>
            <p:nvPr/>
          </p:nvSpPr>
          <p:spPr bwMode="auto">
            <a:xfrm>
              <a:off x="1634" y="5385"/>
              <a:ext cx="2366" cy="848"/>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Densified/ </a:t>
              </a:r>
              <a:r>
                <a:rPr kumimoji="0" lang="en-US" altLang="ja-JP" sz="1400" b="0" i="0" u="none" strike="noStrike" cap="none" normalizeH="0" baseline="0" dirty="0" err="1"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Undensified</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Plywood (U)</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Laminated Veneer Lumber (U)</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Bakelite plywood (D)</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p:txBody>
        </p:sp>
        <p:sp>
          <p:nvSpPr>
            <p:cNvPr id="16" name="_s5123"/>
            <p:cNvSpPr>
              <a:spLocks noChangeArrowheads="1"/>
            </p:cNvSpPr>
            <p:nvPr/>
          </p:nvSpPr>
          <p:spPr bwMode="auto">
            <a:xfrm>
              <a:off x="4351" y="5385"/>
              <a:ext cx="2526" cy="710"/>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Veneer type</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Full veneer sheet (plywood, LVL)</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Veneer stripes (</a:t>
              </a:r>
              <a:r>
                <a:rPr kumimoji="0" lang="en-US" altLang="ja-JP" sz="1400" b="0" i="0" u="none" strike="noStrike" cap="none" normalizeH="0" baseline="0" dirty="0" err="1"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Parrallam</a:t>
              </a: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p:txBody>
        </p:sp>
        <p:sp>
          <p:nvSpPr>
            <p:cNvPr id="17" name="_s5122"/>
            <p:cNvSpPr>
              <a:spLocks noChangeArrowheads="1"/>
            </p:cNvSpPr>
            <p:nvPr/>
          </p:nvSpPr>
          <p:spPr bwMode="auto">
            <a:xfrm>
              <a:off x="7228" y="5385"/>
              <a:ext cx="2000" cy="849"/>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Orientation of Veneers</a:t>
              </a:r>
              <a:endParaRPr kumimoji="0" lang="en-US" altLang="ja-JP" sz="1400" b="0" i="0" u="none" strike="noStrike" cap="none" normalizeH="0" baseline="0" dirty="0" smtClean="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90</a:t>
              </a: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rPr>
                <a:t></a:t>
              </a: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each other (plywood)</a:t>
              </a:r>
              <a:endParaRPr kumimoji="0" lang="en-US" altLang="ja-JP" sz="1400" b="0" i="0" u="none" strike="noStrike" cap="none" normalizeH="0" baseline="0" dirty="0" smtClean="0">
                <a:ln>
                  <a:noFill/>
                </a:ln>
                <a:solidFill>
                  <a:schemeClr val="tx1"/>
                </a:solidFill>
                <a:effectLst/>
                <a:latin typeface="Glacial Indifference" panose="020B0604020202020204" charset="0"/>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rPr>
                <a:t>Parallel fibers (LVL)</a:t>
              </a:r>
              <a:endParaRPr kumimoji="0" lang="en-US" altLang="ja-JP" sz="1400" b="0" i="0" u="none" strike="noStrike" cap="none" normalizeH="0" baseline="0" dirty="0" smtClean="0">
                <a:ln>
                  <a:noFill/>
                </a:ln>
                <a:solidFill>
                  <a:schemeClr val="tx1"/>
                </a:solidFill>
                <a:effectLst/>
                <a:latin typeface="Glacial Indifference" panose="020B0604020202020204" charset="0"/>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rPr>
                <a:t>Different ways (special plywood)</a:t>
              </a:r>
            </a:p>
          </p:txBody>
        </p:sp>
      </p:grpSp>
      <p:sp>
        <p:nvSpPr>
          <p:cNvPr id="18" name="Rectangle 17"/>
          <p:cNvSpPr/>
          <p:nvPr/>
        </p:nvSpPr>
        <p:spPr>
          <a:xfrm>
            <a:off x="9528423" y="6693575"/>
            <a:ext cx="9144000" cy="2031325"/>
          </a:xfrm>
          <a:prstGeom prst="rect">
            <a:avLst/>
          </a:prstGeom>
        </p:spPr>
        <p:txBody>
          <a:bodyPr>
            <a:spAutoFit/>
          </a:bodyPr>
          <a:lstStyle/>
          <a:p>
            <a:pPr algn="just">
              <a:spcAft>
                <a:spcPts val="0"/>
              </a:spcAft>
            </a:pPr>
            <a:r>
              <a:rPr lang="en-US" sz="1400"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As a construction material plywood can be used for:</a:t>
            </a:r>
            <a:endParaRPr lang="en-US" sz="1400" dirty="0" smtClean="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SzPts val="1000"/>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roof substructures</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spcAft>
                <a:spcPts val="0"/>
              </a:spcAft>
              <a:buSzPts val="1000"/>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subfloor boarding</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spcAft>
                <a:spcPts val="0"/>
              </a:spcAft>
              <a:buSzPts val="1000"/>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stiffening boarding for wall and load-bearing structures</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spcAft>
                <a:spcPts val="0"/>
              </a:spcAft>
              <a:buSzPts val="1000"/>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interior lining</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spcAft>
                <a:spcPts val="0"/>
              </a:spcAft>
              <a:buSzPts val="1000"/>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balcony floors</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spcAft>
                <a:spcPts val="0"/>
              </a:spcAft>
              <a:buSzPts val="1000"/>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scaffolding platforms</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spcAft>
                <a:spcPts val="0"/>
              </a:spcAft>
              <a:buSzPts val="1000"/>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concrete </a:t>
            </a:r>
            <a:r>
              <a:rPr lang="en-US" sz="1400" kern="1000" spc="-30" dirty="0" err="1" smtClean="0">
                <a:solidFill>
                  <a:srgbClr val="456A2C"/>
                </a:solidFill>
                <a:latin typeface="Glacial Indifference" panose="020B0604020202020204" charset="0"/>
                <a:ea typeface="Calibri" panose="020F0502020204030204" pitchFamily="34" charset="0"/>
                <a:cs typeface="Arial" panose="020B0604020202020204" pitchFamily="34" charset="0"/>
              </a:rPr>
              <a:t>moulds</a:t>
            </a:r>
            <a:endPar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endParaRPr>
          </a:p>
          <a:p>
            <a:pPr marL="342900" lvl="0" indent="-342900" algn="just">
              <a:spcAft>
                <a:spcPts val="0"/>
              </a:spcAft>
              <a:buSzPts val="1000"/>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building site fences</a:t>
            </a:r>
            <a:endParaRPr lang="en-US" sz="1400" dirty="0">
              <a:solidFill>
                <a:srgbClr val="456A2C"/>
              </a:solidFill>
              <a:latin typeface="Glacial Indifference" panose="020B0604020202020204" charset="0"/>
            </a:endParaRPr>
          </a:p>
        </p:txBody>
      </p:sp>
      <p:pic>
        <p:nvPicPr>
          <p:cNvPr id="5135" name="Picture 15" descr="Riga P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2920" y="5143499"/>
            <a:ext cx="157059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descr="Metsä Wood Kerto® LVL Qp-beam | Wood Produc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9524" y="5124851"/>
            <a:ext cx="157059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tt&amp;emacr;lu rezult&amp;amacr;ti vaic&amp;amacr;jumam “resin impregnated plywoo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7489" y="5016500"/>
            <a:ext cx="1719580" cy="1296000"/>
          </a:xfrm>
          <a:prstGeom prst="rect">
            <a:avLst/>
          </a:prstGeom>
          <a:ln>
            <a:noFill/>
          </a:ln>
          <a:effectLst>
            <a:softEdge rad="112500"/>
          </a:effectLst>
        </p:spPr>
      </p:pic>
      <p:sp>
        <p:nvSpPr>
          <p:cNvPr id="19" name="Rectangle 18"/>
          <p:cNvSpPr/>
          <p:nvPr/>
        </p:nvSpPr>
        <p:spPr>
          <a:xfrm>
            <a:off x="9601200" y="2875237"/>
            <a:ext cx="8375399" cy="1384995"/>
          </a:xfrm>
          <a:prstGeom prst="rect">
            <a:avLst/>
          </a:prstGeom>
        </p:spPr>
        <p:txBody>
          <a:bodyPr wrap="square">
            <a:spAutoFit/>
          </a:bodyPr>
          <a:lstStyle/>
          <a:p>
            <a:pPr algn="just">
              <a:spcAft>
                <a:spcPts val="0"/>
              </a:spcAft>
            </a:pPr>
            <a:r>
              <a:rPr lang="en-US" sz="1400"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Birch veneer-surfaced plywood surface quality class:</a:t>
            </a:r>
            <a:endParaRPr lang="en-US" sz="1400" dirty="0" smtClean="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pPr>
            <a:r>
              <a:rPr lang="en-US" sz="1400"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A (E) - flawless special quality (only available to a limited extent).</a:t>
            </a:r>
            <a:endParaRPr lang="en-US" sz="1400" dirty="0" smtClean="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pPr>
            <a:r>
              <a:rPr lang="en-US" sz="1400"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B (I) - lacquered or waxed surface.</a:t>
            </a:r>
            <a:endParaRPr lang="en-US" sz="1400" dirty="0" smtClean="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pPr>
            <a:r>
              <a:rPr lang="en-US" sz="1400"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S (II) - paintable surfaces.</a:t>
            </a:r>
            <a:endParaRPr lang="en-US" sz="1400" dirty="0" smtClean="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pPr>
            <a:r>
              <a:rPr lang="en-US" sz="1400"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BB (III) - normal quality, for example under coverings, the most common quality in structures.</a:t>
            </a:r>
            <a:endParaRPr lang="en-US" sz="1400" dirty="0" smtClean="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pPr>
            <a:r>
              <a:rPr lang="en-US" sz="1400" spc="-30" dirty="0" smtClean="0">
                <a:solidFill>
                  <a:srgbClr val="456A2C"/>
                </a:solidFill>
                <a:latin typeface="Glacial Indifference" panose="020B0604020202020204" charset="0"/>
                <a:ea typeface="MS Mincho" panose="02020609040205080304" pitchFamily="49" charset="-128"/>
                <a:cs typeface="Arial" panose="020B0604020202020204" pitchFamily="34" charset="0"/>
              </a:rPr>
              <a:t>WG (IV) - for less demanding applications, a quality that cannot be repaired</a:t>
            </a:r>
            <a:endParaRPr lang="en-US" sz="1400" dirty="0">
              <a:solidFill>
                <a:srgbClr val="456A2C"/>
              </a:solidFill>
              <a:effectLst/>
              <a:latin typeface="Glacial Indifference" panose="020B0604020202020204" charset="0"/>
              <a:ea typeface="MS Mincho" panose="02020609040205080304" pitchFamily="49" charset="-128"/>
            </a:endParaRPr>
          </a:p>
        </p:txBody>
      </p:sp>
      <p:sp>
        <p:nvSpPr>
          <p:cNvPr id="20" name="Rectangle 19"/>
          <p:cNvSpPr/>
          <p:nvPr/>
        </p:nvSpPr>
        <p:spPr>
          <a:xfrm>
            <a:off x="12045421" y="4435614"/>
            <a:ext cx="3181897" cy="707886"/>
          </a:xfrm>
          <a:prstGeom prst="rect">
            <a:avLst/>
          </a:prstGeom>
        </p:spPr>
        <p:txBody>
          <a:bodyPr wrap="none">
            <a:spAutoFit/>
          </a:bodyPr>
          <a:lstStyle/>
          <a:p>
            <a:pPr>
              <a:lnSpc>
                <a:spcPts val="4810"/>
              </a:lnSpc>
            </a:pPr>
            <a:r>
              <a:rPr lang="en-US" b="1" spc="185" dirty="0" smtClean="0">
                <a:solidFill>
                  <a:srgbClr val="456A2C"/>
                </a:solidFill>
                <a:latin typeface="Glacial Indifference" panose="020B0604020202020204" charset="0"/>
              </a:rPr>
              <a:t>Veneer based materials</a:t>
            </a:r>
            <a:endParaRPr lang="en-US" b="1" spc="185" dirty="0">
              <a:solidFill>
                <a:srgbClr val="456A2C"/>
              </a:solidFill>
              <a:latin typeface="Glacial Indifference" panose="020B0604020202020204" charset="0"/>
            </a:endParaRPr>
          </a:p>
        </p:txBody>
      </p:sp>
      <p:sp>
        <p:nvSpPr>
          <p:cNvPr id="27" name="Rectangle 26"/>
          <p:cNvSpPr/>
          <p:nvPr/>
        </p:nvSpPr>
        <p:spPr>
          <a:xfrm>
            <a:off x="11184896" y="5917647"/>
            <a:ext cx="4870244" cy="707886"/>
          </a:xfrm>
          <a:prstGeom prst="rect">
            <a:avLst/>
          </a:prstGeom>
        </p:spPr>
        <p:txBody>
          <a:bodyPr wrap="none">
            <a:spAutoFit/>
          </a:bodyPr>
          <a:lstStyle/>
          <a:p>
            <a:pPr>
              <a:lnSpc>
                <a:spcPts val="4810"/>
              </a:lnSpc>
            </a:pPr>
            <a:r>
              <a:rPr lang="en-US" sz="1400" b="1" spc="185" dirty="0" smtClean="0">
                <a:solidFill>
                  <a:srgbClr val="456A2C"/>
                </a:solidFill>
                <a:latin typeface="Glacial Indifference" panose="020B0604020202020204" charset="0"/>
              </a:rPr>
              <a:t>Plywood	 	   LVL		  Bakelite</a:t>
            </a:r>
            <a:endParaRPr lang="en-US" sz="1400" b="1" spc="185" dirty="0">
              <a:solidFill>
                <a:srgbClr val="456A2C"/>
              </a:solidFill>
              <a:latin typeface="Glacial Indifference" panose="020B0604020202020204" charset="0"/>
            </a:endParaRPr>
          </a:p>
        </p:txBody>
      </p:sp>
      <p:sp>
        <p:nvSpPr>
          <p:cNvPr id="21" name="Rectangle 20"/>
          <p:cNvSpPr/>
          <p:nvPr/>
        </p:nvSpPr>
        <p:spPr>
          <a:xfrm>
            <a:off x="1048190" y="9271635"/>
            <a:ext cx="9144000" cy="707886"/>
          </a:xfrm>
          <a:prstGeom prst="rect">
            <a:avLst/>
          </a:prstGeom>
        </p:spPr>
        <p:txBody>
          <a:bodyPr>
            <a:spAutoFit/>
          </a:bodyPr>
          <a:lstStyle/>
          <a:p>
            <a:r>
              <a:rPr lang="en-US" sz="1000" kern="1000" dirty="0" smtClean="0">
                <a:solidFill>
                  <a:schemeClr val="bg1"/>
                </a:solidFill>
                <a:latin typeface="Glacial Indifference" panose="020B0604020202020204" charset="0"/>
                <a:ea typeface="Calibri" panose="020F0502020204030204" pitchFamily="34" charset="0"/>
                <a:cs typeface="Arial" panose="020B0604020202020204" pitchFamily="34" charset="0"/>
              </a:rPr>
              <a:t>https://www.finieris.com/en/products/plywood/raw-plywood/riga-ply</a:t>
            </a:r>
            <a:endParaRPr lang="en-US" sz="1000" kern="1000" dirty="0" smtClean="0">
              <a:solidFill>
                <a:schemeClr val="bg1"/>
              </a:solidFill>
              <a:latin typeface="Glacial Indifference" panose="020B0604020202020204" charset="0"/>
              <a:ea typeface="Calibri" panose="020F0502020204030204" pitchFamily="34" charset="0"/>
              <a:cs typeface="Angsana New" panose="02020603050405020304" pitchFamily="18" charset="-34"/>
            </a:endParaRPr>
          </a:p>
          <a:p>
            <a:r>
              <a:rPr lang="en-US" sz="1000" kern="1000" dirty="0" smtClean="0">
                <a:solidFill>
                  <a:schemeClr val="bg1"/>
                </a:solidFill>
                <a:latin typeface="Glacial Indifference" panose="020B0604020202020204" charset="0"/>
                <a:ea typeface="Calibri" panose="020F0502020204030204" pitchFamily="34" charset="0"/>
                <a:cs typeface="Arial" panose="020B0604020202020204" pitchFamily="34" charset="0"/>
              </a:rPr>
              <a:t>https://www.woodproducts.fi/metsa-wood-kertor-lvl-qp-beam</a:t>
            </a:r>
          </a:p>
          <a:p>
            <a:r>
              <a:rPr lang="en-US" sz="1000" dirty="0" smtClean="0">
                <a:solidFill>
                  <a:schemeClr val="bg1"/>
                </a:solidFill>
                <a:latin typeface="Glacial Indifference" panose="020B0604020202020204" charset="0"/>
              </a:rPr>
              <a:t>https://www.storaenso.com/en/newsroom/news/2020/6/developing-a-lignin-based-resin-for-plywood</a:t>
            </a:r>
          </a:p>
          <a:p>
            <a:r>
              <a:rPr lang="en-US" sz="1000" dirty="0" smtClean="0">
                <a:solidFill>
                  <a:schemeClr val="bg1"/>
                </a:solidFill>
                <a:latin typeface="Glacial Indifference" panose="020B0604020202020204" charset="0"/>
              </a:rPr>
              <a:t>https://www.woodproducts.fi/content/plywood</a:t>
            </a:r>
            <a:endParaRPr lang="en-US" sz="1000" dirty="0">
              <a:solidFill>
                <a:schemeClr val="bg1"/>
              </a:solidFill>
              <a:latin typeface="Glacial Indifference" panose="020B0604020202020204" charset="0"/>
            </a:endParaRPr>
          </a:p>
        </p:txBody>
      </p:sp>
    </p:spTree>
    <p:extLst>
      <p:ext uri="{BB962C8B-B14F-4D97-AF65-F5344CB8AC3E}">
        <p14:creationId xmlns:p14="http://schemas.microsoft.com/office/powerpoint/2010/main" val="4170438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491438" cy="5395808"/>
            <a:chOff x="-2" y="-95249"/>
            <a:chExt cx="9988583" cy="7194412"/>
          </a:xfrm>
        </p:grpSpPr>
        <p:sp>
          <p:nvSpPr>
            <p:cNvPr id="8" name="TextBox 8"/>
            <p:cNvSpPr txBox="1"/>
            <p:nvPr/>
          </p:nvSpPr>
          <p:spPr>
            <a:xfrm>
              <a:off x="-2" y="-95249"/>
              <a:ext cx="9736794" cy="5745164"/>
            </a:xfrm>
            <a:prstGeom prst="rect">
              <a:avLst/>
            </a:prstGeom>
          </p:spPr>
          <p:txBody>
            <a:bodyPr wrap="square" lIns="0" tIns="0" rIns="0" bIns="0" rtlCol="0" anchor="t">
              <a:spAutoFit/>
            </a:bodyPr>
            <a:lstStyle/>
            <a:p>
              <a:pPr algn="l">
                <a:lnSpc>
                  <a:spcPts val="8370"/>
                </a:lnSpc>
              </a:pPr>
              <a:r>
                <a:rPr lang="en-US" sz="6200" spc="310" dirty="0" smtClean="0">
                  <a:solidFill>
                    <a:schemeClr val="bg1"/>
                  </a:solidFill>
                  <a:latin typeface="League Spartan"/>
                </a:rPr>
                <a:t>GLUED WOODEN CONSTRUCTION MATERIALS 3/4</a:t>
              </a:r>
              <a:endParaRPr lang="en-US" sz="6200" spc="310" dirty="0">
                <a:solidFill>
                  <a:schemeClr val="bg1"/>
                </a:solidFill>
                <a:latin typeface="League Spartan"/>
              </a:endParaRPr>
            </a:p>
          </p:txBody>
        </p:sp>
        <p:sp>
          <p:nvSpPr>
            <p:cNvPr id="9" name="TextBox 9"/>
            <p:cNvSpPr txBox="1"/>
            <p:nvPr/>
          </p:nvSpPr>
          <p:spPr>
            <a:xfrm>
              <a:off x="-2" y="5457688"/>
              <a:ext cx="9988583" cy="1641475"/>
            </a:xfrm>
            <a:prstGeom prst="rect">
              <a:avLst/>
            </a:prstGeom>
          </p:spPr>
          <p:txBody>
            <a:bodyPr wrap="square" lIns="0" tIns="0" rIns="0" bIns="0" rtlCol="0" anchor="t">
              <a:spAutoFit/>
            </a:bodyPr>
            <a:lstStyle/>
            <a:p>
              <a:pPr algn="l">
                <a:lnSpc>
                  <a:spcPts val="4810"/>
                </a:lnSpc>
              </a:pPr>
              <a:r>
                <a:rPr lang="en-US" sz="3700" spc="185" dirty="0" smtClean="0">
                  <a:solidFill>
                    <a:schemeClr val="bg1"/>
                  </a:solidFill>
                  <a:latin typeface="League Spartan"/>
                </a:rPr>
                <a:t>Particle-based materials</a:t>
              </a:r>
            </a:p>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8</a:t>
            </a:fld>
            <a:endParaRPr lang="en-US" sz="2400" spc="120" dirty="0">
              <a:solidFill>
                <a:srgbClr val="D9D9D9"/>
              </a:solidFill>
              <a:latin typeface="Glacial Indifference"/>
            </a:endParaRPr>
          </a:p>
        </p:txBody>
      </p:sp>
      <p:sp>
        <p:nvSpPr>
          <p:cNvPr id="11" name="TextBox 9"/>
          <p:cNvSpPr txBox="1"/>
          <p:nvPr/>
        </p:nvSpPr>
        <p:spPr>
          <a:xfrm>
            <a:off x="11125200" y="9690564"/>
            <a:ext cx="7162800" cy="461665"/>
          </a:xfrm>
          <a:prstGeom prst="rect">
            <a:avLst/>
          </a:prstGeom>
        </p:spPr>
        <p:txBody>
          <a:bodyPr wrap="square" lIns="0" tIns="0" rIns="0" bIns="0" rtlCol="0" anchor="t">
            <a:spAutoFit/>
          </a:bodyPr>
          <a:lstStyle/>
          <a:p>
            <a:pPr>
              <a:lnSpc>
                <a:spcPts val="3645"/>
              </a:lnSpc>
            </a:pPr>
            <a:r>
              <a:rPr lang="en-US" sz="1600" spc="80" dirty="0" smtClean="0">
                <a:solidFill>
                  <a:srgbClr val="52584D"/>
                </a:solidFill>
                <a:latin typeface="Glacial Indifference"/>
              </a:rPr>
              <a:t>LESSON 3</a:t>
            </a:r>
            <a:r>
              <a:rPr lang="en-US" sz="1600" spc="80" dirty="0" smtClean="0">
                <a:latin typeface="Glacial Indifference"/>
              </a:rPr>
              <a:t>: </a:t>
            </a:r>
            <a:r>
              <a:rPr lang="en-US" sz="1600" dirty="0" smtClean="0"/>
              <a:t>Availability and environmental friendliness of wood as building material</a:t>
            </a:r>
            <a:endParaRPr lang="en-US" sz="1600" spc="135" dirty="0">
              <a:latin typeface="Glacial Indifference"/>
            </a:endParaRPr>
          </a:p>
        </p:txBody>
      </p:sp>
      <p:sp>
        <p:nvSpPr>
          <p:cNvPr id="2" name="Rectangle 1"/>
          <p:cNvSpPr/>
          <p:nvPr/>
        </p:nvSpPr>
        <p:spPr>
          <a:xfrm>
            <a:off x="9601200" y="190500"/>
            <a:ext cx="6560450" cy="369332"/>
          </a:xfrm>
          <a:prstGeom prst="rect">
            <a:avLst/>
          </a:prstGeom>
        </p:spPr>
        <p:txBody>
          <a:bodyPr wrap="none">
            <a:spAutoFit/>
          </a:bodyPr>
          <a:lstStyle/>
          <a:p>
            <a:r>
              <a:rPr lang="en-US" b="1"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Wood Particle board (WPB)  and Oriented Strand Board (OSB)</a:t>
            </a:r>
            <a:endParaRPr lang="en-US" dirty="0">
              <a:solidFill>
                <a:srgbClr val="456A2C"/>
              </a:solidFill>
              <a:latin typeface="Glacial Indifference" panose="020B0604020202020204" charset="0"/>
            </a:endParaRPr>
          </a:p>
        </p:txBody>
      </p:sp>
      <p:pic>
        <p:nvPicPr>
          <p:cNvPr id="10" name="Picture 9" descr="Skaidu plātne P2 - Skaidu plātne P2 - Skaidu plātne - Kronobuild - Produkti  - Kronospan"/>
          <p:cNvPicPr/>
          <p:nvPr/>
        </p:nvPicPr>
        <p:blipFill rotWithShape="1">
          <a:blip r:embed="rId2" cstate="print">
            <a:extLst>
              <a:ext uri="{28A0092B-C50C-407E-A947-70E740481C1C}">
                <a14:useLocalDpi xmlns:a14="http://schemas.microsoft.com/office/drawing/2010/main" val="0"/>
              </a:ext>
            </a:extLst>
          </a:blip>
          <a:srcRect r="13111"/>
          <a:stretch/>
        </p:blipFill>
        <p:spPr bwMode="auto">
          <a:xfrm>
            <a:off x="9763594" y="722076"/>
            <a:ext cx="1312545" cy="1080000"/>
          </a:xfrm>
          <a:prstGeom prst="rect">
            <a:avLst/>
          </a:prstGeom>
          <a:noFill/>
          <a:ln>
            <a:noFill/>
          </a:ln>
          <a:extLst>
            <a:ext uri="{53640926-AAD7-44D8-BBD7-CCE9431645EC}">
              <a14:shadowObscured xmlns:a14="http://schemas.microsoft.com/office/drawing/2010/main"/>
            </a:ext>
          </a:extLst>
        </p:spPr>
      </p:pic>
      <p:pic>
        <p:nvPicPr>
          <p:cNvPr id="12" name="Picture 11" descr="Particleboard P5 - Particleboard P5 - Particleboard - Kronobuild - Products  - Kronospan - Leading manufacturer of wood-based panels"/>
          <p:cNvPicPr/>
          <p:nvPr/>
        </p:nvPicPr>
        <p:blipFill rotWithShape="1">
          <a:blip r:embed="rId3" cstate="print">
            <a:extLst>
              <a:ext uri="{28A0092B-C50C-407E-A947-70E740481C1C}">
                <a14:useLocalDpi xmlns:a14="http://schemas.microsoft.com/office/drawing/2010/main" val="0"/>
              </a:ext>
            </a:extLst>
          </a:blip>
          <a:srcRect r="9356"/>
          <a:stretch/>
        </p:blipFill>
        <p:spPr bwMode="auto">
          <a:xfrm>
            <a:off x="11967016" y="722076"/>
            <a:ext cx="1369695" cy="1080000"/>
          </a:xfrm>
          <a:prstGeom prst="rect">
            <a:avLst/>
          </a:prstGeom>
          <a:noFill/>
          <a:ln>
            <a:noFill/>
          </a:ln>
          <a:extLst>
            <a:ext uri="{53640926-AAD7-44D8-BBD7-CCE9431645EC}">
              <a14:shadowObscured xmlns:a14="http://schemas.microsoft.com/office/drawing/2010/main"/>
            </a:ext>
          </a:extLst>
        </p:spPr>
      </p:pic>
      <p:pic>
        <p:nvPicPr>
          <p:cNvPr id="14" name="Picture 13" descr="Fire Retardant Particleboard - Fire Retardant Particleboard - Particleboard  - Kronobuild - Products - Kronospan - Leading manufacturer of wood-based  panels"/>
          <p:cNvPicPr/>
          <p:nvPr/>
        </p:nvPicPr>
        <p:blipFill rotWithShape="1">
          <a:blip r:embed="rId4" cstate="print">
            <a:extLst>
              <a:ext uri="{28A0092B-C50C-407E-A947-70E740481C1C}">
                <a14:useLocalDpi xmlns:a14="http://schemas.microsoft.com/office/drawing/2010/main" val="0"/>
              </a:ext>
            </a:extLst>
          </a:blip>
          <a:srcRect r="8512"/>
          <a:stretch/>
        </p:blipFill>
        <p:spPr bwMode="auto">
          <a:xfrm>
            <a:off x="14401800" y="722076"/>
            <a:ext cx="1382395" cy="1080000"/>
          </a:xfrm>
          <a:prstGeom prst="rect">
            <a:avLst/>
          </a:prstGeom>
          <a:noFill/>
          <a:ln>
            <a:noFill/>
          </a:ln>
          <a:extLst>
            <a:ext uri="{53640926-AAD7-44D8-BBD7-CCE9431645EC}">
              <a14:shadowObscured xmlns:a14="http://schemas.microsoft.com/office/drawing/2010/main"/>
            </a:ext>
          </a:extLst>
        </p:spPr>
      </p:pic>
      <p:pic>
        <p:nvPicPr>
          <p:cNvPr id="15" name="Picture 14" descr="OSB - Kronobuild - Produkti - Kronospa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55427" y="713846"/>
            <a:ext cx="1007745" cy="1080000"/>
          </a:xfrm>
          <a:prstGeom prst="rect">
            <a:avLst/>
          </a:prstGeom>
          <a:noFill/>
          <a:ln>
            <a:noFill/>
          </a:ln>
        </p:spPr>
      </p:pic>
      <p:sp>
        <p:nvSpPr>
          <p:cNvPr id="4" name="Rectangle 3"/>
          <p:cNvSpPr/>
          <p:nvPr/>
        </p:nvSpPr>
        <p:spPr>
          <a:xfrm>
            <a:off x="9501807" y="1883837"/>
            <a:ext cx="8786193" cy="2246769"/>
          </a:xfrm>
          <a:prstGeom prst="rect">
            <a:avLst/>
          </a:prstGeom>
        </p:spPr>
        <p:txBody>
          <a:bodyPr wrap="square">
            <a:spAutoFit/>
          </a:bodyPr>
          <a:lstStyle/>
          <a:p>
            <a:pPr algn="just">
              <a:spcAft>
                <a:spcPts val="0"/>
              </a:spcAft>
            </a:pPr>
            <a:r>
              <a:rPr lang="en-US" sz="1400" u="sng" spc="-30" dirty="0" smtClean="0">
                <a:solidFill>
                  <a:srgbClr val="456A2C"/>
                </a:solidFill>
                <a:latin typeface="Glacial Indifference" panose="020B0604020202020204" charset="0"/>
                <a:ea typeface="Times New Roman" panose="02020603050405020304" pitchFamily="18" charset="0"/>
                <a:cs typeface="Arial" panose="020B0604020202020204" pitchFamily="34" charset="0"/>
              </a:rPr>
              <a:t>Particleboards classification (EN 312):</a:t>
            </a:r>
            <a:endParaRPr lang="en-US" sz="1400" u="sng" dirty="0" smtClean="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MinionPro-Regular"/>
                <a:cs typeface="Arial" panose="020B0604020202020204" pitchFamily="34" charset="0"/>
              </a:rPr>
              <a:t>P1 - </a:t>
            </a: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Construction boards for interior use.</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MinionPro-Regular"/>
                <a:cs typeface="Arial" panose="020B0604020202020204" pitchFamily="34" charset="0"/>
              </a:rPr>
              <a:t>P2 - </a:t>
            </a: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Furniture boards for interior use.</a:t>
            </a:r>
          </a:p>
          <a:p>
            <a:pPr marL="342900" lvl="0" indent="-342900" algn="just">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MinionPro-Regular"/>
                <a:cs typeface="Arial" panose="020B0604020202020204" pitchFamily="34" charset="0"/>
              </a:rPr>
              <a:t>P3 - </a:t>
            </a: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Non-load-bearing use, a board that withstands moisture better than standard particle board.</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MinionPro-Regular"/>
                <a:cs typeface="Arial" panose="020B0604020202020204" pitchFamily="34" charset="0"/>
              </a:rPr>
              <a:t>P4 - </a:t>
            </a: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Boards that can withstand stress, for interior use.</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MinionPro-Regular"/>
                <a:cs typeface="Arial" panose="020B0604020202020204" pitchFamily="34" charset="0"/>
              </a:rPr>
              <a:t>P5 - </a:t>
            </a: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For applications that need to withstand stress, a board that withstands moisture better than standard particle board.</a:t>
            </a:r>
          </a:p>
          <a:p>
            <a:pPr marL="342900" lvl="0" indent="-342900" algn="just">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MinionPro-Regular"/>
                <a:cs typeface="Arial" panose="020B0604020202020204" pitchFamily="34" charset="0"/>
              </a:rPr>
              <a:t>P6 - </a:t>
            </a: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Floor boards that can withstand severe stress, for interior use.</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spcAft>
                <a:spcPts val="0"/>
              </a:spcAft>
              <a:buFont typeface="Symbol" panose="05050102010706020507" pitchFamily="18" charset="2"/>
              <a:buChar char=""/>
            </a:pPr>
            <a:r>
              <a:rPr lang="en-US" sz="1400" kern="1000" spc="-30" dirty="0" smtClean="0">
                <a:solidFill>
                  <a:srgbClr val="456A2C"/>
                </a:solidFill>
                <a:latin typeface="Glacial Indifference" panose="020B0604020202020204" charset="0"/>
                <a:ea typeface="MinionPro-Regular"/>
                <a:cs typeface="Arial" panose="020B0604020202020204" pitchFamily="34" charset="0"/>
              </a:rPr>
              <a:t>P7 - </a:t>
            </a: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For applications that need to withstand severe stress, a board that withstands moisture better than standard particle board.</a:t>
            </a:r>
            <a:endParaRPr lang="en-US" sz="1400" kern="1000"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sp>
        <p:nvSpPr>
          <p:cNvPr id="5" name="Rectangle 4"/>
          <p:cNvSpPr/>
          <p:nvPr/>
        </p:nvSpPr>
        <p:spPr>
          <a:xfrm>
            <a:off x="9501807" y="4297873"/>
            <a:ext cx="9144000" cy="1169551"/>
          </a:xfrm>
          <a:prstGeom prst="rect">
            <a:avLst/>
          </a:prstGeom>
        </p:spPr>
        <p:txBody>
          <a:bodyPr>
            <a:spAutoFit/>
          </a:bodyPr>
          <a:lstStyle/>
          <a:p>
            <a:pPr algn="just">
              <a:spcAft>
                <a:spcPts val="0"/>
              </a:spcAft>
            </a:pPr>
            <a:r>
              <a:rPr lang="en-US" sz="1400" u="sng" spc="-30" dirty="0" smtClean="0">
                <a:solidFill>
                  <a:srgbClr val="456A2C"/>
                </a:solidFill>
                <a:latin typeface="Glacial Indifference" panose="020B0604020202020204" charset="0"/>
                <a:ea typeface="Times New Roman" panose="02020603050405020304" pitchFamily="18" charset="0"/>
                <a:cs typeface="Arial" panose="020B0604020202020204" pitchFamily="34" charset="0"/>
              </a:rPr>
              <a:t>OSB classification (EN 300):</a:t>
            </a:r>
            <a:endParaRPr lang="en-US" sz="1400" u="sng" dirty="0" smtClean="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400" spc="-30" dirty="0" smtClean="0">
                <a:solidFill>
                  <a:srgbClr val="456A2C"/>
                </a:solidFill>
                <a:latin typeface="Glacial Indifference" panose="020B0604020202020204" charset="0"/>
                <a:ea typeface="Times New Roman" panose="02020603050405020304" pitchFamily="18" charset="0"/>
                <a:cs typeface="Arial" panose="020B0604020202020204" pitchFamily="34" charset="0"/>
              </a:rPr>
              <a:t>OSB 1 - general purpose boards, suitable for interior use, including furniture production.</a:t>
            </a:r>
            <a:endParaRPr lang="en-US" sz="1400" dirty="0" smtClean="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400" spc="-30" dirty="0" smtClean="0">
                <a:solidFill>
                  <a:srgbClr val="456A2C"/>
                </a:solidFill>
                <a:latin typeface="Glacial Indifference" panose="020B0604020202020204" charset="0"/>
                <a:ea typeface="Times New Roman" panose="02020603050405020304" pitchFamily="18" charset="0"/>
                <a:cs typeface="Arial" panose="020B0604020202020204" pitchFamily="34" charset="0"/>
              </a:rPr>
              <a:t>OSB 2 - construction boards for indoor use in dry operating conditions.</a:t>
            </a:r>
            <a:endParaRPr lang="en-US" sz="1400" dirty="0" smtClean="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400" spc="-30" dirty="0" smtClean="0">
                <a:solidFill>
                  <a:srgbClr val="456A2C"/>
                </a:solidFill>
                <a:latin typeface="Glacial Indifference" panose="020B0604020202020204" charset="0"/>
                <a:ea typeface="Times New Roman" panose="02020603050405020304" pitchFamily="18" charset="0"/>
                <a:cs typeface="Arial" panose="020B0604020202020204" pitchFamily="34" charset="0"/>
              </a:rPr>
              <a:t>OSB 3 - structural boards for use in wet operating conditions.</a:t>
            </a:r>
            <a:endParaRPr lang="en-US" sz="1400" dirty="0" smtClean="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400" spc="-30" dirty="0" smtClean="0">
                <a:solidFill>
                  <a:srgbClr val="456A2C"/>
                </a:solidFill>
                <a:latin typeface="Glacial Indifference" panose="020B0604020202020204" charset="0"/>
                <a:ea typeface="Times New Roman" panose="02020603050405020304" pitchFamily="18" charset="0"/>
                <a:cs typeface="Arial" panose="020B0604020202020204" pitchFamily="34" charset="0"/>
              </a:rPr>
              <a:t>OSB 4 - for use of heavy-duty structural boards in wet operating conditions.</a:t>
            </a:r>
            <a:endParaRPr lang="en-US" sz="1400" dirty="0">
              <a:solidFill>
                <a:srgbClr val="456A2C"/>
              </a:solidFill>
              <a:effectLst/>
              <a:latin typeface="Glacial Indifference" panose="020B0604020202020204" charset="0"/>
              <a:ea typeface="Times New Roman" panose="02020603050405020304" pitchFamily="18" charset="0"/>
              <a:cs typeface="Times New Roman" panose="02020603050405020304" pitchFamily="18" charset="0"/>
            </a:endParaRPr>
          </a:p>
        </p:txBody>
      </p:sp>
      <p:sp>
        <p:nvSpPr>
          <p:cNvPr id="16" name="Rectangle 15"/>
          <p:cNvSpPr/>
          <p:nvPr/>
        </p:nvSpPr>
        <p:spPr>
          <a:xfrm>
            <a:off x="9538153" y="5634691"/>
            <a:ext cx="4243149" cy="369332"/>
          </a:xfrm>
          <a:prstGeom prst="rect">
            <a:avLst/>
          </a:prstGeom>
        </p:spPr>
        <p:txBody>
          <a:bodyPr wrap="none">
            <a:spAutoFit/>
          </a:bodyPr>
          <a:lstStyle/>
          <a:p>
            <a:r>
              <a:rPr lang="en-US" b="1"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Some products particle board products </a:t>
            </a:r>
            <a:endParaRPr lang="en-US" b="1" dirty="0">
              <a:solidFill>
                <a:srgbClr val="456A2C"/>
              </a:solidFill>
              <a:latin typeface="Glacial Indifference" panose="020B0604020202020204" charset="0"/>
            </a:endParaRPr>
          </a:p>
        </p:txBody>
      </p:sp>
      <p:sp>
        <p:nvSpPr>
          <p:cNvPr id="17" name="Rectangle 16"/>
          <p:cNvSpPr/>
          <p:nvPr/>
        </p:nvSpPr>
        <p:spPr>
          <a:xfrm>
            <a:off x="9538153" y="5921714"/>
            <a:ext cx="953146" cy="369332"/>
          </a:xfrm>
          <a:prstGeom prst="rect">
            <a:avLst/>
          </a:prstGeom>
        </p:spPr>
        <p:txBody>
          <a:bodyPr wrap="none">
            <a:spAutoFit/>
          </a:bodyPr>
          <a:lstStyle/>
          <a:p>
            <a:r>
              <a:rPr lang="en-US"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Fibrolite</a:t>
            </a:r>
            <a:endParaRPr lang="en-US" dirty="0">
              <a:solidFill>
                <a:srgbClr val="456A2C"/>
              </a:solidFill>
              <a:latin typeface="Glacial Indifference" panose="020B0604020202020204" charset="0"/>
            </a:endParaRPr>
          </a:p>
        </p:txBody>
      </p:sp>
      <p:pic>
        <p:nvPicPr>
          <p:cNvPr id="18" name="Picture 17" descr="https://media.voog.com/0000/0039/1555/photos/Biezumi.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29899" y="6384613"/>
            <a:ext cx="720000" cy="1080000"/>
          </a:xfrm>
          <a:prstGeom prst="rect">
            <a:avLst/>
          </a:prstGeom>
          <a:noFill/>
          <a:ln>
            <a:noFill/>
          </a:ln>
        </p:spPr>
      </p:pic>
      <p:pic>
        <p:nvPicPr>
          <p:cNvPr id="19" name="Picture 18" descr="https://media.voog.com/0000/0039/1555/photos/Virtuve_2_block.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81425" y="6315141"/>
            <a:ext cx="1620000" cy="1080000"/>
          </a:xfrm>
          <a:prstGeom prst="rect">
            <a:avLst/>
          </a:prstGeom>
          <a:noFill/>
          <a:ln>
            <a:noFill/>
          </a:ln>
        </p:spPr>
      </p:pic>
      <p:sp>
        <p:nvSpPr>
          <p:cNvPr id="20" name="Rectangle 19"/>
          <p:cNvSpPr/>
          <p:nvPr/>
        </p:nvSpPr>
        <p:spPr>
          <a:xfrm>
            <a:off x="9519493" y="7633933"/>
            <a:ext cx="2222403" cy="369332"/>
          </a:xfrm>
          <a:prstGeom prst="rect">
            <a:avLst/>
          </a:prstGeom>
        </p:spPr>
        <p:txBody>
          <a:bodyPr wrap="none">
            <a:spAutoFit/>
          </a:bodyPr>
          <a:lstStyle/>
          <a:p>
            <a:r>
              <a:rPr lang="en-US" kern="1000" spc="-30" dirty="0" smtClean="0">
                <a:solidFill>
                  <a:srgbClr val="456A2C"/>
                </a:solidFill>
                <a:latin typeface="Glacial Indifference" panose="020B0604020202020204" charset="0"/>
                <a:cs typeface="Arial" panose="020B0604020202020204" pitchFamily="34" charset="0"/>
              </a:rPr>
              <a:t>Cement bonded WPB</a:t>
            </a:r>
            <a:endParaRPr lang="en-US" dirty="0">
              <a:solidFill>
                <a:srgbClr val="456A2C"/>
              </a:solidFill>
              <a:latin typeface="Glacial Indifference" panose="020B0604020202020204" charset="0"/>
            </a:endParaRPr>
          </a:p>
        </p:txBody>
      </p:sp>
      <p:pic>
        <p:nvPicPr>
          <p:cNvPr id="21" name="Picture 20" descr="http://www.euroform.co.uk/wp-content/uploads/2019/04/versapanel-close-up-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55299" y="8003265"/>
            <a:ext cx="1501775" cy="1080000"/>
          </a:xfrm>
          <a:prstGeom prst="rect">
            <a:avLst/>
          </a:prstGeom>
          <a:noFill/>
          <a:ln>
            <a:noFill/>
          </a:ln>
        </p:spPr>
      </p:pic>
      <p:pic>
        <p:nvPicPr>
          <p:cNvPr id="22" name="Picture 21" descr="http://www.euroform.co.uk/wp-content/uploads/2019/05/Trespa-Image-3.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82999" y="7987760"/>
            <a:ext cx="1501775" cy="1080000"/>
          </a:xfrm>
          <a:prstGeom prst="rect">
            <a:avLst/>
          </a:prstGeom>
          <a:noFill/>
          <a:ln>
            <a:noFill/>
          </a:ln>
        </p:spPr>
      </p:pic>
      <p:pic>
        <p:nvPicPr>
          <p:cNvPr id="23" name="Picture 22" descr="https://media.voog.com/0000/0039/1555/photos/galerija_konstruktivo_5977_large.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72999" y="6311611"/>
            <a:ext cx="1620000" cy="1080000"/>
          </a:xfrm>
          <a:prstGeom prst="rect">
            <a:avLst/>
          </a:prstGeom>
          <a:noFill/>
          <a:ln>
            <a:noFill/>
          </a:ln>
        </p:spPr>
      </p:pic>
      <p:sp>
        <p:nvSpPr>
          <p:cNvPr id="24" name="Rectangle 23"/>
          <p:cNvSpPr/>
          <p:nvPr/>
        </p:nvSpPr>
        <p:spPr>
          <a:xfrm>
            <a:off x="1066800" y="9356963"/>
            <a:ext cx="7449475" cy="553998"/>
          </a:xfrm>
          <a:prstGeom prst="rect">
            <a:avLst/>
          </a:prstGeom>
        </p:spPr>
        <p:txBody>
          <a:bodyPr wrap="none">
            <a:spAutoFit/>
          </a:bodyPr>
          <a:lstStyle/>
          <a:p>
            <a:r>
              <a:rPr lang="en-US" sz="1000" kern="1000" dirty="0" smtClean="0">
                <a:solidFill>
                  <a:schemeClr val="bg1"/>
                </a:solidFill>
                <a:latin typeface="Glacial Indifference" panose="020B0604020202020204" charset="0"/>
                <a:ea typeface="Calibri" panose="020F0502020204030204" pitchFamily="34" charset="0"/>
                <a:cs typeface="Arial" panose="020B0604020202020204" pitchFamily="34" charset="0"/>
              </a:rPr>
              <a:t>https://lv.kronospan-express.com/lv </a:t>
            </a:r>
          </a:p>
          <a:p>
            <a:r>
              <a:rPr lang="en-US" sz="1000" dirty="0" smtClean="0">
                <a:solidFill>
                  <a:schemeClr val="bg1"/>
                </a:solidFill>
                <a:latin typeface="Glacial Indifference" panose="020B0604020202020204" charset="0"/>
              </a:rPr>
              <a:t>https://europanels.org/the-wood-based-panel-industry/types-of-wood-based-panels-economic-impact/oriented-strand-board/ </a:t>
            </a:r>
          </a:p>
          <a:p>
            <a:r>
              <a:rPr lang="en-US" sz="1000" dirty="0" smtClean="0">
                <a:solidFill>
                  <a:schemeClr val="bg1"/>
                </a:solidFill>
                <a:latin typeface="Glacial Indifference" panose="020B0604020202020204" charset="0"/>
              </a:rPr>
              <a:t>https://www.cewood.com/</a:t>
            </a:r>
            <a:endParaRPr lang="en-US" sz="1000" dirty="0">
              <a:solidFill>
                <a:schemeClr val="bg1"/>
              </a:solidFill>
              <a:latin typeface="Glacial Indifference" panose="020B0604020202020204" charset="0"/>
            </a:endParaRPr>
          </a:p>
        </p:txBody>
      </p:sp>
    </p:spTree>
    <p:extLst>
      <p:ext uri="{BB962C8B-B14F-4D97-AF65-F5344CB8AC3E}">
        <p14:creationId xmlns:p14="http://schemas.microsoft.com/office/powerpoint/2010/main" val="3123366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912196" cy="6626915"/>
            <a:chOff x="-2" y="-95249"/>
            <a:chExt cx="10549594" cy="8835888"/>
          </a:xfrm>
        </p:grpSpPr>
        <p:sp>
          <p:nvSpPr>
            <p:cNvPr id="8" name="TextBox 8"/>
            <p:cNvSpPr txBox="1"/>
            <p:nvPr/>
          </p:nvSpPr>
          <p:spPr>
            <a:xfrm>
              <a:off x="-2" y="-95249"/>
              <a:ext cx="9736794" cy="5745164"/>
            </a:xfrm>
            <a:prstGeom prst="rect">
              <a:avLst/>
            </a:prstGeom>
          </p:spPr>
          <p:txBody>
            <a:bodyPr wrap="square" lIns="0" tIns="0" rIns="0" bIns="0" rtlCol="0" anchor="t">
              <a:spAutoFit/>
            </a:bodyPr>
            <a:lstStyle/>
            <a:p>
              <a:pPr algn="l">
                <a:lnSpc>
                  <a:spcPts val="8370"/>
                </a:lnSpc>
              </a:pPr>
              <a:r>
                <a:rPr lang="en-US" sz="6200" spc="310" dirty="0" smtClean="0">
                  <a:solidFill>
                    <a:schemeClr val="bg1"/>
                  </a:solidFill>
                  <a:latin typeface="League Spartan"/>
                </a:rPr>
                <a:t>GLUED WOODEN CONSTRUCTION MATERIALS 4/4</a:t>
              </a:r>
              <a:endParaRPr lang="en-US" sz="6200" spc="310" dirty="0">
                <a:solidFill>
                  <a:schemeClr val="bg1"/>
                </a:solidFill>
                <a:latin typeface="League Spartan"/>
              </a:endParaRPr>
            </a:p>
          </p:txBody>
        </p:sp>
        <p:sp>
          <p:nvSpPr>
            <p:cNvPr id="9" name="TextBox 9"/>
            <p:cNvSpPr txBox="1"/>
            <p:nvPr/>
          </p:nvSpPr>
          <p:spPr>
            <a:xfrm>
              <a:off x="-2" y="5457688"/>
              <a:ext cx="10549594" cy="3282951"/>
            </a:xfrm>
            <a:prstGeom prst="rect">
              <a:avLst/>
            </a:prstGeom>
          </p:spPr>
          <p:txBody>
            <a:bodyPr wrap="square" lIns="0" tIns="0" rIns="0" bIns="0" rtlCol="0" anchor="t">
              <a:spAutoFit/>
            </a:bodyPr>
            <a:lstStyle/>
            <a:p>
              <a:pPr algn="l">
                <a:lnSpc>
                  <a:spcPts val="4810"/>
                </a:lnSpc>
              </a:pPr>
              <a:r>
                <a:rPr lang="en-US" sz="3700" spc="185" dirty="0" smtClean="0">
                  <a:solidFill>
                    <a:schemeClr val="bg1"/>
                  </a:solidFill>
                  <a:latin typeface="League Spartan"/>
                </a:rPr>
                <a:t>Fiber-based materials</a:t>
              </a:r>
            </a:p>
            <a:p>
              <a:pPr algn="l">
                <a:lnSpc>
                  <a:spcPts val="4810"/>
                </a:lnSpc>
              </a:pPr>
              <a:r>
                <a:rPr lang="en-US" sz="3700" spc="185" dirty="0" smtClean="0">
                  <a:solidFill>
                    <a:schemeClr val="bg1"/>
                  </a:solidFill>
                  <a:latin typeface="League Spartan"/>
                </a:rPr>
                <a:t>&amp;</a:t>
              </a:r>
            </a:p>
            <a:p>
              <a:pPr algn="l">
                <a:lnSpc>
                  <a:spcPts val="4810"/>
                </a:lnSpc>
              </a:pPr>
              <a:r>
                <a:rPr lang="en-US" sz="3700" spc="185" dirty="0" smtClean="0">
                  <a:solidFill>
                    <a:schemeClr val="bg1"/>
                  </a:solidFill>
                  <a:latin typeface="League Spartan"/>
                </a:rPr>
                <a:t>Wood Based Panel </a:t>
              </a:r>
            </a:p>
            <a:p>
              <a:pPr algn="l">
                <a:lnSpc>
                  <a:spcPts val="4810"/>
                </a:lnSpc>
              </a:pPr>
              <a:r>
                <a:rPr lang="en-US" sz="3700" spc="185" dirty="0" smtClean="0">
                  <a:solidFill>
                    <a:schemeClr val="bg1"/>
                  </a:solidFill>
                  <a:latin typeface="League Spartan"/>
                </a:rPr>
                <a:t>properties</a:t>
              </a: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9</a:t>
            </a:fld>
            <a:endParaRPr lang="en-US" sz="2400" spc="120" dirty="0">
              <a:solidFill>
                <a:srgbClr val="D9D9D9"/>
              </a:solidFill>
              <a:latin typeface="Glacial Indifference"/>
            </a:endParaRPr>
          </a:p>
        </p:txBody>
      </p:sp>
      <p:sp>
        <p:nvSpPr>
          <p:cNvPr id="11" name="TextBox 9"/>
          <p:cNvSpPr txBox="1"/>
          <p:nvPr/>
        </p:nvSpPr>
        <p:spPr>
          <a:xfrm>
            <a:off x="11125200" y="9690564"/>
            <a:ext cx="7162800" cy="461665"/>
          </a:xfrm>
          <a:prstGeom prst="rect">
            <a:avLst/>
          </a:prstGeom>
        </p:spPr>
        <p:txBody>
          <a:bodyPr wrap="square" lIns="0" tIns="0" rIns="0" bIns="0" rtlCol="0" anchor="t">
            <a:spAutoFit/>
          </a:bodyPr>
          <a:lstStyle/>
          <a:p>
            <a:pPr>
              <a:lnSpc>
                <a:spcPts val="3645"/>
              </a:lnSpc>
            </a:pPr>
            <a:r>
              <a:rPr lang="en-US" sz="1600" spc="80" dirty="0" smtClean="0">
                <a:solidFill>
                  <a:srgbClr val="52584D"/>
                </a:solidFill>
                <a:latin typeface="Glacial Indifference"/>
              </a:rPr>
              <a:t>LESSON 3</a:t>
            </a:r>
            <a:r>
              <a:rPr lang="en-US" sz="1600" spc="80" dirty="0" smtClean="0">
                <a:latin typeface="Glacial Indifference"/>
              </a:rPr>
              <a:t>: </a:t>
            </a:r>
            <a:r>
              <a:rPr lang="en-US" sz="1600" dirty="0" smtClean="0"/>
              <a:t>Availability and environmental friendliness of wood as building material</a:t>
            </a:r>
            <a:endParaRPr lang="en-US" sz="1600" spc="135" dirty="0">
              <a:latin typeface="Glacial Indifference"/>
            </a:endParaRPr>
          </a:p>
        </p:txBody>
      </p:sp>
      <p:sp>
        <p:nvSpPr>
          <p:cNvPr id="2" name="Rectangle 1"/>
          <p:cNvSpPr/>
          <p:nvPr/>
        </p:nvSpPr>
        <p:spPr>
          <a:xfrm>
            <a:off x="9525000" y="442436"/>
            <a:ext cx="9144000" cy="738664"/>
          </a:xfrm>
          <a:prstGeom prst="rect">
            <a:avLst/>
          </a:prstGeom>
        </p:spPr>
        <p:txBody>
          <a:bodyPr>
            <a:spAutoFit/>
          </a:bodyPr>
          <a:lstStyle/>
          <a:p>
            <a:pPr algn="just">
              <a:spcAft>
                <a:spcPts val="0"/>
              </a:spcAf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Standard wood </a:t>
            </a:r>
            <a:r>
              <a:rPr lang="en-US" sz="1400" kern="1000" spc="-30" dirty="0" err="1" smtClean="0">
                <a:solidFill>
                  <a:srgbClr val="456A2C"/>
                </a:solidFill>
                <a:latin typeface="Glacial Indifference" panose="020B0604020202020204" charset="0"/>
                <a:ea typeface="Calibri" panose="020F0502020204030204" pitchFamily="34" charset="0"/>
                <a:cs typeface="Arial" panose="020B0604020202020204" pitchFamily="34" charset="0"/>
              </a:rPr>
              <a:t>fibre</a:t>
            </a: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 board can be divided into two main categories:</a:t>
            </a:r>
            <a:endParaRPr lang="en-US" sz="1400" kern="1000" dirty="0" smtClean="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spcAft>
                <a:spcPts val="0"/>
              </a:spcAft>
              <a:buSzPts val="1000"/>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porous (used for thermal insulation).</a:t>
            </a:r>
          </a:p>
          <a:p>
            <a:pPr marL="342900" lvl="0" indent="-342900" algn="just">
              <a:spcAft>
                <a:spcPts val="0"/>
              </a:spcAft>
              <a:buSzPts val="1000"/>
              <a:buFont typeface="Symbol" panose="05050102010706020507" pitchFamily="18" charset="2"/>
              <a:buChar char=""/>
              <a:tabLst>
                <a:tab pos="457200" algn="l"/>
              </a:tabLst>
            </a:pPr>
            <a:r>
              <a:rPr lang="en-US" sz="1400"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hard (MDF, HDF – for floors etc.).</a:t>
            </a:r>
            <a:endParaRPr lang="en-US" sz="1400" kern="1000"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pic>
        <p:nvPicPr>
          <p:cNvPr id="10" name="Picture 9" descr="https://www.steico.com/fileadmin/_processed_/csm_STEICOflex_pu_ae7380c13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2722" y="359626"/>
            <a:ext cx="1862455" cy="1080000"/>
          </a:xfrm>
          <a:prstGeom prst="rect">
            <a:avLst/>
          </a:prstGeom>
          <a:noFill/>
          <a:ln>
            <a:noFill/>
          </a:ln>
        </p:spPr>
      </p:pic>
      <p:pic>
        <p:nvPicPr>
          <p:cNvPr id="12" name="Picture 11" descr="Vidēja blīvuma kokšķiedru plātne (MD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8800" y="350643"/>
            <a:ext cx="899795" cy="108000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447726651"/>
              </p:ext>
            </p:extLst>
          </p:nvPr>
        </p:nvGraphicFramePr>
        <p:xfrm>
          <a:off x="11099800" y="2796540"/>
          <a:ext cx="5411470" cy="1280160"/>
        </p:xfrm>
        <a:graphic>
          <a:graphicData uri="http://schemas.openxmlformats.org/drawingml/2006/table">
            <a:tbl>
              <a:tblPr>
                <a:tableStyleId>{F5AB1C69-6EDB-4FF4-983F-18BD219EF322}</a:tableStyleId>
              </a:tblPr>
              <a:tblGrid>
                <a:gridCol w="3429000">
                  <a:extLst>
                    <a:ext uri="{9D8B030D-6E8A-4147-A177-3AD203B41FA5}">
                      <a16:colId xmlns:a16="http://schemas.microsoft.com/office/drawing/2014/main" val="20000"/>
                    </a:ext>
                  </a:extLst>
                </a:gridCol>
                <a:gridCol w="1982470">
                  <a:extLst>
                    <a:ext uri="{9D8B030D-6E8A-4147-A177-3AD203B41FA5}">
                      <a16:colId xmlns:a16="http://schemas.microsoft.com/office/drawing/2014/main" val="20001"/>
                    </a:ext>
                  </a:extLst>
                </a:gridCol>
              </a:tblGrid>
              <a:tr h="36195">
                <a:tc>
                  <a:txBody>
                    <a:bodyPr/>
                    <a:lstStyle/>
                    <a:p>
                      <a:pPr algn="just">
                        <a:spcAft>
                          <a:spcPts val="0"/>
                        </a:spcAft>
                      </a:pPr>
                      <a:r>
                        <a:rPr lang="en-GB" sz="1400" kern="1000" spc="-30" dirty="0">
                          <a:effectLst/>
                          <a:latin typeface="Glacial Indifference" panose="020B0604020202020204" charset="0"/>
                        </a:rPr>
                        <a:t>Wood based material</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Moisture content, %</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100">
                <a:tc>
                  <a:txBody>
                    <a:bodyPr/>
                    <a:lstStyle/>
                    <a:p>
                      <a:pPr algn="just">
                        <a:spcAft>
                          <a:spcPts val="0"/>
                        </a:spcAft>
                      </a:pPr>
                      <a:r>
                        <a:rPr lang="en-GB" sz="1400" kern="1000" spc="-30" dirty="0">
                          <a:effectLst/>
                          <a:latin typeface="Glacial Indifference" panose="020B0604020202020204" charset="0"/>
                        </a:rPr>
                        <a:t>Plywood</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8 to 10</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425">
                <a:tc>
                  <a:txBody>
                    <a:bodyPr/>
                    <a:lstStyle/>
                    <a:p>
                      <a:pPr algn="just">
                        <a:spcAft>
                          <a:spcPts val="0"/>
                        </a:spcAft>
                      </a:pPr>
                      <a:r>
                        <a:rPr lang="en-GB" sz="1400" kern="1000" spc="-30">
                          <a:effectLst/>
                          <a:latin typeface="Glacial Indifference" panose="020B0604020202020204" charset="0"/>
                        </a:rPr>
                        <a:t>Particle board (pressed by flat press)</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smtClean="0">
                          <a:effectLst/>
                          <a:latin typeface="Glacial Indifference" panose="020B0604020202020204" charset="0"/>
                        </a:rPr>
                        <a:t>9±4</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195">
                <a:tc>
                  <a:txBody>
                    <a:bodyPr/>
                    <a:lstStyle/>
                    <a:p>
                      <a:pPr algn="just">
                        <a:spcAft>
                          <a:spcPts val="0"/>
                        </a:spcAft>
                      </a:pPr>
                      <a:r>
                        <a:rPr lang="en-GB" sz="1400" kern="1000" spc="-30" dirty="0">
                          <a:effectLst/>
                          <a:latin typeface="Glacial Indifference" panose="020B0604020202020204" charset="0"/>
                        </a:rPr>
                        <a:t>Particle board (pressed by extrusion press)</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smtClean="0">
                          <a:effectLst/>
                          <a:latin typeface="Glacial Indifference" panose="020B0604020202020204" charset="0"/>
                        </a:rPr>
                        <a:t>9±4</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195">
                <a:tc>
                  <a:txBody>
                    <a:bodyPr/>
                    <a:lstStyle/>
                    <a:p>
                      <a:pPr algn="just">
                        <a:spcAft>
                          <a:spcPts val="0"/>
                        </a:spcAft>
                      </a:pPr>
                      <a:r>
                        <a:rPr lang="en-GB" sz="1400" kern="1000" spc="-30">
                          <a:effectLst/>
                          <a:latin typeface="Glacial Indifference" panose="020B0604020202020204" charset="0"/>
                        </a:rPr>
                        <a:t>HDF</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smtClean="0">
                          <a:effectLst/>
                          <a:latin typeface="Glacial Indifference" panose="020B0604020202020204" charset="0"/>
                        </a:rPr>
                        <a:t>5±3</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20">
                <a:tc>
                  <a:txBody>
                    <a:bodyPr/>
                    <a:lstStyle/>
                    <a:p>
                      <a:pPr algn="just">
                        <a:spcAft>
                          <a:spcPts val="0"/>
                        </a:spcAft>
                      </a:pPr>
                      <a:r>
                        <a:rPr lang="en-GB" sz="1400" kern="1000" spc="-30">
                          <a:effectLst/>
                          <a:latin typeface="Glacial Indifference" panose="020B0604020202020204" charset="0"/>
                        </a:rPr>
                        <a:t>MDF</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smtClean="0">
                          <a:effectLst/>
                          <a:latin typeface="Glacial Indifference" panose="020B0604020202020204" charset="0"/>
                        </a:rPr>
                        <a:t>9±4</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 name="Rectangle 5"/>
          <p:cNvSpPr>
            <a:spLocks noChangeArrowheads="1"/>
          </p:cNvSpPr>
          <p:nvPr/>
        </p:nvSpPr>
        <p:spPr bwMode="auto">
          <a:xfrm>
            <a:off x="11187678" y="2258080"/>
            <a:ext cx="53477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lv-LV" sz="1400" b="1" i="0" u="none" strike="noStrike" cap="none" normalizeH="0" baseline="0" dirty="0" smtClean="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Moisture content of glued wood construction materials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lv-LV" sz="1400" b="0" i="0" u="none" strike="noStrike" cap="none" normalizeH="0" baseline="0" dirty="0" smtClean="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(temp. 20</a:t>
            </a:r>
            <a:r>
              <a:rPr kumimoji="0" lang="en-US" altLang="lv-LV" sz="1400" b="0" i="0" u="none" strike="noStrike" cap="none" normalizeH="0" baseline="0" dirty="0" smtClean="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sym typeface="Symbol" panose="05050102010706020507" pitchFamily="18" charset="2"/>
              </a:rPr>
              <a:t></a:t>
            </a:r>
            <a:r>
              <a:rPr kumimoji="0" lang="en-US" altLang="lv-LV" sz="1400" b="0" i="0" u="none" strike="noStrike" cap="none" normalizeH="0" baseline="0" dirty="0" smtClean="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C, rel. humidity 65%)</a:t>
            </a:r>
            <a:endParaRPr kumimoji="0" lang="en-US" altLang="lv-LV" sz="1400" b="0" i="0" u="none" strike="noStrike" cap="none" normalizeH="0" baseline="0" dirty="0" smtClean="0">
              <a:ln>
                <a:noFill/>
              </a:ln>
              <a:solidFill>
                <a:srgbClr val="456A2C"/>
              </a:solidFill>
              <a:effectLst/>
              <a:latin typeface="Glacial Indifference" panose="020B0604020202020204" charset="0"/>
              <a:sym typeface="Symbol" panose="05050102010706020507" pitchFamily="18" charset="2"/>
            </a:endParaRPr>
          </a:p>
        </p:txBody>
      </p:sp>
      <p:sp>
        <p:nvSpPr>
          <p:cNvPr id="23" name="Rectangle 22"/>
          <p:cNvSpPr/>
          <p:nvPr/>
        </p:nvSpPr>
        <p:spPr>
          <a:xfrm>
            <a:off x="9525000" y="32440"/>
            <a:ext cx="2000228" cy="369332"/>
          </a:xfrm>
          <a:prstGeom prst="rect">
            <a:avLst/>
          </a:prstGeom>
        </p:spPr>
        <p:txBody>
          <a:bodyPr wrap="none">
            <a:spAutoFit/>
          </a:bodyPr>
          <a:lstStyle/>
          <a:p>
            <a:r>
              <a:rPr lang="en-US" b="1"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Wood Fiber Board</a:t>
            </a:r>
            <a:endParaRPr lang="en-US" dirty="0">
              <a:solidFill>
                <a:srgbClr val="456A2C"/>
              </a:solidFill>
              <a:latin typeface="Glacial Indifference" panose="020B0604020202020204" charset="0"/>
            </a:endParaRPr>
          </a:p>
        </p:txBody>
      </p:sp>
      <p:sp>
        <p:nvSpPr>
          <p:cNvPr id="24" name="Rectangle 23"/>
          <p:cNvSpPr/>
          <p:nvPr/>
        </p:nvSpPr>
        <p:spPr>
          <a:xfrm>
            <a:off x="9525000" y="1878568"/>
            <a:ext cx="3260508" cy="369332"/>
          </a:xfrm>
          <a:prstGeom prst="rect">
            <a:avLst/>
          </a:prstGeom>
        </p:spPr>
        <p:txBody>
          <a:bodyPr wrap="none">
            <a:spAutoFit/>
          </a:bodyPr>
          <a:lstStyle/>
          <a:p>
            <a:r>
              <a:rPr lang="en-US" b="1" kern="1000" spc="-30" dirty="0" smtClean="0">
                <a:solidFill>
                  <a:srgbClr val="456A2C"/>
                </a:solidFill>
                <a:latin typeface="Glacial Indifference" panose="020B0604020202020204" charset="0"/>
                <a:ea typeface="Calibri" panose="020F0502020204030204" pitchFamily="34" charset="0"/>
                <a:cs typeface="Arial" panose="020B0604020202020204" pitchFamily="34" charset="0"/>
              </a:rPr>
              <a:t>Wood Based Panels properties</a:t>
            </a:r>
            <a:endParaRPr lang="en-US" dirty="0">
              <a:solidFill>
                <a:srgbClr val="456A2C"/>
              </a:solidFill>
              <a:latin typeface="Glacial Indifference" panose="020B060402020202020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4246890239"/>
              </p:ext>
            </p:extLst>
          </p:nvPr>
        </p:nvGraphicFramePr>
        <p:xfrm>
          <a:off x="9525000" y="4975860"/>
          <a:ext cx="8610597" cy="4053840"/>
        </p:xfrm>
        <a:graphic>
          <a:graphicData uri="http://schemas.openxmlformats.org/drawingml/2006/table">
            <a:tbl>
              <a:tblPr>
                <a:tableStyleId>{F5AB1C69-6EDB-4FF4-983F-18BD219EF322}</a:tableStyleId>
              </a:tblPr>
              <a:tblGrid>
                <a:gridCol w="1161294">
                  <a:extLst>
                    <a:ext uri="{9D8B030D-6E8A-4147-A177-3AD203B41FA5}">
                      <a16:colId xmlns:a16="http://schemas.microsoft.com/office/drawing/2014/main" val="20000"/>
                    </a:ext>
                  </a:extLst>
                </a:gridCol>
                <a:gridCol w="954655">
                  <a:extLst>
                    <a:ext uri="{9D8B030D-6E8A-4147-A177-3AD203B41FA5}">
                      <a16:colId xmlns:a16="http://schemas.microsoft.com/office/drawing/2014/main" val="20001"/>
                    </a:ext>
                  </a:extLst>
                </a:gridCol>
                <a:gridCol w="795703">
                  <a:extLst>
                    <a:ext uri="{9D8B030D-6E8A-4147-A177-3AD203B41FA5}">
                      <a16:colId xmlns:a16="http://schemas.microsoft.com/office/drawing/2014/main" val="20002"/>
                    </a:ext>
                  </a:extLst>
                </a:gridCol>
                <a:gridCol w="1193086">
                  <a:extLst>
                    <a:ext uri="{9D8B030D-6E8A-4147-A177-3AD203B41FA5}">
                      <a16:colId xmlns:a16="http://schemas.microsoft.com/office/drawing/2014/main" val="20003"/>
                    </a:ext>
                  </a:extLst>
                </a:gridCol>
                <a:gridCol w="794766">
                  <a:extLst>
                    <a:ext uri="{9D8B030D-6E8A-4147-A177-3AD203B41FA5}">
                      <a16:colId xmlns:a16="http://schemas.microsoft.com/office/drawing/2014/main" val="20004"/>
                    </a:ext>
                  </a:extLst>
                </a:gridCol>
                <a:gridCol w="927539">
                  <a:extLst>
                    <a:ext uri="{9D8B030D-6E8A-4147-A177-3AD203B41FA5}">
                      <a16:colId xmlns:a16="http://schemas.microsoft.com/office/drawing/2014/main" val="20005"/>
                    </a:ext>
                  </a:extLst>
                </a:gridCol>
                <a:gridCol w="928474">
                  <a:extLst>
                    <a:ext uri="{9D8B030D-6E8A-4147-A177-3AD203B41FA5}">
                      <a16:colId xmlns:a16="http://schemas.microsoft.com/office/drawing/2014/main" val="20006"/>
                    </a:ext>
                  </a:extLst>
                </a:gridCol>
                <a:gridCol w="661994">
                  <a:extLst>
                    <a:ext uri="{9D8B030D-6E8A-4147-A177-3AD203B41FA5}">
                      <a16:colId xmlns:a16="http://schemas.microsoft.com/office/drawing/2014/main" val="20007"/>
                    </a:ext>
                  </a:extLst>
                </a:gridCol>
                <a:gridCol w="1193086">
                  <a:extLst>
                    <a:ext uri="{9D8B030D-6E8A-4147-A177-3AD203B41FA5}">
                      <a16:colId xmlns:a16="http://schemas.microsoft.com/office/drawing/2014/main" val="20008"/>
                    </a:ext>
                  </a:extLst>
                </a:gridCol>
              </a:tblGrid>
              <a:tr h="0">
                <a:tc>
                  <a:txBody>
                    <a:bodyPr/>
                    <a:lstStyle/>
                    <a:p>
                      <a:pPr algn="ctr">
                        <a:spcAft>
                          <a:spcPts val="0"/>
                        </a:spcAft>
                      </a:pPr>
                      <a:r>
                        <a:rPr lang="en-GB" sz="1400" kern="1000" spc="-30" dirty="0">
                          <a:effectLst/>
                          <a:latin typeface="Glacial Indifference" panose="020B0604020202020204" charset="0"/>
                        </a:rPr>
                        <a:t>Property</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Solid wood</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Plywood</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LVL</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OSB</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Particle board</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MDF</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LSL</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PSL</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spcAft>
                          <a:spcPts val="0"/>
                        </a:spcAft>
                      </a:pPr>
                      <a:r>
                        <a:rPr lang="en-GB" sz="1400" kern="1000" spc="-30">
                          <a:effectLst/>
                          <a:latin typeface="Glacial Indifference" panose="020B0604020202020204" charset="0"/>
                        </a:rPr>
                        <a:t>Density, </a:t>
                      </a:r>
                      <a:endParaRPr lang="lv-LV" sz="1400" kern="1000">
                        <a:effectLst/>
                        <a:latin typeface="Glacial Indifference" panose="020B0604020202020204" charset="0"/>
                      </a:endParaRPr>
                    </a:p>
                    <a:p>
                      <a:pPr algn="just">
                        <a:spcAft>
                          <a:spcPts val="0"/>
                        </a:spcAft>
                      </a:pPr>
                      <a:r>
                        <a:rPr lang="en-GB" sz="1400" kern="1000" spc="-30">
                          <a:effectLst/>
                          <a:latin typeface="Glacial Indifference" panose="020B0604020202020204" charset="0"/>
                        </a:rPr>
                        <a:t>kg m</a:t>
                      </a:r>
                      <a:r>
                        <a:rPr lang="en-GB" sz="1400" kern="1000" spc="-30" baseline="30000">
                          <a:effectLst/>
                          <a:latin typeface="Glacial Indifference" panose="020B0604020202020204" charset="0"/>
                        </a:rPr>
                        <a:t>-3</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450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500-600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660-700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660-700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680-700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760-790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650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660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spcAft>
                          <a:spcPts val="0"/>
                        </a:spcAft>
                      </a:pPr>
                      <a:r>
                        <a:rPr lang="en-GB" sz="1400" kern="1000" spc="-30">
                          <a:effectLst/>
                          <a:latin typeface="Glacial Indifference" panose="020B0604020202020204" charset="0"/>
                        </a:rPr>
                        <a:t>E-modulus,</a:t>
                      </a:r>
                      <a:endParaRPr lang="lv-LV" sz="1400" kern="1000">
                        <a:effectLst/>
                        <a:latin typeface="Glacial Indifference" panose="020B0604020202020204" charset="0"/>
                      </a:endParaRPr>
                    </a:p>
                    <a:p>
                      <a:pPr algn="just">
                        <a:spcAft>
                          <a:spcPts val="0"/>
                        </a:spcAft>
                      </a:pPr>
                      <a:r>
                        <a:rPr lang="en-GB" sz="1400" kern="1000" spc="-30">
                          <a:effectLst/>
                          <a:latin typeface="Glacial Indifference" panose="020B0604020202020204" charset="0"/>
                        </a:rPr>
                        <a:t>N mm </a:t>
                      </a:r>
                      <a:r>
                        <a:rPr lang="en-GB" sz="1400" kern="1000" spc="-30" baseline="30000">
                          <a:effectLst/>
                          <a:latin typeface="Glacial Indifference" panose="020B0604020202020204" charset="0"/>
                        </a:rPr>
                        <a:t>-2</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2600-3200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4000-4500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12000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14000-15500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spcAft>
                          <a:spcPts val="0"/>
                        </a:spcAft>
                      </a:pPr>
                      <a:r>
                        <a:rPr lang="en-GB" sz="1400" kern="1000" spc="-30">
                          <a:effectLst/>
                          <a:latin typeface="Glacial Indifference" panose="020B0604020202020204" charset="0"/>
                        </a:rPr>
                        <a:t>parallel</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5000-7000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12000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13000-16000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7000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spcAft>
                          <a:spcPts val="0"/>
                        </a:spcAft>
                      </a:pPr>
                      <a:r>
                        <a:rPr lang="en-GB" sz="1400" kern="1000" spc="-30">
                          <a:effectLst/>
                          <a:latin typeface="Glacial Indifference" panose="020B0604020202020204" charset="0"/>
                        </a:rPr>
                        <a:t>perpendicular</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1000-3000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7000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1850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just">
                        <a:spcAft>
                          <a:spcPts val="0"/>
                        </a:spcAft>
                      </a:pPr>
                      <a:r>
                        <a:rPr lang="en-GB" sz="1400" kern="1000" spc="-30">
                          <a:effectLst/>
                          <a:latin typeface="Glacial Indifference" panose="020B0604020202020204" charset="0"/>
                        </a:rPr>
                        <a:t>Bending strength,</a:t>
                      </a:r>
                      <a:endParaRPr lang="lv-LV" sz="1400" kern="1000">
                        <a:effectLst/>
                        <a:latin typeface="Glacial Indifference" panose="020B0604020202020204" charset="0"/>
                      </a:endParaRPr>
                    </a:p>
                    <a:p>
                      <a:pPr algn="just">
                        <a:spcAft>
                          <a:spcPts val="0"/>
                        </a:spcAft>
                      </a:pPr>
                      <a:r>
                        <a:rPr lang="en-GB" sz="1400" kern="1000" spc="-30">
                          <a:effectLst/>
                          <a:latin typeface="Glacial Indifference" panose="020B0604020202020204" charset="0"/>
                        </a:rPr>
                        <a:t>N mm </a:t>
                      </a:r>
                      <a:r>
                        <a:rPr lang="en-GB" sz="1400" kern="1000" spc="-30" baseline="30000">
                          <a:effectLst/>
                          <a:latin typeface="Glacial Indifference" panose="020B0604020202020204" charset="0"/>
                        </a:rPr>
                        <a:t>-2</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20-22</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33-38</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just">
                        <a:spcAft>
                          <a:spcPts val="0"/>
                        </a:spcAft>
                      </a:pPr>
                      <a:r>
                        <a:rPr lang="en-GB" sz="1400" kern="1000" spc="-30">
                          <a:effectLst/>
                          <a:latin typeface="Glacial Indifference" panose="020B0604020202020204" charset="0"/>
                        </a:rPr>
                        <a:t>parallel</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30-50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80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36</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 </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60-65</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just">
                        <a:spcAft>
                          <a:spcPts val="0"/>
                        </a:spcAft>
                      </a:pPr>
                      <a:r>
                        <a:rPr lang="en-GB" sz="1400" kern="1000" spc="-30">
                          <a:effectLst/>
                          <a:latin typeface="Glacial Indifference" panose="020B0604020202020204" charset="0"/>
                        </a:rPr>
                        <a:t>perpendicular</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10-30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40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20-25</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 </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just">
                        <a:spcAft>
                          <a:spcPts val="0"/>
                        </a:spcAft>
                      </a:pPr>
                      <a:r>
                        <a:rPr lang="en-GB" sz="1400" kern="1000" spc="-30">
                          <a:effectLst/>
                          <a:latin typeface="Glacial Indifference" panose="020B0604020202020204" charset="0"/>
                        </a:rPr>
                        <a:t>Shear modulus</a:t>
                      </a:r>
                      <a:endParaRPr lang="lv-LV" sz="1400" kern="1000">
                        <a:effectLst/>
                        <a:latin typeface="Glacial Indifference" panose="020B0604020202020204" charset="0"/>
                      </a:endParaRPr>
                    </a:p>
                    <a:p>
                      <a:pPr algn="just">
                        <a:spcAft>
                          <a:spcPts val="0"/>
                        </a:spcAft>
                      </a:pPr>
                      <a:r>
                        <a:rPr lang="en-GB" sz="1400" kern="1000" spc="-30">
                          <a:effectLst/>
                          <a:latin typeface="Glacial Indifference" panose="020B0604020202020204" charset="0"/>
                        </a:rPr>
                        <a:t>N mm </a:t>
                      </a:r>
                      <a:r>
                        <a:rPr lang="en-GB" sz="1400" kern="1000" spc="-30" baseline="30000">
                          <a:effectLst/>
                          <a:latin typeface="Glacial Indifference" panose="020B0604020202020204" charset="0"/>
                        </a:rPr>
                        <a:t>-2</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just">
                        <a:spcAft>
                          <a:spcPts val="0"/>
                        </a:spcAft>
                      </a:pPr>
                      <a:r>
                        <a:rPr lang="en-GB" sz="1400" kern="1000" spc="-30">
                          <a:effectLst/>
                          <a:latin typeface="Glacial Indifference" panose="020B0604020202020204" charset="0"/>
                        </a:rPr>
                        <a:t>flat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300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100-180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100-200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700-800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just">
                        <a:spcAft>
                          <a:spcPts val="0"/>
                        </a:spcAft>
                      </a:pPr>
                      <a:r>
                        <a:rPr lang="en-GB" sz="1400" kern="1000" spc="-30">
                          <a:effectLst/>
                          <a:latin typeface="Glacial Indifference" panose="020B0604020202020204" charset="0"/>
                        </a:rPr>
                        <a:t>accros</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600-700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1100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1000-1500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600-1000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2300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6" name="Rectangle 18"/>
          <p:cNvSpPr>
            <a:spLocks noChangeArrowheads="1"/>
          </p:cNvSpPr>
          <p:nvPr/>
        </p:nvSpPr>
        <p:spPr bwMode="auto">
          <a:xfrm>
            <a:off x="10639425" y="4607123"/>
            <a:ext cx="63531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lv-LV" sz="1400" b="1" i="0" u="none" strike="noStrike" cap="none" normalizeH="0" baseline="0" dirty="0" smtClean="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Properties of glued wood based construction materials</a:t>
            </a:r>
            <a:endParaRPr kumimoji="0" lang="en-US" altLang="lv-LV" sz="1400" b="0" i="0" u="none" strike="noStrike" cap="none" normalizeH="0" baseline="0" dirty="0" smtClean="0">
              <a:ln>
                <a:noFill/>
              </a:ln>
              <a:solidFill>
                <a:srgbClr val="456A2C"/>
              </a:solidFill>
              <a:effectLst/>
              <a:latin typeface="Glacial Indifference" panose="020B0604020202020204" charset="0"/>
            </a:endParaRPr>
          </a:p>
        </p:txBody>
      </p:sp>
      <p:sp>
        <p:nvSpPr>
          <p:cNvPr id="27" name="Rectangle 26"/>
          <p:cNvSpPr/>
          <p:nvPr/>
        </p:nvSpPr>
        <p:spPr>
          <a:xfrm>
            <a:off x="1028700" y="9303385"/>
            <a:ext cx="5228977" cy="707886"/>
          </a:xfrm>
          <a:prstGeom prst="rect">
            <a:avLst/>
          </a:prstGeom>
        </p:spPr>
        <p:txBody>
          <a:bodyPr wrap="square">
            <a:spAutoFit/>
          </a:bodyPr>
          <a:lstStyle/>
          <a:p>
            <a:pPr algn="just">
              <a:spcAft>
                <a:spcPts val="0"/>
              </a:spcAft>
            </a:pPr>
            <a:r>
              <a:rPr lang="en-US" sz="1000" u="sng" kern="1000" dirty="0" smtClean="0">
                <a:solidFill>
                  <a:schemeClr val="bg1"/>
                </a:solidFill>
                <a:latin typeface="Glacial Indifference" panose="020B0604020202020204" charset="0"/>
                <a:ea typeface="Calibri" panose="020F0502020204030204" pitchFamily="34" charset="0"/>
                <a:cs typeface="Arial" panose="020B0604020202020204" pitchFamily="34" charset="0"/>
              </a:rPr>
              <a:t>http://www.euroform.co.uk/</a:t>
            </a:r>
            <a:r>
              <a:rPr lang="en-US" sz="1000" kern="1000" dirty="0" smtClean="0">
                <a:solidFill>
                  <a:schemeClr val="bg1"/>
                </a:solidFill>
                <a:latin typeface="Glacial Indifference" panose="020B0604020202020204" charset="0"/>
                <a:ea typeface="Calibri" panose="020F0502020204030204" pitchFamily="34" charset="0"/>
                <a:cs typeface="Arial" panose="020B0604020202020204" pitchFamily="34" charset="0"/>
              </a:rPr>
              <a:t> </a:t>
            </a:r>
            <a:endParaRPr lang="en-US" sz="1000" kern="1000" dirty="0" smtClean="0">
              <a:solidFill>
                <a:schemeClr val="bg1"/>
              </a:solidFill>
              <a:latin typeface="Glacial Indifference" panose="020B0604020202020204" charset="0"/>
              <a:ea typeface="Calibri" panose="020F0502020204030204" pitchFamily="34" charset="0"/>
              <a:cs typeface="Angsana New" panose="02020603050405020304" pitchFamily="18" charset="-34"/>
            </a:endParaRPr>
          </a:p>
          <a:p>
            <a:pPr algn="just">
              <a:spcAft>
                <a:spcPts val="0"/>
              </a:spcAft>
            </a:pPr>
            <a:r>
              <a:rPr lang="en-US" sz="1000" u="sng" kern="1000" dirty="0" smtClean="0">
                <a:solidFill>
                  <a:schemeClr val="bg1"/>
                </a:solidFill>
                <a:latin typeface="Glacial Indifference" panose="020B0604020202020204" charset="0"/>
                <a:ea typeface="Calibri" panose="020F0502020204030204" pitchFamily="34" charset="0"/>
                <a:cs typeface="Arial" panose="020B0604020202020204" pitchFamily="34" charset="0"/>
              </a:rPr>
              <a:t>http://steico.eu/</a:t>
            </a:r>
            <a:endParaRPr lang="en-US" sz="1000" kern="1000" dirty="0" smtClean="0">
              <a:solidFill>
                <a:schemeClr val="bg1"/>
              </a:solidFill>
              <a:latin typeface="Glacial Indifference" panose="020B0604020202020204" charset="0"/>
              <a:ea typeface="Calibri" panose="020F0502020204030204" pitchFamily="34" charset="0"/>
              <a:cs typeface="Angsana New" panose="02020603050405020304" pitchFamily="18" charset="-34"/>
            </a:endParaRPr>
          </a:p>
          <a:p>
            <a:pPr algn="just">
              <a:spcAft>
                <a:spcPts val="0"/>
              </a:spcAft>
            </a:pPr>
            <a:r>
              <a:rPr lang="en-US" sz="1000" u="sng" kern="1000" dirty="0" smtClean="0">
                <a:solidFill>
                  <a:schemeClr val="bg1"/>
                </a:solidFill>
                <a:latin typeface="Glacial Indifference" panose="020B0604020202020204" charset="0"/>
                <a:ea typeface="Calibri" panose="020F0502020204030204" pitchFamily="34" charset="0"/>
                <a:cs typeface="Arial" panose="020B0604020202020204" pitchFamily="34" charset="0"/>
              </a:rPr>
              <a:t>https://lv.kronospan-express.com/lv</a:t>
            </a:r>
            <a:endParaRPr lang="en-US" sz="1000" kern="1000" dirty="0" smtClean="0">
              <a:solidFill>
                <a:schemeClr val="bg1"/>
              </a:solidFill>
              <a:latin typeface="Glacial Indifference" panose="020B0604020202020204" charset="0"/>
              <a:ea typeface="Calibri" panose="020F0502020204030204" pitchFamily="34" charset="0"/>
              <a:cs typeface="Angsana New" panose="02020603050405020304" pitchFamily="18" charset="-34"/>
            </a:endParaRPr>
          </a:p>
          <a:p>
            <a:r>
              <a:rPr lang="en-US" sz="1000" u="sng" kern="1000" dirty="0" smtClean="0">
                <a:solidFill>
                  <a:schemeClr val="bg1"/>
                </a:solidFill>
                <a:latin typeface="Glacial Indifference" panose="020B0604020202020204" charset="0"/>
                <a:ea typeface="Calibri" panose="020F0502020204030204" pitchFamily="34" charset="0"/>
                <a:cs typeface="Arial" panose="020B0604020202020204" pitchFamily="34" charset="0"/>
              </a:rPr>
              <a:t>https://www.woodproducts.fi/content/wood-fibre-board</a:t>
            </a:r>
            <a:endParaRPr lang="en-US" sz="1000" dirty="0">
              <a:solidFill>
                <a:schemeClr val="bg1"/>
              </a:solidFill>
              <a:latin typeface="Glacial Indifference" panose="020B0604020202020204" charset="0"/>
            </a:endParaRPr>
          </a:p>
        </p:txBody>
      </p:sp>
    </p:spTree>
    <p:extLst>
      <p:ext uri="{BB962C8B-B14F-4D97-AF65-F5344CB8AC3E}">
        <p14:creationId xmlns:p14="http://schemas.microsoft.com/office/powerpoint/2010/main" val="1131039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2632</Words>
  <Application>Microsoft Office PowerPoint</Application>
  <PresentationFormat>Custom</PresentationFormat>
  <Paragraphs>517</Paragraphs>
  <Slides>15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MS Mincho</vt:lpstr>
      <vt:lpstr>MS Gothic</vt:lpstr>
      <vt:lpstr>MS PGothic</vt:lpstr>
      <vt:lpstr>Angsana New</vt:lpstr>
      <vt:lpstr>Glacial Indifference</vt:lpstr>
      <vt:lpstr>Glacial Indifference Bold</vt:lpstr>
      <vt:lpstr>Times New Roman</vt:lpstr>
      <vt:lpstr>MinionPro-Regular</vt:lpstr>
      <vt:lpstr>Symbol</vt:lpstr>
      <vt:lpstr>Calibri</vt:lpstr>
      <vt:lpstr>League Spartan</vt:lpstr>
      <vt:lpstr>TimesNewRomanPSMT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Lietotajs</cp:lastModifiedBy>
  <cp:revision>79</cp:revision>
  <dcterms:created xsi:type="dcterms:W3CDTF">2006-08-16T00:00:00Z</dcterms:created>
  <dcterms:modified xsi:type="dcterms:W3CDTF">2021-01-11T20:58:39Z</dcterms:modified>
  <dc:identifier>DAD7Xzioke4</dc:identifier>
</cp:coreProperties>
</file>